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6507-AAF1-4FE4-82C6-40975226181E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9505-74EE-49B2-981C-8B330534D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24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6507-AAF1-4FE4-82C6-40975226181E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9505-74EE-49B2-981C-8B330534D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895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6507-AAF1-4FE4-82C6-40975226181E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9505-74EE-49B2-981C-8B330534D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72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6507-AAF1-4FE4-82C6-40975226181E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9505-74EE-49B2-981C-8B330534D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7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6507-AAF1-4FE4-82C6-40975226181E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9505-74EE-49B2-981C-8B330534D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75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6507-AAF1-4FE4-82C6-40975226181E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9505-74EE-49B2-981C-8B330534D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66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6507-AAF1-4FE4-82C6-40975226181E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9505-74EE-49B2-981C-8B330534D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4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6507-AAF1-4FE4-82C6-40975226181E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9505-74EE-49B2-981C-8B330534D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83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6507-AAF1-4FE4-82C6-40975226181E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9505-74EE-49B2-981C-8B330534D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39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6507-AAF1-4FE4-82C6-40975226181E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9505-74EE-49B2-981C-8B330534D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94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6507-AAF1-4FE4-82C6-40975226181E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9505-74EE-49B2-981C-8B330534D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61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C6507-AAF1-4FE4-82C6-40975226181E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19505-74EE-49B2-981C-8B330534D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8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4184429"/>
            <a:ext cx="9144000" cy="2387600"/>
          </a:xfrm>
        </p:spPr>
        <p:txBody>
          <a:bodyPr>
            <a:noAutofit/>
          </a:bodyPr>
          <a:lstStyle/>
          <a:p>
            <a:r>
              <a:rPr lang="en-US" sz="11500" b="1" dirty="0"/>
              <a:t>AP Human Geography Essential Vocabulary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61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Unit I: Geography – Its Nature and Perspectives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27944607"/>
              </p:ext>
            </p:extLst>
          </p:nvPr>
        </p:nvGraphicFramePr>
        <p:xfrm>
          <a:off x="838200" y="1690683"/>
          <a:ext cx="10515600" cy="4995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11963795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15188306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99303001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18280297"/>
                    </a:ext>
                  </a:extLst>
                </a:gridCol>
              </a:tblGrid>
              <a:tr h="852270"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Cultural landscape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Sequent </a:t>
                      </a:r>
                      <a:r>
                        <a:rPr lang="en-US" sz="2800" b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occupance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Physiological density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Hearth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42016"/>
                  </a:ext>
                </a:extLst>
              </a:tr>
              <a:tr h="1215976"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Diffusion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Distribution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Environmental determinism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Transnational Corporation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085285"/>
                  </a:ext>
                </a:extLst>
              </a:tr>
              <a:tr h="852270"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Situation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Space Time Compression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Distance Decay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370398"/>
                  </a:ext>
                </a:extLst>
              </a:tr>
              <a:tr h="852270"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Scale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Formal Region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Functional Region-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129099"/>
                  </a:ext>
                </a:extLst>
              </a:tr>
              <a:tr h="852270"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Vernacular Region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Possibilism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982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282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-294099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Unit II: Population – Migration &amp; </a:t>
            </a:r>
            <a:r>
              <a:rPr lang="en-US" b="1" dirty="0" err="1"/>
              <a:t>Dispertion</a:t>
            </a:r>
            <a:endParaRPr lang="en-US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3283110"/>
              </p:ext>
            </p:extLst>
          </p:nvPr>
        </p:nvGraphicFramePr>
        <p:xfrm>
          <a:off x="561755" y="690676"/>
          <a:ext cx="11068490" cy="6167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3698">
                  <a:extLst>
                    <a:ext uri="{9D8B030D-6E8A-4147-A177-3AD203B41FA5}">
                      <a16:colId xmlns:a16="http://schemas.microsoft.com/office/drawing/2014/main" val="91716958"/>
                    </a:ext>
                  </a:extLst>
                </a:gridCol>
                <a:gridCol w="2213698">
                  <a:extLst>
                    <a:ext uri="{9D8B030D-6E8A-4147-A177-3AD203B41FA5}">
                      <a16:colId xmlns:a16="http://schemas.microsoft.com/office/drawing/2014/main" val="4109743543"/>
                    </a:ext>
                  </a:extLst>
                </a:gridCol>
                <a:gridCol w="2213698">
                  <a:extLst>
                    <a:ext uri="{9D8B030D-6E8A-4147-A177-3AD203B41FA5}">
                      <a16:colId xmlns:a16="http://schemas.microsoft.com/office/drawing/2014/main" val="754572252"/>
                    </a:ext>
                  </a:extLst>
                </a:gridCol>
                <a:gridCol w="2213698">
                  <a:extLst>
                    <a:ext uri="{9D8B030D-6E8A-4147-A177-3AD203B41FA5}">
                      <a16:colId xmlns:a16="http://schemas.microsoft.com/office/drawing/2014/main" val="3386821525"/>
                    </a:ext>
                  </a:extLst>
                </a:gridCol>
                <a:gridCol w="2213698">
                  <a:extLst>
                    <a:ext uri="{9D8B030D-6E8A-4147-A177-3AD203B41FA5}">
                      <a16:colId xmlns:a16="http://schemas.microsoft.com/office/drawing/2014/main" val="3687832243"/>
                    </a:ext>
                  </a:extLst>
                </a:gridCol>
              </a:tblGrid>
              <a:tr h="1194897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Carry Capacity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Demographic Transition Model: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Dependency Ratio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Doubling Time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Ecumene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871170"/>
                  </a:ext>
                </a:extLst>
              </a:tr>
              <a:tr h="1194897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Brain Drain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Brain Gain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Epidemiological transition model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Infant mortality rate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Malthus, Thomas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117778"/>
                  </a:ext>
                </a:extLst>
              </a:tr>
              <a:tr h="928161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Crude Birth Rate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Neo-Malthusian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Population densities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Agricultural density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Population distributions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254884"/>
                  </a:ext>
                </a:extLst>
              </a:tr>
              <a:tr h="1194897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Population pyramid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Rate of Natural Increase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Sex Ratio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Zero Population Growth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Chain Migration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888300"/>
                  </a:ext>
                </a:extLst>
              </a:tr>
              <a:tr h="827236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Forced Migration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Gravity Model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Migration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Immigration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Emigration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820099"/>
                  </a:ext>
                </a:extLst>
              </a:tr>
              <a:tr h="827236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Push-Pull Factors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587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337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7647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Unit III: Cultural Patterns &amp; Processes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8015267"/>
              </p:ext>
            </p:extLst>
          </p:nvPr>
        </p:nvGraphicFramePr>
        <p:xfrm>
          <a:off x="838198" y="967567"/>
          <a:ext cx="10515600" cy="5986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90572773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18952802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32458032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7565530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09929413"/>
                    </a:ext>
                  </a:extLst>
                </a:gridCol>
              </a:tblGrid>
              <a:tr h="2133356"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Cultural core/</a:t>
                      </a:r>
                    </a:p>
                    <a:p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periphery pattern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Cultural Ecology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Culture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Popular Culture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Folk Culture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304712"/>
                  </a:ext>
                </a:extLst>
              </a:tr>
              <a:tr h="1114439"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Dialect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Lingua Franca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Religion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Animism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Buddhism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458038"/>
                  </a:ext>
                </a:extLst>
              </a:tr>
              <a:tr h="1114439"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Christianity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Ethnic Religion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Hinduism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Islam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Judaism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28045"/>
                  </a:ext>
                </a:extLst>
              </a:tr>
              <a:tr h="1623898"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Monotheism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Polytheism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Universalizing Religion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Religious Conflict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758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500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Unit IV: Political Organization of Space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8878600"/>
              </p:ext>
            </p:extLst>
          </p:nvPr>
        </p:nvGraphicFramePr>
        <p:xfrm>
          <a:off x="838200" y="1435395"/>
          <a:ext cx="10515600" cy="5167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19471043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58202087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35365343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00718269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060236543"/>
                    </a:ext>
                  </a:extLst>
                </a:gridCol>
              </a:tblGrid>
              <a:tr h="1635918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Apartheid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Balkanization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Boundary type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More Developed Country (MDC)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Less Developed Country (LDC)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078334"/>
                  </a:ext>
                </a:extLst>
              </a:tr>
              <a:tr h="1635918">
                <a:tc>
                  <a:txBody>
                    <a:bodyPr/>
                    <a:lstStyle/>
                    <a:p>
                      <a:r>
                        <a:rPr lang="en-US" sz="2400" b="1" dirty="0"/>
                        <a:t>Newly Industrialized Country</a:t>
                      </a:r>
                      <a:r>
                        <a:rPr lang="en-US" sz="2400" b="1" baseline="0" dirty="0"/>
                        <a:t> (NIC)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Centrifugal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Centripetal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City-state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Colonialism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8258731"/>
                  </a:ext>
                </a:extLst>
              </a:tr>
              <a:tr h="947794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Devolution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Electoral regions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Ethnic conflict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European Union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Forward capital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995398"/>
                  </a:ext>
                </a:extLst>
              </a:tr>
              <a:tr h="947794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Frontier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Geopolitics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Gerrymander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Heartland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Rimland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267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379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55871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Unit V: Agricultural &amp; Rural Land Use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326853"/>
              </p:ext>
            </p:extLst>
          </p:nvPr>
        </p:nvGraphicFramePr>
        <p:xfrm>
          <a:off x="542257" y="797443"/>
          <a:ext cx="10983435" cy="6305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687">
                  <a:extLst>
                    <a:ext uri="{9D8B030D-6E8A-4147-A177-3AD203B41FA5}">
                      <a16:colId xmlns:a16="http://schemas.microsoft.com/office/drawing/2014/main" val="1328887370"/>
                    </a:ext>
                  </a:extLst>
                </a:gridCol>
                <a:gridCol w="2196687">
                  <a:extLst>
                    <a:ext uri="{9D8B030D-6E8A-4147-A177-3AD203B41FA5}">
                      <a16:colId xmlns:a16="http://schemas.microsoft.com/office/drawing/2014/main" val="1796395690"/>
                    </a:ext>
                  </a:extLst>
                </a:gridCol>
                <a:gridCol w="2196687">
                  <a:extLst>
                    <a:ext uri="{9D8B030D-6E8A-4147-A177-3AD203B41FA5}">
                      <a16:colId xmlns:a16="http://schemas.microsoft.com/office/drawing/2014/main" val="3424085009"/>
                    </a:ext>
                  </a:extLst>
                </a:gridCol>
                <a:gridCol w="2196687">
                  <a:extLst>
                    <a:ext uri="{9D8B030D-6E8A-4147-A177-3AD203B41FA5}">
                      <a16:colId xmlns:a16="http://schemas.microsoft.com/office/drawing/2014/main" val="1201689701"/>
                    </a:ext>
                  </a:extLst>
                </a:gridCol>
                <a:gridCol w="2196687">
                  <a:extLst>
                    <a:ext uri="{9D8B030D-6E8A-4147-A177-3AD203B41FA5}">
                      <a16:colId xmlns:a16="http://schemas.microsoft.com/office/drawing/2014/main" val="3238491344"/>
                    </a:ext>
                  </a:extLst>
                </a:gridCol>
              </a:tblGrid>
              <a:tr h="1549241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Agribusiness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Agriculture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Biotechnology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Commercial Agriculture (intensive, extensive)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Crop Rotation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142612"/>
                  </a:ext>
                </a:extLst>
              </a:tr>
              <a:tr h="1184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Economic activity</a:t>
                      </a:r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secondary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primary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tertiary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quaternary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502136"/>
                  </a:ext>
                </a:extLst>
              </a:tr>
              <a:tr h="1184713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quinary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Extensive subsistence agriculture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shifting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cultivation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nomadic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085755"/>
                  </a:ext>
                </a:extLst>
              </a:tr>
              <a:tr h="1184713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herding/</a:t>
                      </a:r>
                    </a:p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pastoralism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First agricultural revolution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Second Agricultural Revolution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Green Revolution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Intensive Subsistence Agriculture 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639302"/>
                  </a:ext>
                </a:extLst>
              </a:tr>
              <a:tr h="1184713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Renewable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Non-Renewable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Carl O. Sauer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Transhumance</a:t>
                      </a:r>
                      <a:r>
                        <a:rPr lang="en-US" sz="24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Von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Thunen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111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297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42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Unit VI: Industrialization &amp; Development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5975428"/>
              </p:ext>
            </p:extLst>
          </p:nvPr>
        </p:nvGraphicFramePr>
        <p:xfrm>
          <a:off x="838200" y="1208946"/>
          <a:ext cx="1051560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47507154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4421573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4529639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01003015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773840075"/>
                    </a:ext>
                  </a:extLst>
                </a:gridCol>
              </a:tblGrid>
              <a:tr h="1507337">
                <a:tc>
                  <a:txBody>
                    <a:bodyPr/>
                    <a:lstStyle/>
                    <a:p>
                      <a:r>
                        <a:rPr lang="en-US" sz="3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Core-periphery model 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Dependency theory 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Development 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Gross Domestic Product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952021"/>
                  </a:ext>
                </a:extLst>
              </a:tr>
              <a:tr h="1507337">
                <a:tc>
                  <a:txBody>
                    <a:bodyPr/>
                    <a:lstStyle/>
                    <a:p>
                      <a:r>
                        <a:rPr lang="en-US" sz="3200" b="1" dirty="0"/>
                        <a:t>Gross National Product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Human Development 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Measures of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Purchasing Power</a:t>
                      </a:r>
                      <a:r>
                        <a:rPr lang="en-US" sz="3200" b="1" baseline="0" dirty="0"/>
                        <a:t> Parity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World Systems Theory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899393"/>
                  </a:ext>
                </a:extLst>
              </a:tr>
              <a:tr h="1507337">
                <a:tc>
                  <a:txBody>
                    <a:bodyPr/>
                    <a:lstStyle/>
                    <a:p>
                      <a:r>
                        <a:rPr lang="en-US" sz="3200" b="1" dirty="0"/>
                        <a:t>Bid</a:t>
                      </a:r>
                      <a:r>
                        <a:rPr lang="en-US" sz="3200" b="1" baseline="0" dirty="0"/>
                        <a:t> Rent Theory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Assembly</a:t>
                      </a:r>
                      <a:r>
                        <a:rPr lang="en-US" sz="3200" b="1" baseline="0" dirty="0"/>
                        <a:t> Line Production/ Fordism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Agglomeration Economies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Stages of Growth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Walter W. </a:t>
                      </a:r>
                      <a:r>
                        <a:rPr lang="en-US" sz="3200" b="1" dirty="0" err="1"/>
                        <a:t>Rostow</a:t>
                      </a:r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935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16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Unit VII: Cities and Urban Land Use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5972938"/>
              </p:ext>
            </p:extLst>
          </p:nvPr>
        </p:nvGraphicFramePr>
        <p:xfrm>
          <a:off x="504162" y="1424874"/>
          <a:ext cx="11183675" cy="5316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735">
                  <a:extLst>
                    <a:ext uri="{9D8B030D-6E8A-4147-A177-3AD203B41FA5}">
                      <a16:colId xmlns:a16="http://schemas.microsoft.com/office/drawing/2014/main" val="2962395177"/>
                    </a:ext>
                  </a:extLst>
                </a:gridCol>
                <a:gridCol w="2236735">
                  <a:extLst>
                    <a:ext uri="{9D8B030D-6E8A-4147-A177-3AD203B41FA5}">
                      <a16:colId xmlns:a16="http://schemas.microsoft.com/office/drawing/2014/main" val="1218940134"/>
                    </a:ext>
                  </a:extLst>
                </a:gridCol>
                <a:gridCol w="2236735">
                  <a:extLst>
                    <a:ext uri="{9D8B030D-6E8A-4147-A177-3AD203B41FA5}">
                      <a16:colId xmlns:a16="http://schemas.microsoft.com/office/drawing/2014/main" val="766052991"/>
                    </a:ext>
                  </a:extLst>
                </a:gridCol>
                <a:gridCol w="2236735">
                  <a:extLst>
                    <a:ext uri="{9D8B030D-6E8A-4147-A177-3AD203B41FA5}">
                      <a16:colId xmlns:a16="http://schemas.microsoft.com/office/drawing/2014/main" val="1279833491"/>
                    </a:ext>
                  </a:extLst>
                </a:gridCol>
                <a:gridCol w="2236735">
                  <a:extLst>
                    <a:ext uri="{9D8B030D-6E8A-4147-A177-3AD203B41FA5}">
                      <a16:colId xmlns:a16="http://schemas.microsoft.com/office/drawing/2014/main" val="2456089708"/>
                    </a:ext>
                  </a:extLst>
                </a:gridCol>
              </a:tblGrid>
              <a:tr h="2070833">
                <a:tc>
                  <a:txBody>
                    <a:bodyPr/>
                    <a:lstStyle/>
                    <a:p>
                      <a:r>
                        <a:rPr lang="en-US" sz="2800" b="1" dirty="0"/>
                        <a:t>Central Business</a:t>
                      </a:r>
                      <a:r>
                        <a:rPr lang="en-US" sz="2800" b="1" baseline="0" dirty="0"/>
                        <a:t> District (CBD)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Centrality 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Walter </a:t>
                      </a:r>
                      <a:r>
                        <a:rPr lang="en-US" sz="2800" b="1" dirty="0" err="1"/>
                        <a:t>Christaller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Concentric Zone Model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517947"/>
                  </a:ext>
                </a:extLst>
              </a:tr>
              <a:tr h="1081778">
                <a:tc>
                  <a:txBody>
                    <a:bodyPr/>
                    <a:lstStyle/>
                    <a:p>
                      <a:r>
                        <a:rPr lang="en-US" sz="2800" b="1" dirty="0" err="1"/>
                        <a:t>Counterurbanization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Edge 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Primate City Rule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Rank Size Rule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Emerging Cities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557465"/>
                  </a:ext>
                </a:extLst>
              </a:tr>
              <a:tr h="1081778">
                <a:tc>
                  <a:txBody>
                    <a:bodyPr/>
                    <a:lstStyle/>
                    <a:p>
                      <a:r>
                        <a:rPr lang="en-US" sz="2800" b="1" dirty="0"/>
                        <a:t>Ethnic Enclave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Favela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Gateway 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Gentrification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Ghetto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408639"/>
                  </a:ext>
                </a:extLst>
              </a:tr>
              <a:tr h="1081778">
                <a:tc>
                  <a:txBody>
                    <a:bodyPr/>
                    <a:lstStyle/>
                    <a:p>
                      <a:r>
                        <a:rPr lang="en-US" sz="2800" b="1" dirty="0"/>
                        <a:t>Globalization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469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084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335</Words>
  <Application>Microsoft Office PowerPoint</Application>
  <PresentationFormat>Widescreen</PresentationFormat>
  <Paragraphs>149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AP Human Geography Essential Vocabulary</vt:lpstr>
      <vt:lpstr>Unit I: Geography – Its Nature and Perspectives</vt:lpstr>
      <vt:lpstr>Unit II: Population – Migration &amp; Dispertion</vt:lpstr>
      <vt:lpstr>Unit III: Cultural Patterns &amp; Processes</vt:lpstr>
      <vt:lpstr>Unit IV: Political Organization of Space</vt:lpstr>
      <vt:lpstr>Unit V: Agricultural &amp; Rural Land Use</vt:lpstr>
      <vt:lpstr>Unit VI: Industrialization &amp; Development</vt:lpstr>
      <vt:lpstr>Unit VII: Cities and Urban Land Use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I G</dc:title>
  <dc:creator>Thomas B. Sharpe</dc:creator>
  <cp:lastModifiedBy>Thomas B. Sharpe</cp:lastModifiedBy>
  <cp:revision>9</cp:revision>
  <cp:lastPrinted>2017-09-21T19:39:35Z</cp:lastPrinted>
  <dcterms:created xsi:type="dcterms:W3CDTF">2017-09-21T18:41:33Z</dcterms:created>
  <dcterms:modified xsi:type="dcterms:W3CDTF">2017-09-21T19:59:17Z</dcterms:modified>
</cp:coreProperties>
</file>