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0"/>
  </p:notesMasterIdLst>
  <p:sldIdLst>
    <p:sldId id="256" r:id="rId3"/>
    <p:sldId id="257" r:id="rId4"/>
    <p:sldId id="279" r:id="rId5"/>
    <p:sldId id="280" r:id="rId6"/>
    <p:sldId id="274" r:id="rId7"/>
    <p:sldId id="260" r:id="rId8"/>
    <p:sldId id="291" r:id="rId9"/>
    <p:sldId id="261" r:id="rId10"/>
    <p:sldId id="285" r:id="rId11"/>
    <p:sldId id="286" r:id="rId12"/>
    <p:sldId id="273" r:id="rId13"/>
    <p:sldId id="289" r:id="rId14"/>
    <p:sldId id="267" r:id="rId15"/>
    <p:sldId id="282" r:id="rId16"/>
    <p:sldId id="264" r:id="rId17"/>
    <p:sldId id="290" r:id="rId18"/>
    <p:sldId id="263" r:id="rId19"/>
    <p:sldId id="262" r:id="rId20"/>
    <p:sldId id="284" r:id="rId21"/>
    <p:sldId id="276" r:id="rId22"/>
    <p:sldId id="277" r:id="rId23"/>
    <p:sldId id="278" r:id="rId24"/>
    <p:sldId id="275" r:id="rId25"/>
    <p:sldId id="287" r:id="rId26"/>
    <p:sldId id="293" r:id="rId27"/>
    <p:sldId id="292" r:id="rId28"/>
    <p:sldId id="271" r:id="rId29"/>
  </p:sldIdLst>
  <p:sldSz cx="9144000" cy="6858000" type="screen4x3"/>
  <p:notesSz cx="7010400" cy="9296400"/>
  <p:embeddedFontLst>
    <p:embeddedFont>
      <p:font typeface="Constantia" panose="02030602050306030303" pitchFamily="18" charset="0"/>
      <p:regular r:id="rId31"/>
      <p:bold r:id="rId32"/>
      <p:italic r:id="rId33"/>
      <p:boldItalic r:id="rId34"/>
    </p:embeddedFont>
    <p:embeddedFont>
      <p:font typeface="Corbel" panose="020B0503020204020204" pitchFamily="34" charset="0"/>
      <p:regular r:id="rId35"/>
      <p:bold r:id="rId36"/>
      <p:italic r:id="rId37"/>
      <p:boldItalic r:id="rId38"/>
    </p:embeddedFont>
    <p:embeddedFont>
      <p:font typeface="Impact" panose="020B0806030902050204" pitchFamily="34" charset="0"/>
      <p:regular r:id="rId39"/>
    </p:embeddedFont>
    <p:embeddedFont>
      <p:font typeface="Questrial" pitchFamily="2"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4" roundtripDataSignature="AMtx7mhKgvziTjv7r7sC4+JD5S4q3PoI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CCB581-F629-DD18-0431-C9D8B94E0C73}" v="93" dt="2024-08-27T17:35:44.443"/>
    <p1510:client id="{993F2C95-28C4-C164-F0E5-5126F5AC84FE}" v="8" dt="2024-08-27T17:15:07.612"/>
    <p1510:client id="{C81B2B70-7C60-C7F1-DBAB-DB611EC8A499}" v="11" dt="2024-08-27T17:27:50.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75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5964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e78340e7f_0_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e78340e7f_0_33: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6451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0: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075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20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892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0458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16"/>
        <p:cNvGrpSpPr/>
        <p:nvPr/>
      </p:nvGrpSpPr>
      <p:grpSpPr>
        <a:xfrm>
          <a:off x="0" y="0"/>
          <a:ext cx="0" cy="0"/>
          <a:chOff x="0" y="0"/>
          <a:chExt cx="0" cy="0"/>
        </a:xfrm>
      </p:grpSpPr>
      <p:sp>
        <p:nvSpPr>
          <p:cNvPr id="17" name="Google Shape;17;p2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19" name="Google Shape;19;p2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2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3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1"/>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9" name="Google Shape;79;p31"/>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3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3"/>
        <p:cNvGrpSpPr/>
        <p:nvPr/>
      </p:nvGrpSpPr>
      <p:grpSpPr>
        <a:xfrm>
          <a:off x="0" y="0"/>
          <a:ext cx="0" cy="0"/>
          <a:chOff x="0" y="0"/>
          <a:chExt cx="0" cy="0"/>
        </a:xfrm>
      </p:grpSpPr>
      <p:sp>
        <p:nvSpPr>
          <p:cNvPr id="84" name="Google Shape;84;p32"/>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5" name="Google Shape;85;p32"/>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6" name="Google Shape;86;p32"/>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2"/>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8" name="Google Shape;88;p3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2"/>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32"/>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2" name="Google Shape;92;p32"/>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3" name="Google Shape;93;p32"/>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3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3"/>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7" name="Google Shape;97;p3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34"/>
          <p:cNvSpPr txBox="1">
            <a:spLocks noGrp="1"/>
          </p:cNvSpPr>
          <p:nvPr>
            <p:ph type="title"/>
          </p:nvPr>
        </p:nvSpPr>
        <p:spPr>
          <a:xfrm rot="5400000">
            <a:off x="5052218"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4"/>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3" name="Google Shape;103;p3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5"/>
        <p:cNvGrpSpPr/>
        <p:nvPr/>
      </p:nvGrpSpPr>
      <p:grpSpPr>
        <a:xfrm>
          <a:off x="0" y="0"/>
          <a:ext cx="0" cy="0"/>
          <a:chOff x="0" y="0"/>
          <a:chExt cx="0" cy="0"/>
        </a:xfrm>
      </p:grpSpPr>
      <p:sp>
        <p:nvSpPr>
          <p:cNvPr id="6" name="Google Shape;6;p2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7" name="Google Shape;7;p2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8" name="Google Shape;8;p2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2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0" name="Google Shape;10;p2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1" name="Google Shape;11;p2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2" name="Google Shape;12;p2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D0E9ED"/>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D0E9ED"/>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D0E9ED"/>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D0E9ED"/>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D0E9ED"/>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D0E9ED"/>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D0E9ED"/>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D0E9ED"/>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13" name="Google Shape;13;p22"/>
          <p:cNvGrpSpPr/>
          <p:nvPr/>
        </p:nvGrpSpPr>
        <p:grpSpPr>
          <a:xfrm>
            <a:off x="-29294" y="-16113"/>
            <a:ext cx="9198255" cy="1086266"/>
            <a:chOff x="-29322" y="-1971"/>
            <a:chExt cx="9198255" cy="1086266"/>
          </a:xfrm>
        </p:grpSpPr>
        <p:sp>
          <p:nvSpPr>
            <p:cNvPr id="14" name="Google Shape;14;p2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5" name="Google Shape;15;p2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9">
            <a:alphaModFix/>
          </a:blip>
          <a:tile tx="0" ty="0" sx="65000" sy="65000" flip="none" algn="tl"/>
        </a:blipFill>
        <a:effectLst/>
      </p:bgPr>
    </p:bg>
    <p:spTree>
      <p:nvGrpSpPr>
        <p:cNvPr id="1" name="Shape 22"/>
        <p:cNvGrpSpPr/>
        <p:nvPr/>
      </p:nvGrpSpPr>
      <p:grpSpPr>
        <a:xfrm>
          <a:off x="0" y="0"/>
          <a:ext cx="0" cy="0"/>
          <a:chOff x="0" y="0"/>
          <a:chExt cx="0" cy="0"/>
        </a:xfrm>
      </p:grpSpPr>
      <p:sp>
        <p:nvSpPr>
          <p:cNvPr id="23" name="Google Shape;23;p21"/>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4" name="Google Shape;24;p21"/>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5" name="Google Shape;25;p2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21"/>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7" name="Google Shape;27;p2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8" name="Google Shape;28;p2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9" name="Google Shape;29;p2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30" name="Google Shape;30;p21"/>
          <p:cNvGrpSpPr/>
          <p:nvPr/>
        </p:nvGrpSpPr>
        <p:grpSpPr>
          <a:xfrm>
            <a:off x="-29294" y="-16113"/>
            <a:ext cx="9198255" cy="1086266"/>
            <a:chOff x="-29322" y="-1971"/>
            <a:chExt cx="9198255" cy="1086266"/>
          </a:xfrm>
        </p:grpSpPr>
        <p:sp>
          <p:nvSpPr>
            <p:cNvPr id="31" name="Google Shape;31;p21"/>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2" name="Google Shape;32;p21"/>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51" r:id="rId1"/>
    <p:sldLayoutId id="2147483656" r:id="rId2"/>
    <p:sldLayoutId id="2147483657" r:id="rId3"/>
    <p:sldLayoutId id="2147483658" r:id="rId4"/>
    <p:sldLayoutId id="2147483659" r:id="rId5"/>
    <p:sldLayoutId id="2147483660" r:id="rId6"/>
    <p:sldLayoutId id="214748366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1735073" y="162204"/>
            <a:ext cx="5943600" cy="4114800"/>
          </a:xfrm>
          <a:prstGeom prst="rect">
            <a:avLst/>
          </a:prstGeom>
          <a:noFill/>
          <a:ln>
            <a:noFill/>
          </a:ln>
        </p:spPr>
        <p:txBody>
          <a:bodyPr spcFirstLastPara="1" wrap="square" lIns="0" tIns="0" rIns="18275" bIns="0" anchor="b" anchorCtr="0">
            <a:noAutofit/>
          </a:bodyPr>
          <a:lstStyle/>
          <a:p>
            <a:pPr marL="0" lvl="0" indent="0" algn="ctr" rtl="0">
              <a:spcBef>
                <a:spcPts val="0"/>
              </a:spcBef>
              <a:spcAft>
                <a:spcPts val="0"/>
              </a:spcAft>
              <a:buClr>
                <a:srgbClr val="000000"/>
              </a:buClr>
              <a:buSzPts val="8000"/>
              <a:buFont typeface="Calibri"/>
              <a:buNone/>
            </a:pPr>
            <a:br>
              <a:rPr lang="en-US" sz="8000">
                <a:solidFill>
                  <a:srgbClr val="000000"/>
                </a:solidFill>
              </a:rPr>
            </a:br>
            <a:br>
              <a:rPr lang="en-US" sz="8000">
                <a:solidFill>
                  <a:srgbClr val="000000"/>
                </a:solidFill>
              </a:rPr>
            </a:br>
            <a:r>
              <a:rPr lang="en-US" sz="8000">
                <a:solidFill>
                  <a:srgbClr val="000000"/>
                </a:solidFill>
              </a:rPr>
              <a:t>5th Grade </a:t>
            </a:r>
            <a:endParaRPr sz="8000">
              <a:solidFill>
                <a:srgbClr val="000000"/>
              </a:solidFill>
            </a:endParaRPr>
          </a:p>
          <a:p>
            <a:pPr marL="0" lvl="0" indent="0" algn="ctr" rtl="0">
              <a:spcBef>
                <a:spcPts val="0"/>
              </a:spcBef>
              <a:spcAft>
                <a:spcPts val="0"/>
              </a:spcAft>
              <a:buClr>
                <a:srgbClr val="000000"/>
              </a:buClr>
              <a:buSzPts val="8000"/>
              <a:buFont typeface="Calibri"/>
              <a:buNone/>
            </a:pPr>
            <a:r>
              <a:rPr lang="en-US" sz="8000">
                <a:solidFill>
                  <a:srgbClr val="000000"/>
                </a:solidFill>
              </a:rPr>
              <a:t>Curriculum Night</a:t>
            </a:r>
            <a:endParaRPr sz="8000">
              <a:solidFill>
                <a:srgbClr val="000000"/>
              </a:solidFill>
            </a:endParaRPr>
          </a:p>
        </p:txBody>
      </p:sp>
      <p:pic>
        <p:nvPicPr>
          <p:cNvPr id="4" name="Picture 3">
            <a:extLst>
              <a:ext uri="{FF2B5EF4-FFF2-40B4-BE49-F238E27FC236}">
                <a16:creationId xmlns:a16="http://schemas.microsoft.com/office/drawing/2014/main" id="{ED31655B-F069-4DE0-925C-DC4C0417E0A2}"/>
              </a:ext>
            </a:extLst>
          </p:cNvPr>
          <p:cNvPicPr>
            <a:picLocks noChangeAspect="1"/>
          </p:cNvPicPr>
          <p:nvPr/>
        </p:nvPicPr>
        <p:blipFill>
          <a:blip r:embed="rId3"/>
          <a:stretch>
            <a:fillRect/>
          </a:stretch>
        </p:blipFill>
        <p:spPr>
          <a:xfrm>
            <a:off x="233389" y="3447773"/>
            <a:ext cx="3003367" cy="2626309"/>
          </a:xfrm>
          <a:prstGeom prst="rect">
            <a:avLst/>
          </a:prstGeom>
          <a:ln w="15875">
            <a:solidFill>
              <a:srgbClr val="FFFFFF">
                <a:alpha val="40000"/>
              </a:srgbClr>
            </a:solidFill>
          </a:ln>
          <a:effectLst>
            <a:innerShdw blurRad="57150" dist="38100" dir="14460000">
              <a:prstClr val="black">
                <a:alpha val="70000"/>
              </a:prstClr>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181100" y="815926"/>
            <a:ext cx="6781800" cy="108113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262626"/>
              </a:buClr>
              <a:buSzPct val="25000"/>
              <a:buFont typeface="Impact"/>
              <a:buNone/>
            </a:pPr>
            <a:r>
              <a:rPr lang="en-US" sz="4900" b="0" i="0" u="none" strike="noStrike" cap="none" baseline="0">
                <a:solidFill>
                  <a:srgbClr val="262626"/>
                </a:solidFill>
                <a:latin typeface="Impact"/>
                <a:ea typeface="Impact"/>
                <a:cs typeface="Impact"/>
                <a:sym typeface="Impact"/>
              </a:rPr>
              <a:t>Write Score</a:t>
            </a:r>
          </a:p>
        </p:txBody>
      </p:sp>
      <p:sp>
        <p:nvSpPr>
          <p:cNvPr id="98" name="Shape 98"/>
          <p:cNvSpPr txBox="1">
            <a:spLocks noGrp="1"/>
          </p:cNvSpPr>
          <p:nvPr>
            <p:ph idx="1"/>
          </p:nvPr>
        </p:nvSpPr>
        <p:spPr>
          <a:xfrm>
            <a:off x="337624" y="1897055"/>
            <a:ext cx="8188615" cy="4545947"/>
          </a:xfrm>
          <a:prstGeom prst="rect">
            <a:avLst/>
          </a:prstGeom>
          <a:noFill/>
          <a:ln>
            <a:noFill/>
          </a:ln>
        </p:spPr>
        <p:txBody>
          <a:bodyPr lIns="91425" tIns="45700" rIns="91425" bIns="45700" anchor="ctr" anchorCtr="0">
            <a:noAutofit/>
          </a:bodyPr>
          <a:lstStyle/>
          <a:p>
            <a:pPr marL="641350" indent="-457200">
              <a:spcBef>
                <a:spcPts val="0"/>
              </a:spcBef>
              <a:buSzPct val="100000"/>
              <a:buFont typeface="Arial" panose="020B0604020202020204" pitchFamily="34" charset="0"/>
              <a:buChar char="•"/>
            </a:pPr>
            <a:r>
              <a:rPr lang="en-US" sz="2400">
                <a:solidFill>
                  <a:schemeClr val="tx1"/>
                </a:solidFill>
                <a:latin typeface="Questrial"/>
                <a:ea typeface="Questrial"/>
                <a:cs typeface="Questrial"/>
                <a:sym typeface="Questrial"/>
              </a:rPr>
              <a:t>Taken two times a year – over all three styles of writing: opinion and informational. </a:t>
            </a:r>
            <a:endParaRPr lang="en-US" sz="2400" i="1">
              <a:solidFill>
                <a:schemeClr val="tx1"/>
              </a:solidFill>
              <a:latin typeface="Questrial"/>
              <a:ea typeface="Questrial"/>
              <a:cs typeface="Questrial"/>
            </a:endParaRPr>
          </a:p>
          <a:p>
            <a:pPr marL="184150" indent="0">
              <a:spcBef>
                <a:spcPts val="0"/>
              </a:spcBef>
              <a:buSzPct val="100000"/>
              <a:buNone/>
            </a:pPr>
            <a:r>
              <a:rPr lang="en-US" sz="2400">
                <a:solidFill>
                  <a:schemeClr val="tx1"/>
                </a:solidFill>
                <a:latin typeface="Questrial"/>
                <a:ea typeface="Questrial"/>
                <a:cs typeface="Questrial"/>
              </a:rPr>
              <a:t>Information-  October</a:t>
            </a:r>
          </a:p>
          <a:p>
            <a:pPr marL="184150" indent="0">
              <a:spcBef>
                <a:spcPts val="0"/>
              </a:spcBef>
              <a:buNone/>
            </a:pPr>
            <a:r>
              <a:rPr lang="en-US" sz="2400">
                <a:solidFill>
                  <a:schemeClr val="tx1"/>
                </a:solidFill>
                <a:latin typeface="Questrial"/>
                <a:ea typeface="Questrial"/>
                <a:cs typeface="Questrial"/>
              </a:rPr>
              <a:t>Opinion- February </a:t>
            </a:r>
            <a:endParaRPr lang="en-US">
              <a:solidFill>
                <a:schemeClr val="tx1"/>
              </a:solidFill>
            </a:endParaRPr>
          </a:p>
          <a:p>
            <a:pPr marL="641350" indent="-457200">
              <a:spcBef>
                <a:spcPts val="0"/>
              </a:spcBef>
              <a:buSzPct val="100000"/>
              <a:buFont typeface="Arial" panose="020B0604020202020204" pitchFamily="34" charset="0"/>
              <a:buChar char="•"/>
            </a:pPr>
            <a:endParaRPr lang="en-US" sz="2400">
              <a:solidFill>
                <a:schemeClr val="tx1"/>
              </a:solidFill>
              <a:latin typeface="Questrial"/>
              <a:ea typeface="Questrial"/>
              <a:cs typeface="Questrial"/>
              <a:sym typeface="Questrial"/>
            </a:endParaRPr>
          </a:p>
          <a:p>
            <a:pPr marL="641350" lvl="0" indent="-457200">
              <a:spcBef>
                <a:spcPts val="0"/>
              </a:spcBef>
              <a:buSzPct val="100000"/>
              <a:buFont typeface="Arial" panose="020B0604020202020204" pitchFamily="34" charset="0"/>
              <a:buChar char="•"/>
            </a:pPr>
            <a:r>
              <a:rPr lang="en-US" sz="2400">
                <a:solidFill>
                  <a:schemeClr val="tx1"/>
                </a:solidFill>
                <a:latin typeface="Questrial"/>
                <a:ea typeface="Questrial"/>
                <a:cs typeface="Questrial"/>
                <a:sym typeface="Questrial"/>
              </a:rPr>
              <a:t>Students will read two passages. Students will answer three multiple choice questions, one short answer, and one extended written response.</a:t>
            </a:r>
          </a:p>
          <a:p>
            <a:pPr marL="641350" lvl="0" indent="-457200">
              <a:spcBef>
                <a:spcPts val="0"/>
              </a:spcBef>
              <a:buSzPct val="100000"/>
              <a:buFont typeface="Arial" panose="020B0604020202020204" pitchFamily="34" charset="0"/>
              <a:buChar char="•"/>
            </a:pPr>
            <a:endParaRPr lang="en-US" sz="2400">
              <a:solidFill>
                <a:schemeClr val="tx1"/>
              </a:solidFill>
              <a:latin typeface="Questrial"/>
              <a:ea typeface="Questrial"/>
              <a:cs typeface="Questrial"/>
              <a:sym typeface="Questrial"/>
            </a:endParaRPr>
          </a:p>
          <a:p>
            <a:pPr marL="641350" lvl="0" indent="-457200">
              <a:spcBef>
                <a:spcPts val="0"/>
              </a:spcBef>
              <a:buSzPct val="100000"/>
              <a:buFont typeface="Arial" panose="020B0604020202020204" pitchFamily="34" charset="0"/>
              <a:buChar char="•"/>
            </a:pPr>
            <a:r>
              <a:rPr lang="en-US" sz="2400">
                <a:solidFill>
                  <a:schemeClr val="tx1"/>
                </a:solidFill>
                <a:latin typeface="Questrial"/>
                <a:ea typeface="Questrial"/>
                <a:cs typeface="Questrial"/>
                <a:sym typeface="Questrial"/>
              </a:rPr>
              <a:t>Very similar to the writing assessment on Georgia Milestones</a:t>
            </a:r>
          </a:p>
        </p:txBody>
      </p:sp>
    </p:spTree>
    <p:extLst>
      <p:ext uri="{BB962C8B-B14F-4D97-AF65-F5344CB8AC3E}">
        <p14:creationId xmlns:p14="http://schemas.microsoft.com/office/powerpoint/2010/main" val="2232885522"/>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066800" y="381000"/>
            <a:ext cx="6781800" cy="1066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262626"/>
              </a:buClr>
              <a:buSzPct val="25000"/>
              <a:buFont typeface="Impact"/>
              <a:buNone/>
            </a:pPr>
            <a:r>
              <a:rPr lang="en-US" sz="5400" b="0" i="0" u="none" strike="noStrike" cap="none" baseline="0">
                <a:solidFill>
                  <a:srgbClr val="262626"/>
                </a:solidFill>
                <a:latin typeface="Impact"/>
                <a:ea typeface="Impact"/>
                <a:cs typeface="Impact"/>
                <a:sym typeface="Impact"/>
              </a:rPr>
              <a:t>How are results used?</a:t>
            </a:r>
          </a:p>
        </p:txBody>
      </p:sp>
      <p:sp>
        <p:nvSpPr>
          <p:cNvPr id="110" name="Shape 110"/>
          <p:cNvSpPr txBox="1">
            <a:spLocks noGrp="1"/>
          </p:cNvSpPr>
          <p:nvPr>
            <p:ph idx="1"/>
          </p:nvPr>
        </p:nvSpPr>
        <p:spPr>
          <a:xfrm>
            <a:off x="685800" y="1752600"/>
            <a:ext cx="7543800" cy="4267200"/>
          </a:xfrm>
          <a:prstGeom prst="rect">
            <a:avLst/>
          </a:prstGeom>
          <a:noFill/>
          <a:ln>
            <a:noFill/>
          </a:ln>
        </p:spPr>
        <p:txBody>
          <a:bodyPr lIns="91425" tIns="45700" rIns="91425" bIns="45700" anchor="ctr" anchorCtr="0">
            <a:noAutofit/>
          </a:bodyPr>
          <a:lstStyle/>
          <a:p>
            <a:pPr marL="273050" marR="0" lvl="0" indent="-273050" algn="l" rtl="0">
              <a:lnSpc>
                <a:spcPct val="100000"/>
              </a:lnSpc>
              <a:spcBef>
                <a:spcPts val="0"/>
              </a:spcBef>
              <a:spcAft>
                <a:spcPts val="0"/>
              </a:spcAft>
              <a:buClr>
                <a:schemeClr val="accent1"/>
              </a:buClr>
              <a:buSzPct val="100000"/>
              <a:buFont typeface="Arial"/>
              <a:buChar char="•"/>
            </a:pPr>
            <a:r>
              <a:rPr lang="en-US" sz="2800" b="0" i="0" u="none" strike="noStrike" cap="none" baseline="0">
                <a:solidFill>
                  <a:schemeClr val="dk2"/>
                </a:solidFill>
                <a:latin typeface="Questrial"/>
                <a:ea typeface="Questrial"/>
                <a:cs typeface="Questrial"/>
                <a:sym typeface="Questrial"/>
              </a:rPr>
              <a:t>Student scores give information about if a student is on track for grade-level success</a:t>
            </a:r>
          </a:p>
          <a:p>
            <a:pPr marL="0" marR="0" lvl="0" indent="0" algn="l" rtl="0">
              <a:lnSpc>
                <a:spcPct val="100000"/>
              </a:lnSpc>
              <a:spcBef>
                <a:spcPts val="0"/>
              </a:spcBef>
              <a:spcAft>
                <a:spcPts val="0"/>
              </a:spcAft>
              <a:buClr>
                <a:schemeClr val="accent1"/>
              </a:buClr>
              <a:buSzPct val="100000"/>
              <a:buNone/>
            </a:pPr>
            <a:endParaRPr lang="en-US" sz="2800" b="0" i="0" u="none" strike="noStrike" cap="none" baseline="0">
              <a:solidFill>
                <a:schemeClr val="dk2"/>
              </a:solidFill>
              <a:latin typeface="Questrial"/>
              <a:ea typeface="Questrial"/>
              <a:cs typeface="Questrial"/>
              <a:sym typeface="Questrial"/>
            </a:endParaRPr>
          </a:p>
          <a:p>
            <a:pPr marL="273050" marR="0" lvl="0" indent="-273050" algn="l" rtl="0">
              <a:lnSpc>
                <a:spcPct val="100000"/>
              </a:lnSpc>
              <a:spcBef>
                <a:spcPts val="480"/>
              </a:spcBef>
              <a:spcAft>
                <a:spcPts val="0"/>
              </a:spcAft>
              <a:buClr>
                <a:schemeClr val="accent1"/>
              </a:buClr>
              <a:buSzPct val="100000"/>
              <a:buFont typeface="Arial"/>
              <a:buChar char="•"/>
            </a:pPr>
            <a:r>
              <a:rPr lang="en-US" sz="2800">
                <a:solidFill>
                  <a:schemeClr val="dk2"/>
                </a:solidFill>
                <a:latin typeface="Questrial"/>
                <a:ea typeface="Questrial"/>
                <a:cs typeface="Questrial"/>
                <a:sym typeface="Questrial"/>
              </a:rPr>
              <a:t>I</a:t>
            </a:r>
            <a:r>
              <a:rPr lang="en-US" sz="2800" b="0" i="0" u="none" strike="noStrike" cap="none" baseline="0">
                <a:solidFill>
                  <a:schemeClr val="dk2"/>
                </a:solidFill>
                <a:latin typeface="Questrial"/>
                <a:ea typeface="Questrial"/>
                <a:cs typeface="Questrial"/>
                <a:sym typeface="Questrial"/>
              </a:rPr>
              <a:t>dentify common areas of need and provide extra help or purchase supplemental</a:t>
            </a:r>
            <a:r>
              <a:rPr lang="en-US" sz="2800" b="0" i="0" u="none" strike="noStrike" cap="none">
                <a:solidFill>
                  <a:schemeClr val="dk2"/>
                </a:solidFill>
                <a:latin typeface="Questrial"/>
                <a:ea typeface="Questrial"/>
                <a:cs typeface="Questrial"/>
                <a:sym typeface="Questrial"/>
              </a:rPr>
              <a:t> materials</a:t>
            </a:r>
            <a:r>
              <a:rPr lang="en-US" sz="2800" b="0" i="0" u="none" strike="noStrike" cap="none" baseline="0">
                <a:solidFill>
                  <a:schemeClr val="dk2"/>
                </a:solidFill>
                <a:latin typeface="Questrial"/>
                <a:ea typeface="Questrial"/>
                <a:cs typeface="Questrial"/>
                <a:sym typeface="Questrial"/>
              </a:rPr>
              <a:t> for specific skills</a:t>
            </a:r>
          </a:p>
          <a:p>
            <a:pPr marL="273050" marR="0" lvl="0" indent="-273050" algn="l" rtl="0">
              <a:lnSpc>
                <a:spcPct val="100000"/>
              </a:lnSpc>
              <a:spcBef>
                <a:spcPts val="480"/>
              </a:spcBef>
              <a:spcAft>
                <a:spcPts val="0"/>
              </a:spcAft>
              <a:buClr>
                <a:schemeClr val="accent1"/>
              </a:buClr>
              <a:buSzPct val="100000"/>
              <a:buFont typeface="Arial"/>
              <a:buChar char="•"/>
            </a:pPr>
            <a:endParaRPr lang="en-US" sz="2800" b="0" i="0" u="none" strike="noStrike" cap="none" baseline="0">
              <a:solidFill>
                <a:schemeClr val="dk2"/>
              </a:solidFill>
              <a:latin typeface="Questrial"/>
              <a:ea typeface="Questrial"/>
              <a:cs typeface="Questrial"/>
              <a:sym typeface="Questrial"/>
            </a:endParaRPr>
          </a:p>
          <a:p>
            <a:pPr marL="273050" marR="0" lvl="0" indent="-273050" algn="l" rtl="0">
              <a:lnSpc>
                <a:spcPct val="100000"/>
              </a:lnSpc>
              <a:spcBef>
                <a:spcPts val="480"/>
              </a:spcBef>
              <a:spcAft>
                <a:spcPts val="0"/>
              </a:spcAft>
              <a:buClr>
                <a:schemeClr val="accent1"/>
              </a:buClr>
              <a:buSzPct val="100000"/>
              <a:buFont typeface="Arial"/>
              <a:buChar char="•"/>
            </a:pPr>
            <a:r>
              <a:rPr lang="en-US" sz="2800" b="0" i="0" u="none" strike="noStrike" cap="none" baseline="0">
                <a:solidFill>
                  <a:schemeClr val="dk2"/>
                </a:solidFill>
                <a:latin typeface="Questrial"/>
                <a:ea typeface="Questrial"/>
                <a:cs typeface="Questrial"/>
                <a:sym typeface="Questrial"/>
              </a:rPr>
              <a:t>Teachers use results to prepare day-to-day reading lessons and small group instruction</a:t>
            </a:r>
          </a:p>
          <a:p>
            <a:pPr marL="0" marR="0" lvl="0" indent="0" algn="l" rtl="0">
              <a:spcBef>
                <a:spcPts val="0"/>
              </a:spcBef>
              <a:buNone/>
            </a:pPr>
            <a:endParaRPr sz="2400" b="0" i="0" u="none" strike="noStrike" cap="none" baseline="0">
              <a:solidFill>
                <a:schemeClr val="dk2"/>
              </a:solidFill>
              <a:latin typeface="Questrial"/>
              <a:ea typeface="Questrial"/>
              <a:cs typeface="Questrial"/>
              <a:sym typeface="Quest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457200" y="457200"/>
            <a:ext cx="8229600" cy="1389888"/>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dk2"/>
              </a:buClr>
              <a:buSzPts val="5000"/>
              <a:buFont typeface="Calibri"/>
              <a:buNone/>
            </a:pPr>
            <a:r>
              <a:rPr lang="en-US"/>
              <a:t>Georgia Milestones</a:t>
            </a:r>
            <a:endParaRPr/>
          </a:p>
        </p:txBody>
      </p:sp>
      <p:sp>
        <p:nvSpPr>
          <p:cNvPr id="186" name="Google Shape;186;p14"/>
          <p:cNvSpPr txBox="1">
            <a:spLocks noGrp="1"/>
          </p:cNvSpPr>
          <p:nvPr>
            <p:ph type="body" idx="1"/>
          </p:nvPr>
        </p:nvSpPr>
        <p:spPr>
          <a:xfrm>
            <a:off x="457200" y="2057399"/>
            <a:ext cx="4878280" cy="4201357"/>
          </a:xfrm>
          <a:prstGeom prst="rect">
            <a:avLst/>
          </a:prstGeom>
          <a:noFill/>
          <a:ln>
            <a:noFill/>
          </a:ln>
        </p:spPr>
        <p:txBody>
          <a:bodyPr spcFirstLastPara="1" wrap="square" lIns="91425" tIns="45700" rIns="91425" bIns="45700" anchor="t" anchorCtr="0">
            <a:normAutofit fontScale="77500" lnSpcReduction="20000"/>
          </a:bodyPr>
          <a:lstStyle/>
          <a:p>
            <a:pPr marL="733425" lvl="0" indent="-857250" algn="l" rtl="0">
              <a:spcBef>
                <a:spcPts val="0"/>
              </a:spcBef>
              <a:spcAft>
                <a:spcPts val="0"/>
              </a:spcAft>
              <a:buSzPts val="6270"/>
              <a:buFont typeface="Arial" panose="020B0604020202020204" pitchFamily="34" charset="0"/>
              <a:buChar char="•"/>
            </a:pPr>
            <a:endParaRPr lang="en-US" sz="6600" baseline="30000"/>
          </a:p>
          <a:p>
            <a:pPr marL="0" lvl="0" indent="0" algn="l" rtl="0">
              <a:spcBef>
                <a:spcPts val="0"/>
              </a:spcBef>
              <a:spcAft>
                <a:spcPts val="0"/>
              </a:spcAft>
              <a:buSzPts val="6270"/>
              <a:buNone/>
            </a:pPr>
            <a:r>
              <a:rPr lang="en-US" sz="6600" baseline="30000"/>
              <a:t>-Reading (Two Days)</a:t>
            </a:r>
          </a:p>
          <a:p>
            <a:pPr marL="0" lvl="0" indent="0" algn="l" rtl="0">
              <a:spcBef>
                <a:spcPts val="0"/>
              </a:spcBef>
              <a:spcAft>
                <a:spcPts val="0"/>
              </a:spcAft>
              <a:buSzPts val="6270"/>
              <a:buNone/>
            </a:pPr>
            <a:endParaRPr lang="en-US" sz="6600" baseline="30000"/>
          </a:p>
          <a:p>
            <a:pPr marL="0" lvl="0" indent="0" algn="l" rtl="0">
              <a:spcBef>
                <a:spcPts val="0"/>
              </a:spcBef>
              <a:spcAft>
                <a:spcPts val="0"/>
              </a:spcAft>
              <a:buSzPts val="6270"/>
              <a:buNone/>
            </a:pPr>
            <a:r>
              <a:rPr lang="en-US" sz="6600" baseline="30000"/>
              <a:t>-Math (One day)</a:t>
            </a:r>
          </a:p>
          <a:p>
            <a:pPr marL="0" lvl="0" indent="0" algn="l" rtl="0">
              <a:spcBef>
                <a:spcPts val="0"/>
              </a:spcBef>
              <a:spcAft>
                <a:spcPts val="0"/>
              </a:spcAft>
              <a:buSzPts val="6270"/>
              <a:buNone/>
            </a:pPr>
            <a:endParaRPr lang="en-US" sz="6600" baseline="30000"/>
          </a:p>
          <a:p>
            <a:pPr marL="0" lvl="0" indent="0" algn="l" rtl="0">
              <a:spcBef>
                <a:spcPts val="0"/>
              </a:spcBef>
              <a:spcAft>
                <a:spcPts val="0"/>
              </a:spcAft>
              <a:buSzPts val="6270"/>
              <a:buNone/>
            </a:pPr>
            <a:r>
              <a:rPr lang="en-US" sz="6600" baseline="30000"/>
              <a:t>-Science</a:t>
            </a:r>
          </a:p>
          <a:p>
            <a:pPr marL="0" lvl="0" indent="0" algn="l" rtl="0">
              <a:spcBef>
                <a:spcPts val="0"/>
              </a:spcBef>
              <a:spcAft>
                <a:spcPts val="0"/>
              </a:spcAft>
              <a:buSzPts val="6270"/>
              <a:buNone/>
            </a:pPr>
            <a:endParaRPr lang="en-US"/>
          </a:p>
          <a:p>
            <a:pPr marL="0" lvl="0" indent="0" algn="l" rtl="0">
              <a:spcBef>
                <a:spcPts val="0"/>
              </a:spcBef>
              <a:spcAft>
                <a:spcPts val="0"/>
              </a:spcAft>
              <a:buSzPts val="6270"/>
              <a:buNone/>
            </a:pPr>
            <a:r>
              <a:rPr lang="en-US"/>
              <a:t>**More information will be communicated to parents as the information is received</a:t>
            </a:r>
            <a:endParaRPr/>
          </a:p>
          <a:p>
            <a:pPr marL="0" lvl="0" indent="0" algn="l" rtl="0">
              <a:spcBef>
                <a:spcPts val="960"/>
              </a:spcBef>
              <a:spcAft>
                <a:spcPts val="0"/>
              </a:spcAft>
              <a:buSzPts val="4560"/>
              <a:buNone/>
            </a:pPr>
            <a:r>
              <a:rPr lang="en-US" sz="4800"/>
              <a:t> </a:t>
            </a:r>
            <a:endParaRPr/>
          </a:p>
          <a:p>
            <a:pPr marL="274320" lvl="0" indent="-117475" algn="l" rtl="0">
              <a:spcBef>
                <a:spcPts val="520"/>
              </a:spcBef>
              <a:spcAft>
                <a:spcPts val="0"/>
              </a:spcAft>
              <a:buSzPts val="2470"/>
              <a:buNone/>
            </a:pPr>
            <a:endParaRPr/>
          </a:p>
          <a:p>
            <a:pPr marL="0" lvl="0" indent="0" algn="l" rtl="0">
              <a:spcBef>
                <a:spcPts val="520"/>
              </a:spcBef>
              <a:spcAft>
                <a:spcPts val="0"/>
              </a:spcAft>
              <a:buSzPts val="2470"/>
              <a:buNone/>
            </a:pPr>
            <a:endParaRPr baseline="30000"/>
          </a:p>
        </p:txBody>
      </p:sp>
      <p:pic>
        <p:nvPicPr>
          <p:cNvPr id="187" name="Google Shape;187;p14"/>
          <p:cNvPicPr preferRelativeResize="0"/>
          <p:nvPr/>
        </p:nvPicPr>
        <p:blipFill rotWithShape="1">
          <a:blip r:embed="rId3">
            <a:alphaModFix/>
          </a:blip>
          <a:srcRect/>
          <a:stretch/>
        </p:blipFill>
        <p:spPr>
          <a:xfrm>
            <a:off x="5507716" y="2874073"/>
            <a:ext cx="3179084" cy="2136840"/>
          </a:xfrm>
          <a:prstGeom prst="rect">
            <a:avLst/>
          </a:prstGeom>
          <a:noFill/>
          <a:ln>
            <a:noFill/>
          </a:ln>
        </p:spPr>
      </p:pic>
    </p:spTree>
    <p:extLst>
      <p:ext uri="{BB962C8B-B14F-4D97-AF65-F5344CB8AC3E}">
        <p14:creationId xmlns:p14="http://schemas.microsoft.com/office/powerpoint/2010/main" val="374411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title"/>
          </p:nvPr>
        </p:nvSpPr>
        <p:spPr>
          <a:xfrm>
            <a:off x="457200" y="609600"/>
            <a:ext cx="8229600" cy="1143000"/>
          </a:xfrm>
          <a:prstGeom prst="rect">
            <a:avLst/>
          </a:prstGeom>
          <a:noFill/>
          <a:ln>
            <a:noFill/>
          </a:ln>
        </p:spPr>
        <p:txBody>
          <a:bodyPr spcFirstLastPara="1" wrap="square" lIns="0" tIns="45700" rIns="0" bIns="0" anchor="b" anchorCtr="0">
            <a:normAutofit fontScale="90000"/>
          </a:bodyPr>
          <a:lstStyle/>
          <a:p>
            <a:pPr marL="0" lvl="0" indent="0" algn="ctr" rtl="0">
              <a:spcBef>
                <a:spcPts val="0"/>
              </a:spcBef>
              <a:spcAft>
                <a:spcPts val="0"/>
              </a:spcAft>
              <a:buClr>
                <a:schemeClr val="dk2"/>
              </a:buClr>
              <a:buSzPts val="4500"/>
              <a:buFont typeface="Calibri"/>
              <a:buNone/>
            </a:pPr>
            <a:r>
              <a:rPr lang="en-US" sz="4500" b="1"/>
              <a:t>Georgia Standards</a:t>
            </a:r>
            <a:br>
              <a:rPr lang="en-US" sz="4500"/>
            </a:br>
            <a:r>
              <a:rPr lang="en-US" sz="4500"/>
              <a:t>www.georgiastandards.org</a:t>
            </a:r>
            <a:endParaRPr/>
          </a:p>
        </p:txBody>
      </p:sp>
      <p:pic>
        <p:nvPicPr>
          <p:cNvPr id="180" name="Google Shape;180;p10"/>
          <p:cNvPicPr preferRelativeResize="0">
            <a:picLocks noGrp="1"/>
          </p:cNvPicPr>
          <p:nvPr>
            <p:ph type="body" idx="1"/>
          </p:nvPr>
        </p:nvPicPr>
        <p:blipFill rotWithShape="1">
          <a:blip r:embed="rId3">
            <a:alphaModFix/>
          </a:blip>
          <a:srcRect/>
          <a:stretch/>
        </p:blipFill>
        <p:spPr>
          <a:xfrm>
            <a:off x="2286000" y="1905000"/>
            <a:ext cx="4987821" cy="45475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A8CF-EB8D-4B5B-AE17-DE3487F475AB}"/>
              </a:ext>
            </a:extLst>
          </p:cNvPr>
          <p:cNvSpPr>
            <a:spLocks noGrp="1"/>
          </p:cNvSpPr>
          <p:nvPr>
            <p:ph type="title"/>
          </p:nvPr>
        </p:nvSpPr>
        <p:spPr/>
        <p:txBody>
          <a:bodyPr/>
          <a:lstStyle/>
          <a:p>
            <a:r>
              <a:rPr lang="en-US"/>
              <a:t>Shared Reading</a:t>
            </a:r>
          </a:p>
        </p:txBody>
      </p:sp>
      <p:pic>
        <p:nvPicPr>
          <p:cNvPr id="4" name="Content Placeholder 3">
            <a:extLst>
              <a:ext uri="{FF2B5EF4-FFF2-40B4-BE49-F238E27FC236}">
                <a16:creationId xmlns:a16="http://schemas.microsoft.com/office/drawing/2014/main" id="{FC3F731F-8F58-42CF-9A03-65685399C17C}"/>
              </a:ext>
            </a:extLst>
          </p:cNvPr>
          <p:cNvPicPr>
            <a:picLocks noGrp="1" noChangeAspect="1"/>
          </p:cNvPicPr>
          <p:nvPr>
            <p:ph idx="1"/>
          </p:nvPr>
        </p:nvPicPr>
        <p:blipFill>
          <a:blip r:embed="rId2"/>
          <a:stretch>
            <a:fillRect/>
          </a:stretch>
        </p:blipFill>
        <p:spPr>
          <a:xfrm>
            <a:off x="1811887" y="2045544"/>
            <a:ext cx="5908083" cy="4238625"/>
          </a:xfrm>
          <a:prstGeom prst="rect">
            <a:avLst/>
          </a:prstGeom>
        </p:spPr>
      </p:pic>
    </p:spTree>
    <p:extLst>
      <p:ext uri="{BB962C8B-B14F-4D97-AF65-F5344CB8AC3E}">
        <p14:creationId xmlns:p14="http://schemas.microsoft.com/office/powerpoint/2010/main" val="344164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4"/>
          <p:cNvSpPr txBox="1">
            <a:spLocks noGrp="1"/>
          </p:cNvSpPr>
          <p:nvPr>
            <p:ph type="title"/>
          </p:nvPr>
        </p:nvSpPr>
        <p:spPr>
          <a:xfrm>
            <a:off x="457200" y="448961"/>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dk2"/>
              </a:buClr>
              <a:buSzPts val="5000"/>
              <a:buFont typeface="Calibri"/>
              <a:buNone/>
            </a:pPr>
            <a:r>
              <a:rPr lang="en-US"/>
              <a:t>Math</a:t>
            </a:r>
            <a:endParaRPr/>
          </a:p>
        </p:txBody>
      </p:sp>
      <p:sp>
        <p:nvSpPr>
          <p:cNvPr id="4" name="TextBox 3">
            <a:extLst>
              <a:ext uri="{FF2B5EF4-FFF2-40B4-BE49-F238E27FC236}">
                <a16:creationId xmlns:a16="http://schemas.microsoft.com/office/drawing/2014/main" id="{D771403F-52A3-4A80-DBFC-5D94EDAF8F6D}"/>
              </a:ext>
            </a:extLst>
          </p:cNvPr>
          <p:cNvSpPr txBox="1"/>
          <p:nvPr/>
        </p:nvSpPr>
        <p:spPr>
          <a:xfrm>
            <a:off x="483885" y="1510662"/>
            <a:ext cx="8229600" cy="5736955"/>
          </a:xfrm>
          <a:prstGeom prst="rect">
            <a:avLst/>
          </a:prstGeom>
          <a:noFill/>
        </p:spPr>
        <p:txBody>
          <a:bodyPr wrap="square" lIns="91440" tIns="45720" rIns="91440" bIns="45720" rtlCol="0" anchor="t">
            <a:spAutoFit/>
          </a:bodyPr>
          <a:lstStyle/>
          <a:p>
            <a:pPr marL="0" lvl="0" indent="0" algn="l" rtl="0">
              <a:lnSpc>
                <a:spcPct val="90000"/>
              </a:lnSpc>
              <a:spcBef>
                <a:spcPts val="0"/>
              </a:spcBef>
              <a:spcAft>
                <a:spcPts val="0"/>
              </a:spcAft>
              <a:buSzPts val="2470"/>
              <a:buNone/>
            </a:pPr>
            <a:r>
              <a:rPr lang="en-US" sz="2800">
                <a:latin typeface="Corbel" panose="020B0503020204020204" pitchFamily="34" charset="0"/>
              </a:rPr>
              <a:t>Whole group math is our daily time to teach new 5th grade math standards. We utilized ability groups during this time. </a:t>
            </a:r>
          </a:p>
          <a:p>
            <a:pPr marL="0" lvl="0" indent="0" algn="l" rtl="0">
              <a:lnSpc>
                <a:spcPct val="90000"/>
              </a:lnSpc>
              <a:spcBef>
                <a:spcPts val="0"/>
              </a:spcBef>
              <a:spcAft>
                <a:spcPts val="0"/>
              </a:spcAft>
              <a:buSzPts val="2470"/>
              <a:buNone/>
            </a:pPr>
            <a:endParaRPr lang="en-US" sz="2800">
              <a:latin typeface="Corbel" panose="020B0503020204020204" pitchFamily="34" charset="0"/>
            </a:endParaRPr>
          </a:p>
          <a:p>
            <a:pPr>
              <a:lnSpc>
                <a:spcPct val="90000"/>
              </a:lnSpc>
              <a:buSzPts val="2470"/>
            </a:pPr>
            <a:r>
              <a:rPr lang="en-US" sz="2800">
                <a:latin typeface="Corbel"/>
              </a:rPr>
              <a:t>Groups Include: Teacher group, technology (practice fact fluency and review previous standards), and partner work.</a:t>
            </a:r>
          </a:p>
          <a:p>
            <a:pPr>
              <a:lnSpc>
                <a:spcPct val="90000"/>
              </a:lnSpc>
              <a:buSzPts val="2470"/>
            </a:pPr>
            <a:endParaRPr lang="en-US" sz="2800">
              <a:latin typeface="Corbel"/>
            </a:endParaRPr>
          </a:p>
          <a:p>
            <a:pPr>
              <a:lnSpc>
                <a:spcPct val="90000"/>
              </a:lnSpc>
              <a:buSzPts val="2470"/>
            </a:pPr>
            <a:r>
              <a:rPr lang="en-US" sz="2800">
                <a:latin typeface="Corbel"/>
              </a:rPr>
              <a:t>We are using a new math program this year called Illustrative. This is all online and students are assigned warm-ups, lesson tasks, and cool-downs and complete them daily in whole group and small group.</a:t>
            </a:r>
            <a:endParaRPr lang="en-US" sz="2800">
              <a:latin typeface="Corbel" panose="020B0503020204020204" pitchFamily="34" charset="0"/>
            </a:endParaRPr>
          </a:p>
          <a:p>
            <a:pPr marL="0" lvl="0" indent="0" algn="l">
              <a:lnSpc>
                <a:spcPct val="90000"/>
              </a:lnSpc>
              <a:spcBef>
                <a:spcPts val="0"/>
              </a:spcBef>
              <a:spcAft>
                <a:spcPts val="0"/>
              </a:spcAft>
              <a:buSzPts val="2470"/>
              <a:buNone/>
            </a:pPr>
            <a:endParaRPr lang="en-US" sz="2800">
              <a:latin typeface="Corbel" panose="020B0503020204020204" pitchFamily="34" charset="0"/>
            </a:endParaRPr>
          </a:p>
          <a:p>
            <a:pPr marL="0" lvl="0" indent="0" algn="l">
              <a:lnSpc>
                <a:spcPct val="90000"/>
              </a:lnSpc>
              <a:spcBef>
                <a:spcPts val="0"/>
              </a:spcBef>
              <a:spcAft>
                <a:spcPts val="0"/>
              </a:spcAft>
              <a:buSzPts val="2470"/>
              <a:buNone/>
            </a:pPr>
            <a:endParaRPr lang="en-US" sz="2800">
              <a:latin typeface="Corbel" panose="020B0503020204020204" pitchFamily="34" charset="0"/>
            </a:endParaRPr>
          </a:p>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4"/>
          <p:cNvSpPr txBox="1">
            <a:spLocks noGrp="1"/>
          </p:cNvSpPr>
          <p:nvPr>
            <p:ph type="title"/>
          </p:nvPr>
        </p:nvSpPr>
        <p:spPr>
          <a:xfrm>
            <a:off x="457200" y="448961"/>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dk2"/>
              </a:buClr>
              <a:buSzPts val="5000"/>
              <a:buFont typeface="Calibri"/>
              <a:buNone/>
            </a:pPr>
            <a:r>
              <a:rPr lang="en-US"/>
              <a:t>Math</a:t>
            </a:r>
            <a:endParaRPr/>
          </a:p>
        </p:txBody>
      </p:sp>
      <p:sp>
        <p:nvSpPr>
          <p:cNvPr id="4" name="TextBox 3">
            <a:extLst>
              <a:ext uri="{FF2B5EF4-FFF2-40B4-BE49-F238E27FC236}">
                <a16:creationId xmlns:a16="http://schemas.microsoft.com/office/drawing/2014/main" id="{D771403F-52A3-4A80-DBFC-5D94EDAF8F6D}"/>
              </a:ext>
            </a:extLst>
          </p:cNvPr>
          <p:cNvSpPr txBox="1"/>
          <p:nvPr/>
        </p:nvSpPr>
        <p:spPr>
          <a:xfrm>
            <a:off x="483885" y="1510662"/>
            <a:ext cx="8229600" cy="1471172"/>
          </a:xfrm>
          <a:prstGeom prst="rect">
            <a:avLst/>
          </a:prstGeom>
          <a:noFill/>
        </p:spPr>
        <p:txBody>
          <a:bodyPr wrap="square" lIns="91440" tIns="45720" rIns="91440" bIns="45720" rtlCol="0" anchor="t">
            <a:spAutoFit/>
          </a:bodyPr>
          <a:lstStyle/>
          <a:p>
            <a:pPr marL="0" lvl="0" indent="0" algn="l" rtl="0">
              <a:lnSpc>
                <a:spcPct val="90000"/>
              </a:lnSpc>
              <a:spcBef>
                <a:spcPts val="0"/>
              </a:spcBef>
              <a:spcAft>
                <a:spcPts val="0"/>
              </a:spcAft>
              <a:buSzPts val="2470"/>
              <a:buNone/>
            </a:pPr>
            <a:endParaRPr lang="en-US" sz="2800">
              <a:latin typeface="Corbel" panose="020B0503020204020204" pitchFamily="34" charset="0"/>
            </a:endParaRPr>
          </a:p>
          <a:p>
            <a:pPr marL="0" lvl="0" indent="0" algn="l">
              <a:lnSpc>
                <a:spcPct val="90000"/>
              </a:lnSpc>
              <a:spcBef>
                <a:spcPts val="0"/>
              </a:spcBef>
              <a:spcAft>
                <a:spcPts val="0"/>
              </a:spcAft>
              <a:buSzPts val="2470"/>
              <a:buNone/>
            </a:pPr>
            <a:endParaRPr lang="en-US" sz="2800">
              <a:latin typeface="Corbel" panose="020B0503020204020204" pitchFamily="34" charset="0"/>
            </a:endParaRPr>
          </a:p>
          <a:p>
            <a:pPr marL="0" lvl="0" indent="0" algn="l">
              <a:lnSpc>
                <a:spcPct val="90000"/>
              </a:lnSpc>
              <a:spcBef>
                <a:spcPts val="0"/>
              </a:spcBef>
              <a:spcAft>
                <a:spcPts val="0"/>
              </a:spcAft>
              <a:buSzPts val="2470"/>
              <a:buNone/>
            </a:pPr>
            <a:endParaRPr lang="en-US" sz="2800">
              <a:latin typeface="Corbel" panose="020B0503020204020204" pitchFamily="34" charset="0"/>
            </a:endParaRPr>
          </a:p>
          <a:p>
            <a:endParaRPr lang="en-US"/>
          </a:p>
        </p:txBody>
      </p:sp>
      <p:pic>
        <p:nvPicPr>
          <p:cNvPr id="2" name="Picture 1" descr="A screenshot of a computer&#10;&#10;Description automatically generated">
            <a:extLst>
              <a:ext uri="{FF2B5EF4-FFF2-40B4-BE49-F238E27FC236}">
                <a16:creationId xmlns:a16="http://schemas.microsoft.com/office/drawing/2014/main" id="{D91217DB-7F7F-D5EB-D42C-0BEA09228143}"/>
              </a:ext>
            </a:extLst>
          </p:cNvPr>
          <p:cNvPicPr>
            <a:picLocks noChangeAspect="1"/>
          </p:cNvPicPr>
          <p:nvPr/>
        </p:nvPicPr>
        <p:blipFill>
          <a:blip r:embed="rId3"/>
          <a:stretch>
            <a:fillRect/>
          </a:stretch>
        </p:blipFill>
        <p:spPr>
          <a:xfrm>
            <a:off x="540813" y="737678"/>
            <a:ext cx="3098997" cy="1717926"/>
          </a:xfrm>
          <a:prstGeom prst="rect">
            <a:avLst/>
          </a:prstGeom>
        </p:spPr>
      </p:pic>
      <p:pic>
        <p:nvPicPr>
          <p:cNvPr id="3" name="Picture 2" descr="A blue rectangular sign with white text&#10;&#10;Description automatically generated">
            <a:extLst>
              <a:ext uri="{FF2B5EF4-FFF2-40B4-BE49-F238E27FC236}">
                <a16:creationId xmlns:a16="http://schemas.microsoft.com/office/drawing/2014/main" id="{8D757134-6FC4-6949-1DBA-FE727B442272}"/>
              </a:ext>
            </a:extLst>
          </p:cNvPr>
          <p:cNvPicPr>
            <a:picLocks noChangeAspect="1"/>
          </p:cNvPicPr>
          <p:nvPr/>
        </p:nvPicPr>
        <p:blipFill>
          <a:blip r:embed="rId4"/>
          <a:stretch>
            <a:fillRect/>
          </a:stretch>
        </p:blipFill>
        <p:spPr>
          <a:xfrm>
            <a:off x="460758" y="2308821"/>
            <a:ext cx="3098997" cy="188456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CDF80046-6AE0-836C-FF27-48EA8D403476}"/>
              </a:ext>
            </a:extLst>
          </p:cNvPr>
          <p:cNvPicPr>
            <a:picLocks noChangeAspect="1"/>
          </p:cNvPicPr>
          <p:nvPr/>
        </p:nvPicPr>
        <p:blipFill>
          <a:blip r:embed="rId5"/>
          <a:stretch>
            <a:fillRect/>
          </a:stretch>
        </p:blipFill>
        <p:spPr>
          <a:xfrm>
            <a:off x="487442" y="4295534"/>
            <a:ext cx="3072312" cy="1976121"/>
          </a:xfrm>
          <a:prstGeom prst="rect">
            <a:avLst/>
          </a:prstGeom>
        </p:spPr>
      </p:pic>
      <p:pic>
        <p:nvPicPr>
          <p:cNvPr id="6" name="Picture 5" descr="A blue square with white letters and a black text&#10;&#10;Description automatically generated">
            <a:extLst>
              <a:ext uri="{FF2B5EF4-FFF2-40B4-BE49-F238E27FC236}">
                <a16:creationId xmlns:a16="http://schemas.microsoft.com/office/drawing/2014/main" id="{86ED7753-A1D6-1123-A034-909161757EFD}"/>
              </a:ext>
            </a:extLst>
          </p:cNvPr>
          <p:cNvPicPr>
            <a:picLocks noChangeAspect="1"/>
          </p:cNvPicPr>
          <p:nvPr/>
        </p:nvPicPr>
        <p:blipFill>
          <a:blip r:embed="rId6"/>
          <a:stretch>
            <a:fillRect/>
          </a:stretch>
        </p:blipFill>
        <p:spPr>
          <a:xfrm>
            <a:off x="5824871" y="4862013"/>
            <a:ext cx="981075" cy="1047750"/>
          </a:xfrm>
          <a:prstGeom prst="rect">
            <a:avLst/>
          </a:prstGeom>
        </p:spPr>
      </p:pic>
      <p:sp>
        <p:nvSpPr>
          <p:cNvPr id="7" name="TextBox 6">
            <a:extLst>
              <a:ext uri="{FF2B5EF4-FFF2-40B4-BE49-F238E27FC236}">
                <a16:creationId xmlns:a16="http://schemas.microsoft.com/office/drawing/2014/main" id="{39BD802C-57D9-C4F9-B7FE-6CADE1065A73}"/>
              </a:ext>
            </a:extLst>
          </p:cNvPr>
          <p:cNvSpPr txBox="1"/>
          <p:nvPr/>
        </p:nvSpPr>
        <p:spPr>
          <a:xfrm>
            <a:off x="3711458" y="2615112"/>
            <a:ext cx="513011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10 minutes: whole group warm-up on ILC</a:t>
            </a:r>
          </a:p>
          <a:p>
            <a:r>
              <a:rPr lang="en-US" sz="2000"/>
              <a:t>15 minutes: Rotation 1 – teacher activities on ILC</a:t>
            </a:r>
          </a:p>
          <a:p>
            <a:r>
              <a:rPr lang="en-US" sz="2000"/>
              <a:t>15 minutes: Rotation 2 – independent practice</a:t>
            </a:r>
          </a:p>
          <a:p>
            <a:r>
              <a:rPr lang="en-US" sz="2000"/>
              <a:t>15 minutes: Rotation 3 – technology</a:t>
            </a:r>
          </a:p>
          <a:p>
            <a:r>
              <a:rPr lang="en-US" sz="2000"/>
              <a:t>5 minutes: Cool-Down/Exit-Ticket on ILC</a:t>
            </a:r>
          </a:p>
        </p:txBody>
      </p:sp>
    </p:spTree>
    <p:extLst>
      <p:ext uri="{BB962C8B-B14F-4D97-AF65-F5344CB8AC3E}">
        <p14:creationId xmlns:p14="http://schemas.microsoft.com/office/powerpoint/2010/main" val="3194527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6e78340e7f_0_33"/>
          <p:cNvSpPr txBox="1">
            <a:spLocks noGrp="1"/>
          </p:cNvSpPr>
          <p:nvPr>
            <p:ph type="title"/>
          </p:nvPr>
        </p:nvSpPr>
        <p:spPr>
          <a:xfrm>
            <a:off x="457200" y="1074791"/>
            <a:ext cx="8229600" cy="1143000"/>
          </a:xfrm>
          <a:prstGeom prst="rect">
            <a:avLst/>
          </a:prstGeom>
        </p:spPr>
        <p:txBody>
          <a:bodyPr spcFirstLastPara="1" wrap="square" lIns="0" tIns="45700" rIns="0" bIns="0" anchor="b" anchorCtr="0">
            <a:noAutofit/>
          </a:bodyPr>
          <a:lstStyle/>
          <a:p>
            <a:pPr algn="ctr"/>
            <a:r>
              <a:rPr lang="en-US"/>
              <a:t>Math Needs Based Instruction (NBI) </a:t>
            </a:r>
          </a:p>
        </p:txBody>
      </p:sp>
      <p:sp>
        <p:nvSpPr>
          <p:cNvPr id="155" name="Google Shape;155;g6e78340e7f_0_33"/>
          <p:cNvSpPr txBox="1">
            <a:spLocks noGrp="1"/>
          </p:cNvSpPr>
          <p:nvPr>
            <p:ph type="body" idx="1"/>
          </p:nvPr>
        </p:nvSpPr>
        <p:spPr>
          <a:xfrm>
            <a:off x="457200" y="2553318"/>
            <a:ext cx="8229600" cy="3047410"/>
          </a:xfrm>
          <a:prstGeom prst="rect">
            <a:avLst/>
          </a:prstGeom>
        </p:spPr>
        <p:txBody>
          <a:bodyPr spcFirstLastPara="1" wrap="square" lIns="91425" tIns="45700" rIns="91425" bIns="45700" anchor="t" anchorCtr="0">
            <a:noAutofit/>
          </a:bodyPr>
          <a:lstStyle/>
          <a:p>
            <a:pPr marL="0" indent="0">
              <a:buNone/>
            </a:pPr>
            <a:r>
              <a:rPr lang="en-US"/>
              <a:t>All 5th grade students participate in an NBI group providing interventions as well as enrichments.</a:t>
            </a:r>
          </a:p>
          <a:p>
            <a:pPr marL="0" lvl="0" indent="0" algn="l" rtl="0">
              <a:spcBef>
                <a:spcPts val="360"/>
              </a:spcBef>
              <a:spcAft>
                <a:spcPts val="0"/>
              </a:spcAft>
              <a:buNone/>
            </a:pPr>
            <a:endParaRPr/>
          </a:p>
          <a:p>
            <a:pPr marL="0" lvl="0" indent="0" algn="l" rtl="0">
              <a:spcBef>
                <a:spcPts val="360"/>
              </a:spcBef>
              <a:spcAft>
                <a:spcPts val="0"/>
              </a:spcAft>
              <a:buNone/>
            </a:pPr>
            <a:r>
              <a:rPr lang="en-US"/>
              <a:t>This is a research-based program that meets students exactly where they are based on their needs determined by assessments.</a:t>
            </a:r>
            <a:endParaRPr/>
          </a:p>
          <a:p>
            <a:pPr marL="0" lvl="0" indent="0" algn="l" rtl="0">
              <a:spcBef>
                <a:spcPts val="36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dk2"/>
              </a:buClr>
              <a:buSzPts val="5000"/>
              <a:buFont typeface="Calibri"/>
              <a:buNone/>
            </a:pPr>
            <a:r>
              <a:rPr lang="en-US"/>
              <a:t>Goal Setting</a:t>
            </a:r>
            <a:endParaRPr/>
          </a:p>
        </p:txBody>
      </p:sp>
      <p:sp>
        <p:nvSpPr>
          <p:cNvPr id="149" name="Google Shape;149;p13"/>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3800"/>
              <a:buNone/>
            </a:pPr>
            <a:r>
              <a:rPr lang="en-US" sz="4000" u="sng"/>
              <a:t>We are excited to watch ALL of our 5</a:t>
            </a:r>
            <a:r>
              <a:rPr lang="en-US" sz="4000" u="sng" baseline="30000"/>
              <a:t>th</a:t>
            </a:r>
            <a:r>
              <a:rPr lang="en-US" sz="4000" u="sng"/>
              <a:t> graders GROW this year! </a:t>
            </a:r>
            <a:endParaRPr/>
          </a:p>
          <a:p>
            <a:pPr lvl="0" indent="-457200" algn="l" rtl="0">
              <a:spcBef>
                <a:spcPts val="520"/>
              </a:spcBef>
              <a:spcAft>
                <a:spcPts val="0"/>
              </a:spcAft>
              <a:buSzPts val="2470"/>
              <a:buFont typeface="Arial" panose="020B0604020202020204" pitchFamily="34" charset="0"/>
              <a:buChar char="•"/>
            </a:pPr>
            <a:endParaRPr/>
          </a:p>
          <a:p>
            <a:pPr lvl="0" indent="-457200" algn="l" rtl="0">
              <a:spcBef>
                <a:spcPts val="520"/>
              </a:spcBef>
              <a:spcAft>
                <a:spcPts val="0"/>
              </a:spcAft>
              <a:buSzPts val="2470"/>
              <a:buFont typeface="Arial" panose="020B0604020202020204" pitchFamily="34" charset="0"/>
              <a:buChar char="•"/>
            </a:pPr>
            <a:r>
              <a:rPr lang="en-US"/>
              <a:t>Students continue to set Reading and Math Goals this year as a way to encourage continued growth.</a:t>
            </a:r>
            <a:endParaRPr/>
          </a:p>
          <a:p>
            <a:pPr lvl="0" indent="-457200" algn="l" rtl="0">
              <a:spcBef>
                <a:spcPts val="520"/>
              </a:spcBef>
              <a:spcAft>
                <a:spcPts val="0"/>
              </a:spcAft>
              <a:buSzPts val="2470"/>
              <a:buFont typeface="Arial" panose="020B0604020202020204" pitchFamily="34" charset="0"/>
              <a:buChar char="•"/>
            </a:pPr>
            <a:r>
              <a:rPr lang="en-US"/>
              <a:t>Students continually revisit and update their goals as needed throughout the year!</a:t>
            </a:r>
            <a:endParaRPr/>
          </a:p>
          <a:p>
            <a:pPr marL="274320" lvl="0" indent="-274320" algn="l" rtl="0">
              <a:spcBef>
                <a:spcPts val="520"/>
              </a:spcBef>
              <a:spcAft>
                <a:spcPts val="0"/>
              </a:spcAft>
              <a:buSzPts val="247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E1E7-FDBA-4708-8385-3418DC5129FF}"/>
              </a:ext>
            </a:extLst>
          </p:cNvPr>
          <p:cNvSpPr>
            <a:spLocks noGrp="1"/>
          </p:cNvSpPr>
          <p:nvPr>
            <p:ph type="title"/>
          </p:nvPr>
        </p:nvSpPr>
        <p:spPr/>
        <p:txBody>
          <a:bodyPr/>
          <a:lstStyle/>
          <a:p>
            <a:pPr algn="ctr"/>
            <a:r>
              <a:rPr lang="en-US"/>
              <a:t>Conferences</a:t>
            </a:r>
          </a:p>
        </p:txBody>
      </p:sp>
      <p:sp>
        <p:nvSpPr>
          <p:cNvPr id="3" name="Text Placeholder 2">
            <a:extLst>
              <a:ext uri="{FF2B5EF4-FFF2-40B4-BE49-F238E27FC236}">
                <a16:creationId xmlns:a16="http://schemas.microsoft.com/office/drawing/2014/main" id="{666760AB-2C3F-4389-AF68-5C2FAF2A3E49}"/>
              </a:ext>
            </a:extLst>
          </p:cNvPr>
          <p:cNvSpPr>
            <a:spLocks noGrp="1"/>
          </p:cNvSpPr>
          <p:nvPr>
            <p:ph type="body" idx="1"/>
          </p:nvPr>
        </p:nvSpPr>
        <p:spPr/>
        <p:txBody>
          <a:bodyPr/>
          <a:lstStyle/>
          <a:p>
            <a:pPr marL="120015" indent="0">
              <a:buNone/>
            </a:pPr>
            <a:r>
              <a:rPr lang="en-US"/>
              <a:t>October 7-8</a:t>
            </a:r>
          </a:p>
          <a:p>
            <a:pPr marL="120015" indent="0">
              <a:buNone/>
            </a:pPr>
            <a:endParaRPr lang="en-US"/>
          </a:p>
          <a:p>
            <a:pPr marL="120015" indent="0">
              <a:buNone/>
            </a:pPr>
            <a:r>
              <a:rPr lang="en-US"/>
              <a:t>March 10-11</a:t>
            </a:r>
          </a:p>
          <a:p>
            <a:pPr marL="120015" indent="0">
              <a:buNone/>
            </a:pPr>
            <a:endParaRPr lang="en-US"/>
          </a:p>
          <a:p>
            <a:pPr marL="120015" indent="0" algn="ctr">
              <a:buNone/>
            </a:pPr>
            <a:r>
              <a:rPr lang="en-US"/>
              <a:t>**Students will release two hours early **</a:t>
            </a:r>
          </a:p>
          <a:p>
            <a:pPr marL="120015" indent="0">
              <a:buNone/>
            </a:pPr>
            <a:endParaRPr lang="en-US"/>
          </a:p>
        </p:txBody>
      </p:sp>
    </p:spTree>
    <p:extLst>
      <p:ext uri="{BB962C8B-B14F-4D97-AF65-F5344CB8AC3E}">
        <p14:creationId xmlns:p14="http://schemas.microsoft.com/office/powerpoint/2010/main" val="316566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3"/>
          <p:cNvSpPr txBox="1">
            <a:spLocks noGrp="1"/>
          </p:cNvSpPr>
          <p:nvPr>
            <p:ph type="title"/>
          </p:nvPr>
        </p:nvSpPr>
        <p:spPr>
          <a:xfrm>
            <a:off x="457200" y="448961"/>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dk2"/>
              </a:buClr>
              <a:buSzPts val="5000"/>
              <a:buFont typeface="Calibri"/>
              <a:buNone/>
            </a:pPr>
            <a:r>
              <a:rPr lang="en-US"/>
              <a:t>Teacher Introductions</a:t>
            </a:r>
            <a:endParaRPr/>
          </a:p>
        </p:txBody>
      </p:sp>
      <p:sp>
        <p:nvSpPr>
          <p:cNvPr id="118" name="Google Shape;118;p3"/>
          <p:cNvSpPr txBox="1">
            <a:spLocks noGrp="1"/>
          </p:cNvSpPr>
          <p:nvPr>
            <p:ph type="body" idx="1"/>
          </p:nvPr>
        </p:nvSpPr>
        <p:spPr>
          <a:xfrm>
            <a:off x="335999" y="2483225"/>
            <a:ext cx="3189849" cy="2684585"/>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SzPts val="2470"/>
              <a:buFont typeface="Arial" panose="020B0604020202020204" pitchFamily="34" charset="0"/>
              <a:buChar char="•"/>
            </a:pPr>
            <a:r>
              <a:rPr lang="en-US"/>
              <a:t>Ms. Rutan</a:t>
            </a:r>
          </a:p>
          <a:p>
            <a:pPr marL="514350" indent="-514350">
              <a:spcBef>
                <a:spcPts val="0"/>
              </a:spcBef>
              <a:buSzPts val="2470"/>
              <a:buFont typeface="Arial" panose="020B0604020202020204" pitchFamily="34" charset="0"/>
              <a:buChar char="•"/>
            </a:pPr>
            <a:r>
              <a:rPr lang="en-US"/>
              <a:t>Mrs. Wright</a:t>
            </a:r>
          </a:p>
          <a:p>
            <a:pPr marL="514350" indent="-514350">
              <a:spcBef>
                <a:spcPts val="0"/>
              </a:spcBef>
              <a:buSzPts val="2470"/>
              <a:buFont typeface="Arial" panose="020B0604020202020204" pitchFamily="34" charset="0"/>
              <a:buChar char="•"/>
            </a:pPr>
            <a:r>
              <a:rPr lang="en-US"/>
              <a:t>Mrs. Watts</a:t>
            </a:r>
          </a:p>
          <a:p>
            <a:pPr marL="514350" lvl="0" indent="-514350" algn="l" rtl="0">
              <a:spcBef>
                <a:spcPts val="0"/>
              </a:spcBef>
              <a:spcAft>
                <a:spcPts val="0"/>
              </a:spcAft>
              <a:buSzPts val="2470"/>
              <a:buFont typeface="Arial" panose="020B0604020202020204" pitchFamily="34" charset="0"/>
              <a:buChar char="•"/>
            </a:pPr>
            <a:r>
              <a:rPr lang="en-US"/>
              <a:t>Mrs. Norman</a:t>
            </a:r>
          </a:p>
          <a:p>
            <a:pPr marL="514350" lvl="0" indent="-514350" algn="l" rtl="0">
              <a:spcBef>
                <a:spcPts val="0"/>
              </a:spcBef>
              <a:spcAft>
                <a:spcPts val="0"/>
              </a:spcAft>
              <a:buSzPts val="2470"/>
              <a:buFont typeface="Arial" panose="020B0604020202020204" pitchFamily="34" charset="0"/>
              <a:buChar char="•"/>
            </a:pPr>
            <a:r>
              <a:rPr lang="en-US"/>
              <a:t>Mrs. Freeman</a:t>
            </a:r>
          </a:p>
          <a:p>
            <a:pPr marL="0" lvl="0" indent="0" algn="l" rtl="0">
              <a:spcBef>
                <a:spcPts val="0"/>
              </a:spcBef>
              <a:spcAft>
                <a:spcPts val="0"/>
              </a:spcAft>
              <a:buSzPts val="2470"/>
              <a:buNone/>
            </a:pPr>
            <a:endParaRPr lang="en-US"/>
          </a:p>
          <a:p>
            <a:pPr marL="0" indent="0">
              <a:spcBef>
                <a:spcPts val="520"/>
              </a:spcBef>
              <a:buSzPts val="2470"/>
              <a:buNone/>
            </a:pPr>
            <a:endParaRPr lang="en-US"/>
          </a:p>
        </p:txBody>
      </p:sp>
      <p:pic>
        <p:nvPicPr>
          <p:cNvPr id="2" name="Picture 1" descr="A group of women posing for a photo&#10;&#10;Description automatically generated">
            <a:extLst>
              <a:ext uri="{FF2B5EF4-FFF2-40B4-BE49-F238E27FC236}">
                <a16:creationId xmlns:a16="http://schemas.microsoft.com/office/drawing/2014/main" id="{62CD01F7-BD38-DA9C-B789-E48B254155F4}"/>
              </a:ext>
            </a:extLst>
          </p:cNvPr>
          <p:cNvPicPr>
            <a:picLocks noChangeAspect="1"/>
          </p:cNvPicPr>
          <p:nvPr/>
        </p:nvPicPr>
        <p:blipFill>
          <a:blip r:embed="rId3"/>
          <a:srcRect t="13702" r="-176" b="17259"/>
          <a:stretch/>
        </p:blipFill>
        <p:spPr>
          <a:xfrm>
            <a:off x="4033253" y="1843257"/>
            <a:ext cx="4303199" cy="395758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1F0F-7CA6-4A4C-80BD-D9461E298C74}"/>
              </a:ext>
            </a:extLst>
          </p:cNvPr>
          <p:cNvSpPr>
            <a:spLocks noGrp="1"/>
          </p:cNvSpPr>
          <p:nvPr>
            <p:ph type="title"/>
          </p:nvPr>
        </p:nvSpPr>
        <p:spPr/>
        <p:txBody>
          <a:bodyPr/>
          <a:lstStyle/>
          <a:p>
            <a:r>
              <a:rPr lang="en-US"/>
              <a:t>Classroom Expectations</a:t>
            </a:r>
          </a:p>
        </p:txBody>
      </p:sp>
      <p:sp>
        <p:nvSpPr>
          <p:cNvPr id="3" name="Text Placeholder 2">
            <a:extLst>
              <a:ext uri="{FF2B5EF4-FFF2-40B4-BE49-F238E27FC236}">
                <a16:creationId xmlns:a16="http://schemas.microsoft.com/office/drawing/2014/main" id="{9065C3A3-7D4D-47EA-B31B-9591180966DE}"/>
              </a:ext>
            </a:extLst>
          </p:cNvPr>
          <p:cNvSpPr>
            <a:spLocks noGrp="1"/>
          </p:cNvSpPr>
          <p:nvPr>
            <p:ph type="body" idx="1"/>
          </p:nvPr>
        </p:nvSpPr>
        <p:spPr/>
        <p:txBody>
          <a:bodyPr/>
          <a:lstStyle/>
          <a:p>
            <a:r>
              <a:rPr lang="en-US"/>
              <a:t>Social Contract</a:t>
            </a:r>
          </a:p>
          <a:p>
            <a:endParaRPr lang="en-US"/>
          </a:p>
        </p:txBody>
      </p:sp>
      <p:pic>
        <p:nvPicPr>
          <p:cNvPr id="5" name="Picture 4" descr="A close up of text on a whiteboard&#10;&#10;Description automatically generated">
            <a:extLst>
              <a:ext uri="{FF2B5EF4-FFF2-40B4-BE49-F238E27FC236}">
                <a16:creationId xmlns:a16="http://schemas.microsoft.com/office/drawing/2014/main" id="{5830641D-3A6F-4FDB-9375-87269F14229D}"/>
              </a:ext>
            </a:extLst>
          </p:cNvPr>
          <p:cNvPicPr>
            <a:picLocks noChangeAspect="1"/>
          </p:cNvPicPr>
          <p:nvPr/>
        </p:nvPicPr>
        <p:blipFill>
          <a:blip r:embed="rId2"/>
          <a:stretch>
            <a:fillRect/>
          </a:stretch>
        </p:blipFill>
        <p:spPr>
          <a:xfrm>
            <a:off x="4290689" y="1935480"/>
            <a:ext cx="3370740" cy="4494320"/>
          </a:xfrm>
          <a:prstGeom prst="rect">
            <a:avLst/>
          </a:prstGeom>
        </p:spPr>
      </p:pic>
    </p:spTree>
    <p:extLst>
      <p:ext uri="{BB962C8B-B14F-4D97-AF65-F5344CB8AC3E}">
        <p14:creationId xmlns:p14="http://schemas.microsoft.com/office/powerpoint/2010/main" val="504115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B042-A533-4F9D-BAB9-E0B0D9DFE722}"/>
              </a:ext>
            </a:extLst>
          </p:cNvPr>
          <p:cNvSpPr>
            <a:spLocks noGrp="1"/>
          </p:cNvSpPr>
          <p:nvPr>
            <p:ph type="title"/>
          </p:nvPr>
        </p:nvSpPr>
        <p:spPr/>
        <p:txBody>
          <a:bodyPr/>
          <a:lstStyle/>
          <a:p>
            <a:r>
              <a:rPr lang="en-US"/>
              <a:t>Classroom Expectations</a:t>
            </a:r>
          </a:p>
        </p:txBody>
      </p:sp>
      <p:sp>
        <p:nvSpPr>
          <p:cNvPr id="3" name="Text Placeholder 2">
            <a:extLst>
              <a:ext uri="{FF2B5EF4-FFF2-40B4-BE49-F238E27FC236}">
                <a16:creationId xmlns:a16="http://schemas.microsoft.com/office/drawing/2014/main" id="{F4EA2460-449E-476F-A171-8A2ED7E43AB2}"/>
              </a:ext>
            </a:extLst>
          </p:cNvPr>
          <p:cNvSpPr>
            <a:spLocks noGrp="1"/>
          </p:cNvSpPr>
          <p:nvPr>
            <p:ph type="body" idx="1"/>
          </p:nvPr>
        </p:nvSpPr>
        <p:spPr/>
        <p:txBody>
          <a:bodyPr/>
          <a:lstStyle/>
          <a:p>
            <a:r>
              <a:rPr lang="en-US"/>
              <a:t>Consequences</a:t>
            </a:r>
          </a:p>
        </p:txBody>
      </p:sp>
      <p:pic>
        <p:nvPicPr>
          <p:cNvPr id="5" name="Picture 4" descr="Text, letter&#10;&#10;Description automatically generated">
            <a:extLst>
              <a:ext uri="{FF2B5EF4-FFF2-40B4-BE49-F238E27FC236}">
                <a16:creationId xmlns:a16="http://schemas.microsoft.com/office/drawing/2014/main" id="{03661D8F-B854-4736-AD4F-85A72DEE7988}"/>
              </a:ext>
            </a:extLst>
          </p:cNvPr>
          <p:cNvPicPr>
            <a:picLocks noChangeAspect="1"/>
          </p:cNvPicPr>
          <p:nvPr/>
        </p:nvPicPr>
        <p:blipFill>
          <a:blip r:embed="rId2"/>
          <a:stretch>
            <a:fillRect/>
          </a:stretch>
        </p:blipFill>
        <p:spPr>
          <a:xfrm>
            <a:off x="4113135" y="1847088"/>
            <a:ext cx="3558836" cy="4745115"/>
          </a:xfrm>
          <a:prstGeom prst="rect">
            <a:avLst/>
          </a:prstGeom>
        </p:spPr>
      </p:pic>
    </p:spTree>
    <p:extLst>
      <p:ext uri="{BB962C8B-B14F-4D97-AF65-F5344CB8AC3E}">
        <p14:creationId xmlns:p14="http://schemas.microsoft.com/office/powerpoint/2010/main" val="3098520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ABB2-3FBC-499B-B472-4381A21B443D}"/>
              </a:ext>
            </a:extLst>
          </p:cNvPr>
          <p:cNvSpPr>
            <a:spLocks noGrp="1"/>
          </p:cNvSpPr>
          <p:nvPr>
            <p:ph type="title"/>
          </p:nvPr>
        </p:nvSpPr>
        <p:spPr/>
        <p:txBody>
          <a:bodyPr/>
          <a:lstStyle/>
          <a:p>
            <a:r>
              <a:rPr lang="en-US"/>
              <a:t>Four Questions</a:t>
            </a:r>
          </a:p>
        </p:txBody>
      </p:sp>
      <p:sp>
        <p:nvSpPr>
          <p:cNvPr id="3" name="Text Placeholder 2">
            <a:extLst>
              <a:ext uri="{FF2B5EF4-FFF2-40B4-BE49-F238E27FC236}">
                <a16:creationId xmlns:a16="http://schemas.microsoft.com/office/drawing/2014/main" id="{03A93CCB-216E-4358-99F2-3119927256D0}"/>
              </a:ext>
            </a:extLst>
          </p:cNvPr>
          <p:cNvSpPr>
            <a:spLocks noGrp="1"/>
          </p:cNvSpPr>
          <p:nvPr>
            <p:ph type="body" idx="1"/>
          </p:nvPr>
        </p:nvSpPr>
        <p:spPr/>
        <p:txBody>
          <a:bodyPr/>
          <a:lstStyle/>
          <a:p>
            <a:r>
              <a:rPr lang="en-US"/>
              <a:t>What are you doing?</a:t>
            </a:r>
          </a:p>
          <a:p>
            <a:r>
              <a:rPr lang="en-US"/>
              <a:t>What are you supposed to be doing?</a:t>
            </a:r>
          </a:p>
          <a:p>
            <a:r>
              <a:rPr lang="en-US"/>
              <a:t>Are you doing it?</a:t>
            </a:r>
          </a:p>
          <a:p>
            <a:r>
              <a:rPr lang="en-US"/>
              <a:t>What are you going to do about it?</a:t>
            </a:r>
          </a:p>
          <a:p>
            <a:pPr marL="120015" indent="0">
              <a:buNone/>
            </a:pPr>
            <a:endParaRPr lang="en-US"/>
          </a:p>
        </p:txBody>
      </p:sp>
    </p:spTree>
    <p:extLst>
      <p:ext uri="{BB962C8B-B14F-4D97-AF65-F5344CB8AC3E}">
        <p14:creationId xmlns:p14="http://schemas.microsoft.com/office/powerpoint/2010/main" val="4099990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143000" y="381000"/>
            <a:ext cx="6781800" cy="1600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262626"/>
              </a:buClr>
              <a:buSzPct val="25000"/>
              <a:buFont typeface="Impact"/>
              <a:buNone/>
            </a:pPr>
            <a:r>
              <a:rPr lang="en-US" sz="4900" b="0" i="0" u="none" strike="noStrike" cap="none" baseline="0">
                <a:solidFill>
                  <a:srgbClr val="262626"/>
                </a:solidFill>
                <a:latin typeface="Impact"/>
                <a:ea typeface="Impact"/>
                <a:cs typeface="Impact"/>
                <a:sym typeface="Impact"/>
              </a:rPr>
              <a:t>Encouraging Reading at Home</a:t>
            </a:r>
          </a:p>
        </p:txBody>
      </p:sp>
      <p:sp>
        <p:nvSpPr>
          <p:cNvPr id="165" name="Shape 165"/>
          <p:cNvSpPr txBox="1">
            <a:spLocks noGrp="1"/>
          </p:cNvSpPr>
          <p:nvPr>
            <p:ph idx="1"/>
          </p:nvPr>
        </p:nvSpPr>
        <p:spPr>
          <a:xfrm>
            <a:off x="712485" y="2230258"/>
            <a:ext cx="7543800" cy="4038600"/>
          </a:xfrm>
          <a:prstGeom prst="rect">
            <a:avLst/>
          </a:prstGeom>
          <a:noFill/>
          <a:ln>
            <a:noFill/>
          </a:ln>
        </p:spPr>
        <p:txBody>
          <a:bodyPr lIns="91425" tIns="45700" rIns="91425" bIns="45700" anchor="ctr" anchorCtr="0">
            <a:noAutofit/>
          </a:bodyPr>
          <a:lstStyle/>
          <a:p>
            <a:pPr marL="273050" marR="0" lvl="0" indent="-273050" algn="l" rtl="0">
              <a:lnSpc>
                <a:spcPct val="100000"/>
              </a:lnSpc>
              <a:spcBef>
                <a:spcPts val="0"/>
              </a:spcBef>
              <a:spcAft>
                <a:spcPts val="0"/>
              </a:spcAft>
              <a:buClr>
                <a:schemeClr val="accent1"/>
              </a:buClr>
              <a:buSzPct val="100000"/>
              <a:buFont typeface="Arial"/>
              <a:buChar char="•"/>
            </a:pPr>
            <a:r>
              <a:rPr lang="en-US" sz="2800" b="0" i="0" u="none" strike="noStrike" cap="none" baseline="0">
                <a:solidFill>
                  <a:schemeClr val="dk2"/>
                </a:solidFill>
                <a:latin typeface="Questrial" panose="020B0604020202020204" charset="0"/>
                <a:sym typeface="Times New Roman"/>
              </a:rPr>
              <a:t>Create a quiet</a:t>
            </a:r>
            <a:r>
              <a:rPr lang="en-US" sz="2800" b="0" i="0" u="none" strike="noStrike" cap="none">
                <a:solidFill>
                  <a:schemeClr val="dk2"/>
                </a:solidFill>
                <a:latin typeface="Questrial" panose="020B0604020202020204" charset="0"/>
                <a:sym typeface="Times New Roman"/>
              </a:rPr>
              <a:t> </a:t>
            </a:r>
            <a:r>
              <a:rPr lang="en-US" sz="2800" b="0" i="0" u="none" strike="noStrike" cap="none" baseline="0">
                <a:solidFill>
                  <a:schemeClr val="dk2"/>
                </a:solidFill>
                <a:latin typeface="Questrial" panose="020B0604020202020204" charset="0"/>
                <a:sym typeface="Times New Roman"/>
              </a:rPr>
              <a:t>reading area at home</a:t>
            </a:r>
          </a:p>
          <a:p>
            <a:pPr marL="273050" marR="0" lvl="0" indent="-273050" algn="l" rtl="0">
              <a:lnSpc>
                <a:spcPct val="100000"/>
              </a:lnSpc>
              <a:spcBef>
                <a:spcPts val="560"/>
              </a:spcBef>
              <a:spcAft>
                <a:spcPts val="0"/>
              </a:spcAft>
              <a:buClr>
                <a:schemeClr val="accent1"/>
              </a:buClr>
              <a:buSzPct val="100000"/>
              <a:buFont typeface="Arial"/>
              <a:buChar char="•"/>
            </a:pPr>
            <a:r>
              <a:rPr lang="en-US" sz="2800" b="0" i="0" u="none" strike="noStrike" cap="none" baseline="0">
                <a:solidFill>
                  <a:schemeClr val="dk2"/>
                </a:solidFill>
                <a:latin typeface="Questrial" panose="020B0604020202020204" charset="0"/>
                <a:sym typeface="Times New Roman"/>
              </a:rPr>
              <a:t>Establish a routine for reading (at least 20 minutes each day)</a:t>
            </a:r>
          </a:p>
          <a:p>
            <a:pPr marL="273050" marR="0" lvl="0" indent="-273050" algn="l" rtl="0">
              <a:lnSpc>
                <a:spcPct val="100000"/>
              </a:lnSpc>
              <a:spcBef>
                <a:spcPts val="560"/>
              </a:spcBef>
              <a:spcAft>
                <a:spcPts val="0"/>
              </a:spcAft>
              <a:buClr>
                <a:schemeClr val="accent1"/>
              </a:buClr>
              <a:buSzPct val="100000"/>
              <a:buFont typeface="Arial"/>
              <a:buChar char="•"/>
            </a:pPr>
            <a:r>
              <a:rPr lang="en-US" sz="2800" b="0" i="0" u="none" strike="noStrike" cap="none" baseline="0">
                <a:solidFill>
                  <a:schemeClr val="dk2"/>
                </a:solidFill>
                <a:latin typeface="Questrial" panose="020B0604020202020204" charset="0"/>
                <a:sym typeface="Times New Roman"/>
              </a:rPr>
              <a:t>Talk about books,</a:t>
            </a:r>
            <a:r>
              <a:rPr lang="en-US" sz="2800" b="0" i="0" u="none" strike="noStrike" cap="none">
                <a:solidFill>
                  <a:schemeClr val="dk2"/>
                </a:solidFill>
                <a:latin typeface="Questrial" panose="020B0604020202020204" charset="0"/>
                <a:sym typeface="Times New Roman"/>
              </a:rPr>
              <a:t> magazines, etc.</a:t>
            </a:r>
            <a:endParaRPr lang="en-US" sz="2800" b="0" i="0" u="none" strike="noStrike" cap="none" baseline="0">
              <a:solidFill>
                <a:schemeClr val="dk2"/>
              </a:solidFill>
              <a:latin typeface="Questrial" panose="020B0604020202020204" charset="0"/>
              <a:sym typeface="Times New Roman"/>
            </a:endParaRPr>
          </a:p>
          <a:p>
            <a:pPr marL="273050" marR="0" lvl="0" indent="-273050" algn="l" rtl="0">
              <a:lnSpc>
                <a:spcPct val="100000"/>
              </a:lnSpc>
              <a:spcBef>
                <a:spcPts val="560"/>
              </a:spcBef>
              <a:spcAft>
                <a:spcPts val="0"/>
              </a:spcAft>
              <a:buClr>
                <a:schemeClr val="accent1"/>
              </a:buClr>
              <a:buSzPct val="100000"/>
              <a:buFont typeface="Arial"/>
              <a:buChar char="•"/>
            </a:pPr>
            <a:r>
              <a:rPr lang="en-US" sz="2800" b="0" i="0" u="none" strike="noStrike" cap="none" baseline="0">
                <a:solidFill>
                  <a:schemeClr val="dk2"/>
                </a:solidFill>
                <a:latin typeface="Questrial" panose="020B0604020202020204" charset="0"/>
                <a:sym typeface="Times New Roman"/>
              </a:rPr>
              <a:t>Have your child read aloud to you</a:t>
            </a:r>
          </a:p>
          <a:p>
            <a:pPr marL="273050" indent="-273050">
              <a:spcBef>
                <a:spcPts val="560"/>
              </a:spcBef>
              <a:buClr>
                <a:schemeClr val="accent1"/>
              </a:buClr>
              <a:buSzPct val="100000"/>
              <a:buFont typeface="Arial"/>
              <a:buChar char="•"/>
            </a:pPr>
            <a:r>
              <a:rPr lang="en-US" sz="2800">
                <a:solidFill>
                  <a:schemeClr val="dk2"/>
                </a:solidFill>
                <a:latin typeface="Questrial"/>
              </a:rPr>
              <a:t>Visit ReadTheory.org</a:t>
            </a:r>
            <a:endParaRPr lang="en-US" sz="2800">
              <a:solidFill>
                <a:schemeClr val="dk2"/>
              </a:solidFill>
              <a:latin typeface="Questrial"/>
              <a:sym typeface="Times New Roman"/>
            </a:endParaRPr>
          </a:p>
          <a:p>
            <a:pPr marL="273050" marR="0" lvl="0" indent="-273050" algn="l" rtl="0">
              <a:lnSpc>
                <a:spcPct val="100000"/>
              </a:lnSpc>
              <a:spcBef>
                <a:spcPts val="560"/>
              </a:spcBef>
              <a:spcAft>
                <a:spcPts val="0"/>
              </a:spcAft>
              <a:buClr>
                <a:schemeClr val="accent1"/>
              </a:buClr>
              <a:buSzPct val="100000"/>
              <a:buFont typeface="Arial"/>
              <a:buChar char="•"/>
            </a:pPr>
            <a:r>
              <a:rPr lang="en-US" sz="2800" b="0" i="0" u="none" strike="noStrike" cap="none" baseline="0">
                <a:solidFill>
                  <a:schemeClr val="dk2"/>
                </a:solidFill>
                <a:latin typeface="Questrial" panose="020B0604020202020204" charset="0"/>
                <a:sym typeface="Times New Roman"/>
              </a:rPr>
              <a:t>Read and ride</a:t>
            </a:r>
            <a:r>
              <a:rPr lang="en-US" sz="2800" b="0" i="0" u="none" strike="noStrike" cap="none">
                <a:solidFill>
                  <a:schemeClr val="dk2"/>
                </a:solidFill>
                <a:latin typeface="Questrial" panose="020B0604020202020204" charset="0"/>
                <a:sym typeface="Times New Roman"/>
              </a:rPr>
              <a:t> –</a:t>
            </a:r>
            <a:r>
              <a:rPr lang="en-US" sz="2800" b="0" i="0" u="none" strike="noStrike" cap="none" baseline="0">
                <a:solidFill>
                  <a:schemeClr val="dk2"/>
                </a:solidFill>
                <a:latin typeface="Questrial" panose="020B0604020202020204" charset="0"/>
                <a:sym typeface="Times New Roman"/>
              </a:rPr>
              <a:t> Play audiobooks while traveling so your child hears modeled fluent reading and</a:t>
            </a:r>
            <a:r>
              <a:rPr lang="en-US" sz="2800" b="0" i="0" u="none" strike="noStrike" cap="none">
                <a:solidFill>
                  <a:schemeClr val="dk2"/>
                </a:solidFill>
                <a:latin typeface="Questrial" panose="020B0604020202020204" charset="0"/>
                <a:sym typeface="Times New Roman"/>
              </a:rPr>
              <a:t> ask questions about the story</a:t>
            </a:r>
            <a:r>
              <a:rPr lang="en-US" sz="2800" b="0" i="0" u="none" strike="noStrike" cap="none" baseline="0">
                <a:solidFill>
                  <a:schemeClr val="dk2"/>
                </a:solidFill>
                <a:latin typeface="Questrial" panose="020B0604020202020204" charset="0"/>
                <a:sym typeface="Times New Roman"/>
              </a:rPr>
              <a:t>.</a:t>
            </a:r>
          </a:p>
          <a:p>
            <a:pPr marL="0" marR="0" lvl="0" indent="0" algn="l" rtl="0">
              <a:spcBef>
                <a:spcPts val="0"/>
              </a:spcBef>
              <a:buNone/>
            </a:pPr>
            <a:endParaRPr sz="2800" b="0" i="0" u="none" strike="noStrike" cap="none" baseline="0">
              <a:solidFill>
                <a:schemeClr val="dk2"/>
              </a:solidFill>
              <a:latin typeface="Questrial" panose="020B0604020202020204" charset="0"/>
              <a:sym typeface="Times New Roman"/>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143000" y="381000"/>
            <a:ext cx="6781800" cy="1600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262626"/>
              </a:buClr>
              <a:buSzPct val="25000"/>
              <a:buFont typeface="Impact"/>
              <a:buNone/>
            </a:pPr>
            <a:r>
              <a:rPr lang="en-US" sz="4900" b="0" i="0" u="none" strike="noStrike" cap="none" baseline="0">
                <a:solidFill>
                  <a:srgbClr val="262626"/>
                </a:solidFill>
                <a:latin typeface="Impact"/>
                <a:ea typeface="Impact"/>
                <a:cs typeface="Impact"/>
                <a:sym typeface="Impact"/>
              </a:rPr>
              <a:t>Encouraging Math at Home</a:t>
            </a:r>
          </a:p>
        </p:txBody>
      </p:sp>
      <p:sp>
        <p:nvSpPr>
          <p:cNvPr id="165" name="Shape 165"/>
          <p:cNvSpPr txBox="1">
            <a:spLocks noGrp="1"/>
          </p:cNvSpPr>
          <p:nvPr>
            <p:ph idx="1"/>
          </p:nvPr>
        </p:nvSpPr>
        <p:spPr>
          <a:xfrm>
            <a:off x="685800" y="1981200"/>
            <a:ext cx="7543800" cy="4038600"/>
          </a:xfrm>
          <a:prstGeom prst="rect">
            <a:avLst/>
          </a:prstGeom>
          <a:noFill/>
          <a:ln>
            <a:noFill/>
          </a:ln>
        </p:spPr>
        <p:txBody>
          <a:bodyPr lIns="91425" tIns="45700" rIns="91425" bIns="45700" anchor="ctr" anchorCtr="0">
            <a:noAutofit/>
          </a:bodyPr>
          <a:lstStyle/>
          <a:p>
            <a:pPr marL="273050" marR="0" lvl="0" indent="-273050" algn="l" rtl="0">
              <a:lnSpc>
                <a:spcPct val="100000"/>
              </a:lnSpc>
              <a:spcBef>
                <a:spcPts val="0"/>
              </a:spcBef>
              <a:spcAft>
                <a:spcPts val="0"/>
              </a:spcAft>
              <a:buClr>
                <a:schemeClr val="accent1"/>
              </a:buClr>
              <a:buSzPct val="100000"/>
              <a:buFont typeface="Arial"/>
              <a:buChar char="•"/>
            </a:pPr>
            <a:r>
              <a:rPr lang="en-US" sz="2800">
                <a:solidFill>
                  <a:schemeClr val="dk2"/>
                </a:solidFill>
                <a:latin typeface="Questrial"/>
                <a:sym typeface="Times New Roman"/>
              </a:rPr>
              <a:t>Practice Math Fluency at home (flashcards, online sites, “quizzing” students, </a:t>
            </a:r>
            <a:r>
              <a:rPr lang="en-US" sz="2800" err="1">
                <a:solidFill>
                  <a:schemeClr val="dk2"/>
                </a:solidFill>
                <a:latin typeface="Questrial"/>
                <a:sym typeface="Times New Roman"/>
              </a:rPr>
              <a:t>etc</a:t>
            </a:r>
            <a:r>
              <a:rPr lang="en-US" sz="2800">
                <a:solidFill>
                  <a:schemeClr val="dk2"/>
                </a:solidFill>
                <a:latin typeface="Questrial"/>
                <a:sym typeface="Times New Roman"/>
              </a:rPr>
              <a:t>)</a:t>
            </a:r>
          </a:p>
          <a:p>
            <a:pPr marL="0" marR="0" lvl="0" indent="0" algn="l" rtl="0">
              <a:lnSpc>
                <a:spcPct val="100000"/>
              </a:lnSpc>
              <a:spcBef>
                <a:spcPts val="0"/>
              </a:spcBef>
              <a:spcAft>
                <a:spcPts val="0"/>
              </a:spcAft>
              <a:buClr>
                <a:schemeClr val="accent1"/>
              </a:buClr>
              <a:buSzPct val="100000"/>
              <a:buNone/>
            </a:pPr>
            <a:endParaRPr lang="en-US" sz="2800" b="0" i="0" u="none" strike="noStrike" cap="none" baseline="0">
              <a:solidFill>
                <a:schemeClr val="dk2"/>
              </a:solidFill>
              <a:latin typeface="Questrial" panose="020B0604020202020204" charset="0"/>
            </a:endParaRPr>
          </a:p>
          <a:p>
            <a:pPr marL="273050" indent="-273050">
              <a:spcBef>
                <a:spcPts val="0"/>
              </a:spcBef>
              <a:buClr>
                <a:schemeClr val="accent1"/>
              </a:buClr>
              <a:buSzPct val="100000"/>
              <a:buFont typeface="Arial"/>
              <a:buChar char="•"/>
            </a:pPr>
            <a:r>
              <a:rPr lang="en-US" sz="2800" b="0" i="0" u="none" strike="noStrike" cap="none" baseline="0">
                <a:solidFill>
                  <a:schemeClr val="dk2"/>
                </a:solidFill>
                <a:latin typeface="Questrial"/>
                <a:sym typeface="Times New Roman"/>
              </a:rPr>
              <a:t>Check the </a:t>
            </a:r>
            <a:r>
              <a:rPr lang="en-US" sz="2800">
                <a:solidFill>
                  <a:schemeClr val="dk2"/>
                </a:solidFill>
                <a:latin typeface="Questrial"/>
                <a:sym typeface="Times New Roman"/>
              </a:rPr>
              <a:t>newsletter to see what standards we are working on to supplement at home </a:t>
            </a:r>
            <a:endParaRPr lang="en-US" sz="2800">
              <a:solidFill>
                <a:schemeClr val="dk2"/>
              </a:solidFill>
              <a:latin typeface="Questrial"/>
            </a:endParaRPr>
          </a:p>
          <a:p>
            <a:pPr marL="273050" indent="-273050">
              <a:spcBef>
                <a:spcPts val="0"/>
              </a:spcBef>
              <a:buClr>
                <a:schemeClr val="accent1"/>
              </a:buClr>
              <a:buSzPct val="100000"/>
              <a:buFont typeface="Arial"/>
              <a:buChar char="•"/>
            </a:pPr>
            <a:endParaRPr lang="en-US" sz="2800">
              <a:solidFill>
                <a:schemeClr val="dk2"/>
              </a:solidFill>
              <a:latin typeface="Questrial"/>
            </a:endParaRPr>
          </a:p>
          <a:p>
            <a:pPr marL="273050" indent="-273050">
              <a:spcBef>
                <a:spcPts val="0"/>
              </a:spcBef>
              <a:buClr>
                <a:schemeClr val="accent1"/>
              </a:buClr>
              <a:buSzPct val="100000"/>
              <a:buFont typeface="Arial"/>
              <a:buChar char="•"/>
            </a:pPr>
            <a:r>
              <a:rPr lang="en-US" sz="2800">
                <a:solidFill>
                  <a:schemeClr val="dk2"/>
                </a:solidFill>
                <a:latin typeface="Questrial"/>
              </a:rPr>
              <a:t>Check out resources from the Parent Resource Center to support classroom learning</a:t>
            </a:r>
            <a:endParaRPr lang="en-US" sz="2800">
              <a:solidFill>
                <a:schemeClr val="dk2"/>
              </a:solidFill>
              <a:latin typeface="Questrial" panose="020B0604020202020204" charset="0"/>
            </a:endParaRPr>
          </a:p>
        </p:txBody>
      </p:sp>
    </p:spTree>
    <p:extLst>
      <p:ext uri="{BB962C8B-B14F-4D97-AF65-F5344CB8AC3E}">
        <p14:creationId xmlns:p14="http://schemas.microsoft.com/office/powerpoint/2010/main" val="2449326156"/>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F398-89B9-CBCB-CB2F-8119DE21E345}"/>
              </a:ext>
            </a:extLst>
          </p:cNvPr>
          <p:cNvSpPr>
            <a:spLocks noGrp="1"/>
          </p:cNvSpPr>
          <p:nvPr>
            <p:ph type="title"/>
          </p:nvPr>
        </p:nvSpPr>
        <p:spPr/>
        <p:txBody>
          <a:bodyPr/>
          <a:lstStyle/>
          <a:p>
            <a:endParaRPr lang="en-US"/>
          </a:p>
        </p:txBody>
      </p:sp>
      <p:pic>
        <p:nvPicPr>
          <p:cNvPr id="3" name="Picture 2" descr="A poster for a parent resource center&#10;&#10;Description automatically generated">
            <a:extLst>
              <a:ext uri="{FF2B5EF4-FFF2-40B4-BE49-F238E27FC236}">
                <a16:creationId xmlns:a16="http://schemas.microsoft.com/office/drawing/2014/main" id="{1863A3B9-819A-0546-C304-20E066374C65}"/>
              </a:ext>
            </a:extLst>
          </p:cNvPr>
          <p:cNvPicPr>
            <a:picLocks noChangeAspect="1"/>
          </p:cNvPicPr>
          <p:nvPr/>
        </p:nvPicPr>
        <p:blipFill>
          <a:blip r:embed="rId2"/>
          <a:stretch>
            <a:fillRect/>
          </a:stretch>
        </p:blipFill>
        <p:spPr>
          <a:xfrm>
            <a:off x="1950748" y="0"/>
            <a:ext cx="5242504" cy="6858000"/>
          </a:xfrm>
          <a:prstGeom prst="rect">
            <a:avLst/>
          </a:prstGeom>
        </p:spPr>
      </p:pic>
    </p:spTree>
    <p:extLst>
      <p:ext uri="{BB962C8B-B14F-4D97-AF65-F5344CB8AC3E}">
        <p14:creationId xmlns:p14="http://schemas.microsoft.com/office/powerpoint/2010/main" val="3804468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A43BB-8CA2-3BD0-5555-3A2DA084F166}"/>
              </a:ext>
            </a:extLst>
          </p:cNvPr>
          <p:cNvSpPr>
            <a:spLocks noGrp="1"/>
          </p:cNvSpPr>
          <p:nvPr>
            <p:ph type="title"/>
          </p:nvPr>
        </p:nvSpPr>
        <p:spPr/>
        <p:txBody>
          <a:bodyPr/>
          <a:lstStyle/>
          <a:p>
            <a:endParaRPr lang="en-US"/>
          </a:p>
        </p:txBody>
      </p:sp>
      <p:pic>
        <p:nvPicPr>
          <p:cNvPr id="3" name="Picture 2" descr="A poster of a school lunch application&#10;&#10;Description automatically generated">
            <a:extLst>
              <a:ext uri="{FF2B5EF4-FFF2-40B4-BE49-F238E27FC236}">
                <a16:creationId xmlns:a16="http://schemas.microsoft.com/office/drawing/2014/main" id="{503A682A-D0A7-8B37-231C-9FA23F863B41}"/>
              </a:ext>
            </a:extLst>
          </p:cNvPr>
          <p:cNvPicPr>
            <a:picLocks noChangeAspect="1"/>
          </p:cNvPicPr>
          <p:nvPr/>
        </p:nvPicPr>
        <p:blipFill>
          <a:blip r:embed="rId2"/>
          <a:stretch>
            <a:fillRect/>
          </a:stretch>
        </p:blipFill>
        <p:spPr>
          <a:xfrm>
            <a:off x="-100499" y="0"/>
            <a:ext cx="5080208" cy="6858000"/>
          </a:xfrm>
          <a:prstGeom prst="rect">
            <a:avLst/>
          </a:prstGeom>
        </p:spPr>
      </p:pic>
      <p:pic>
        <p:nvPicPr>
          <p:cNvPr id="4" name="Picture 3" descr="A qr code on a grid&#10;&#10;Description automatically generated">
            <a:extLst>
              <a:ext uri="{FF2B5EF4-FFF2-40B4-BE49-F238E27FC236}">
                <a16:creationId xmlns:a16="http://schemas.microsoft.com/office/drawing/2014/main" id="{92721D7A-52C6-E562-87D5-07B17B8DB839}"/>
              </a:ext>
            </a:extLst>
          </p:cNvPr>
          <p:cNvPicPr>
            <a:picLocks noChangeAspect="1"/>
          </p:cNvPicPr>
          <p:nvPr/>
        </p:nvPicPr>
        <p:blipFill>
          <a:blip r:embed="rId3"/>
          <a:stretch>
            <a:fillRect/>
          </a:stretch>
        </p:blipFill>
        <p:spPr>
          <a:xfrm>
            <a:off x="4364181" y="2378529"/>
            <a:ext cx="4779819" cy="2390081"/>
          </a:xfrm>
          <a:prstGeom prst="rect">
            <a:avLst/>
          </a:prstGeom>
        </p:spPr>
      </p:pic>
    </p:spTree>
    <p:extLst>
      <p:ext uri="{BB962C8B-B14F-4D97-AF65-F5344CB8AC3E}">
        <p14:creationId xmlns:p14="http://schemas.microsoft.com/office/powerpoint/2010/main" val="3519218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0"/>
          <p:cNvSpPr txBox="1">
            <a:spLocks noGrp="1"/>
          </p:cNvSpPr>
          <p:nvPr>
            <p:ph type="title"/>
          </p:nvPr>
        </p:nvSpPr>
        <p:spPr>
          <a:xfrm>
            <a:off x="381000" y="1066800"/>
            <a:ext cx="8229600" cy="38862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dk2"/>
              </a:buClr>
              <a:buSzPts val="7919"/>
              <a:buFont typeface="Calibri"/>
              <a:buNone/>
            </a:pPr>
            <a:r>
              <a:rPr lang="en-US" sz="7919"/>
              <a:t>Questions?</a:t>
            </a:r>
            <a:br>
              <a:rPr lang="en-US" sz="7919"/>
            </a:br>
            <a:br>
              <a:rPr lang="en-US" sz="7919"/>
            </a:br>
            <a:endParaRPr sz="7919"/>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dk2"/>
              </a:buClr>
              <a:buSzPts val="5000"/>
              <a:buFont typeface="Calibri"/>
              <a:buNone/>
            </a:pPr>
            <a:r>
              <a:rPr lang="en-US"/>
              <a:t>Types of Assessments</a:t>
            </a:r>
            <a:endParaRPr/>
          </a:p>
        </p:txBody>
      </p:sp>
      <p:sp>
        <p:nvSpPr>
          <p:cNvPr id="137" name="Google Shape;137;p1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640080" lvl="1" indent="-116840" algn="l" rtl="0">
              <a:spcBef>
                <a:spcPts val="480"/>
              </a:spcBef>
              <a:spcAft>
                <a:spcPts val="0"/>
              </a:spcAft>
              <a:buSzPts val="2040"/>
              <a:buNone/>
            </a:pPr>
            <a:r>
              <a:rPr lang="en-US" sz="2800"/>
              <a:t>Along with classroom assessments, your student will be taking the following assessments this year:</a:t>
            </a:r>
            <a:endParaRPr lang="en-US"/>
          </a:p>
          <a:p>
            <a:pPr marL="640080" lvl="1" indent="-116840" algn="l" rtl="0">
              <a:spcBef>
                <a:spcPts val="480"/>
              </a:spcBef>
              <a:spcAft>
                <a:spcPts val="0"/>
              </a:spcAft>
              <a:buSzPts val="2040"/>
              <a:buNone/>
            </a:pPr>
            <a:endParaRPr lang="en-US" sz="2800"/>
          </a:p>
          <a:p>
            <a:pPr marL="640080" lvl="1" indent="-116840" algn="ctr" rtl="0">
              <a:spcBef>
                <a:spcPts val="480"/>
              </a:spcBef>
              <a:spcAft>
                <a:spcPts val="0"/>
              </a:spcAft>
              <a:buSzPts val="2040"/>
              <a:buNone/>
            </a:pPr>
            <a:r>
              <a:rPr lang="en-US" sz="2800"/>
              <a:t>Beacon (Reading and Math)</a:t>
            </a:r>
          </a:p>
          <a:p>
            <a:pPr marL="640080" lvl="1" indent="-116840" algn="ctr" rtl="0">
              <a:spcBef>
                <a:spcPts val="480"/>
              </a:spcBef>
              <a:spcAft>
                <a:spcPts val="0"/>
              </a:spcAft>
              <a:buSzPts val="2040"/>
              <a:buNone/>
            </a:pPr>
            <a:r>
              <a:rPr lang="en-US" sz="2800" err="1"/>
              <a:t>Acadiance</a:t>
            </a:r>
            <a:r>
              <a:rPr lang="en-US" sz="2800"/>
              <a:t> </a:t>
            </a:r>
          </a:p>
          <a:p>
            <a:pPr marL="640080" lvl="1" indent="-116840" algn="ctr" rtl="0">
              <a:spcBef>
                <a:spcPts val="480"/>
              </a:spcBef>
              <a:spcAft>
                <a:spcPts val="0"/>
              </a:spcAft>
              <a:buSzPts val="2040"/>
              <a:buNone/>
            </a:pPr>
            <a:r>
              <a:rPr lang="en-US" sz="2800"/>
              <a:t>Write Score</a:t>
            </a:r>
          </a:p>
          <a:p>
            <a:pPr marL="640080" lvl="1" indent="-116840" algn="ctr" rtl="0">
              <a:spcBef>
                <a:spcPts val="480"/>
              </a:spcBef>
              <a:spcAft>
                <a:spcPts val="0"/>
              </a:spcAft>
              <a:buSzPts val="2040"/>
              <a:buNone/>
            </a:pPr>
            <a:r>
              <a:rPr lang="en-US" sz="2800"/>
              <a:t>Georgia Milestones</a:t>
            </a:r>
            <a:endParaRPr sz="2800"/>
          </a:p>
        </p:txBody>
      </p:sp>
    </p:spTree>
    <p:extLst>
      <p:ext uri="{BB962C8B-B14F-4D97-AF65-F5344CB8AC3E}">
        <p14:creationId xmlns:p14="http://schemas.microsoft.com/office/powerpoint/2010/main" val="229239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a:spcBef>
                <a:spcPts val="0"/>
              </a:spcBef>
              <a:spcAft>
                <a:spcPts val="0"/>
              </a:spcAft>
              <a:buNone/>
            </a:pPr>
            <a:r>
              <a:rPr lang="en-US"/>
              <a:t>Beacon</a:t>
            </a:r>
          </a:p>
        </p:txBody>
      </p:sp>
      <p:sp>
        <p:nvSpPr>
          <p:cNvPr id="137" name="Google Shape;137;p1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lvl="0" indent="-457200" algn="l" rtl="0">
              <a:spcBef>
                <a:spcPts val="0"/>
              </a:spcBef>
              <a:spcAft>
                <a:spcPts val="0"/>
              </a:spcAft>
              <a:buSzPts val="2470"/>
              <a:buFont typeface="Arial" panose="020B0604020202020204" pitchFamily="34" charset="0"/>
              <a:buChar char="•"/>
            </a:pPr>
            <a:r>
              <a:rPr lang="en-US" sz="3200"/>
              <a:t>Reading</a:t>
            </a:r>
            <a:endParaRPr sz="3200"/>
          </a:p>
          <a:p>
            <a:pPr marL="850265" lvl="1" indent="-457200" algn="l" rtl="0">
              <a:spcBef>
                <a:spcPts val="480"/>
              </a:spcBef>
              <a:spcAft>
                <a:spcPts val="0"/>
              </a:spcAft>
              <a:buSzPts val="2040"/>
              <a:buFont typeface="Arial" panose="020B0604020202020204" pitchFamily="34" charset="0"/>
              <a:buChar char="•"/>
            </a:pPr>
            <a:r>
              <a:rPr lang="en-US" sz="3200"/>
              <a:t>1 hour assessment to determine Lexile (reading) range</a:t>
            </a:r>
          </a:p>
          <a:p>
            <a:pPr marL="850265" lvl="1" indent="-457200">
              <a:spcBef>
                <a:spcPts val="480"/>
              </a:spcBef>
              <a:buSzPts val="2040"/>
              <a:buFont typeface="Arial" panose="020B0604020202020204" pitchFamily="34" charset="0"/>
              <a:buChar char="•"/>
            </a:pPr>
            <a:r>
              <a:rPr lang="en-US" sz="3200"/>
              <a:t>Taken 3 times per year</a:t>
            </a:r>
            <a:endParaRPr sz="3200"/>
          </a:p>
          <a:p>
            <a:pPr marL="850265" lvl="1" indent="-457200">
              <a:spcBef>
                <a:spcPts val="480"/>
              </a:spcBef>
              <a:buSzPts val="2040"/>
              <a:buFont typeface="Arial" panose="020B0604020202020204" pitchFamily="34" charset="0"/>
              <a:buChar char="•"/>
            </a:pPr>
            <a:r>
              <a:rPr lang="en-US" sz="3200" baseline="30000"/>
              <a:t>5th</a:t>
            </a:r>
            <a:r>
              <a:rPr lang="en-US" sz="3200"/>
              <a:t> grade Lexile band is 830 – 1010 by the end of the year</a:t>
            </a:r>
            <a:endParaRPr sz="3200"/>
          </a:p>
          <a:p>
            <a:pPr marL="640080" lvl="1" indent="-116840" algn="l" rtl="0">
              <a:spcBef>
                <a:spcPts val="480"/>
              </a:spcBef>
              <a:spcAft>
                <a:spcPts val="0"/>
              </a:spcAft>
              <a:buSzPts val="2040"/>
              <a:buNone/>
            </a:pPr>
            <a:endParaRPr/>
          </a:p>
        </p:txBody>
      </p:sp>
    </p:spTree>
    <p:extLst>
      <p:ext uri="{BB962C8B-B14F-4D97-AF65-F5344CB8AC3E}">
        <p14:creationId xmlns:p14="http://schemas.microsoft.com/office/powerpoint/2010/main" val="273664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EB29-46D7-4610-888A-680B37799452}"/>
              </a:ext>
            </a:extLst>
          </p:cNvPr>
          <p:cNvSpPr>
            <a:spLocks noGrp="1"/>
          </p:cNvSpPr>
          <p:nvPr>
            <p:ph type="title"/>
          </p:nvPr>
        </p:nvSpPr>
        <p:spPr/>
        <p:txBody>
          <a:bodyPr>
            <a:noAutofit/>
          </a:bodyPr>
          <a:lstStyle/>
          <a:p>
            <a:r>
              <a:rPr lang="en-US" sz="4000"/>
              <a:t>Beacon Performance Bands</a:t>
            </a:r>
          </a:p>
        </p:txBody>
      </p:sp>
      <p:sp>
        <p:nvSpPr>
          <p:cNvPr id="3" name="TextBox 2">
            <a:extLst>
              <a:ext uri="{FF2B5EF4-FFF2-40B4-BE49-F238E27FC236}">
                <a16:creationId xmlns:a16="http://schemas.microsoft.com/office/drawing/2014/main" id="{0097EE97-EE94-27AE-B1F7-C7755471902D}"/>
              </a:ext>
            </a:extLst>
          </p:cNvPr>
          <p:cNvSpPr txBox="1"/>
          <p:nvPr/>
        </p:nvSpPr>
        <p:spPr>
          <a:xfrm>
            <a:off x="858129" y="1955409"/>
            <a:ext cx="7427742" cy="2308324"/>
          </a:xfrm>
          <a:prstGeom prst="rect">
            <a:avLst/>
          </a:prstGeom>
          <a:noFill/>
        </p:spPr>
        <p:txBody>
          <a:bodyPr wrap="square" lIns="91440" tIns="45720" rIns="91440" bIns="45720" rtlCol="0" anchor="t">
            <a:spAutoFit/>
          </a:bodyPr>
          <a:lstStyle/>
          <a:p>
            <a:pPr algn="ctr" fontAlgn="base"/>
            <a:endParaRPr lang="en-US" sz="3600">
              <a:latin typeface="Calibri" panose="020F0502020204030204" pitchFamily="34" charset="0"/>
            </a:endParaRPr>
          </a:p>
          <a:p>
            <a:pPr algn="ctr" fontAlgn="base"/>
            <a:r>
              <a:rPr lang="en-US" sz="3600">
                <a:latin typeface="Calibri"/>
              </a:rPr>
              <a:t>200-390</a:t>
            </a:r>
            <a:r>
              <a:rPr lang="en-US" sz="3600" b="0" i="0">
                <a:solidFill>
                  <a:srgbClr val="000000"/>
                </a:solidFill>
                <a:effectLst/>
                <a:latin typeface="Calibri"/>
              </a:rPr>
              <a:t> </a:t>
            </a:r>
            <a:r>
              <a:rPr lang="en-US" sz="3600">
                <a:latin typeface="Calibri"/>
              </a:rPr>
              <a:t>Support Needed</a:t>
            </a:r>
          </a:p>
          <a:p>
            <a:pPr algn="ctr"/>
            <a:r>
              <a:rPr lang="en-US" sz="3600">
                <a:latin typeface="Calibri"/>
              </a:rPr>
              <a:t>391-551</a:t>
            </a:r>
            <a:r>
              <a:rPr lang="en-US" sz="3600" b="0" i="0">
                <a:solidFill>
                  <a:srgbClr val="000000"/>
                </a:solidFill>
                <a:effectLst/>
                <a:latin typeface="Calibri"/>
              </a:rPr>
              <a:t> </a:t>
            </a:r>
            <a:r>
              <a:rPr lang="en-US" sz="3600">
                <a:latin typeface="Calibri"/>
              </a:rPr>
              <a:t>Near Target</a:t>
            </a:r>
            <a:endParaRPr lang="en-US"/>
          </a:p>
          <a:p>
            <a:pPr algn="ctr" fontAlgn="base"/>
            <a:r>
              <a:rPr lang="en-US" sz="3600">
                <a:latin typeface="Calibri"/>
              </a:rPr>
              <a:t>552-849</a:t>
            </a:r>
            <a:r>
              <a:rPr lang="en-US" sz="3600" b="0" i="0">
                <a:solidFill>
                  <a:srgbClr val="000000"/>
                </a:solidFill>
                <a:effectLst/>
                <a:latin typeface="Calibri"/>
              </a:rPr>
              <a:t> </a:t>
            </a:r>
            <a:r>
              <a:rPr lang="en-US" sz="3600">
                <a:latin typeface="Calibri"/>
              </a:rPr>
              <a:t>Prepared</a:t>
            </a:r>
            <a:endParaRPr lang="en-US" sz="3600" b="0" i="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40905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algn="ctr">
              <a:buSzPts val="5000"/>
            </a:pPr>
            <a:r>
              <a:rPr lang="en-US"/>
              <a:t>Beacon Math Assessment </a:t>
            </a:r>
            <a:endParaRPr/>
          </a:p>
        </p:txBody>
      </p:sp>
      <p:sp>
        <p:nvSpPr>
          <p:cNvPr id="137" name="Google Shape;137;p1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305" lvl="0" indent="0" algn="ctr" rtl="0">
              <a:spcBef>
                <a:spcPts val="520"/>
              </a:spcBef>
              <a:spcAft>
                <a:spcPts val="0"/>
              </a:spcAft>
              <a:buSzPts val="2470"/>
              <a:buNone/>
            </a:pPr>
            <a:r>
              <a:rPr lang="en-US" sz="3200"/>
              <a:t>Math</a:t>
            </a:r>
            <a:endParaRPr lang="en-US"/>
          </a:p>
          <a:p>
            <a:pPr marL="941705" lvl="1" indent="-457200">
              <a:spcBef>
                <a:spcPts val="520"/>
              </a:spcBef>
              <a:buSzPts val="2470"/>
              <a:buFont typeface="Arial" panose="020B0604020202020204" pitchFamily="34" charset="0"/>
              <a:buChar char="•"/>
            </a:pPr>
            <a:r>
              <a:rPr lang="en-US"/>
              <a:t>Beacon Math is a computer-adaptive assessment that provides a direct measure of students’ readiness for math instruction </a:t>
            </a:r>
          </a:p>
          <a:p>
            <a:pPr marL="850265" lvl="1" indent="-457200" algn="l" rtl="0">
              <a:spcBef>
                <a:spcPts val="480"/>
              </a:spcBef>
              <a:spcAft>
                <a:spcPts val="0"/>
              </a:spcAft>
              <a:buSzPts val="2040"/>
              <a:buFont typeface="Arial" panose="020B0604020202020204" pitchFamily="34" charset="0"/>
              <a:buChar char="•"/>
            </a:pPr>
            <a:r>
              <a:rPr lang="en-US"/>
              <a:t>1 hour assessment</a:t>
            </a:r>
          </a:p>
          <a:p>
            <a:pPr marL="850265" lvl="1" indent="-457200" algn="l" rtl="0">
              <a:spcBef>
                <a:spcPts val="480"/>
              </a:spcBef>
              <a:spcAft>
                <a:spcPts val="0"/>
              </a:spcAft>
              <a:buSzPts val="2040"/>
              <a:buFont typeface="Arial" panose="020B0604020202020204" pitchFamily="34" charset="0"/>
              <a:buChar char="•"/>
            </a:pPr>
            <a:r>
              <a:rPr lang="en-US"/>
              <a:t>Taken 3 times per year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EB29-46D7-4610-888A-680B37799452}"/>
              </a:ext>
            </a:extLst>
          </p:cNvPr>
          <p:cNvSpPr>
            <a:spLocks noGrp="1"/>
          </p:cNvSpPr>
          <p:nvPr>
            <p:ph type="title"/>
          </p:nvPr>
        </p:nvSpPr>
        <p:spPr/>
        <p:txBody>
          <a:bodyPr>
            <a:noAutofit/>
          </a:bodyPr>
          <a:lstStyle/>
          <a:p>
            <a:r>
              <a:rPr lang="en-US" sz="4000"/>
              <a:t>Beacon Performance Bands</a:t>
            </a:r>
          </a:p>
        </p:txBody>
      </p:sp>
      <p:sp>
        <p:nvSpPr>
          <p:cNvPr id="3" name="TextBox 2">
            <a:extLst>
              <a:ext uri="{FF2B5EF4-FFF2-40B4-BE49-F238E27FC236}">
                <a16:creationId xmlns:a16="http://schemas.microsoft.com/office/drawing/2014/main" id="{0097EE97-EE94-27AE-B1F7-C7755471902D}"/>
              </a:ext>
            </a:extLst>
          </p:cNvPr>
          <p:cNvSpPr txBox="1"/>
          <p:nvPr/>
        </p:nvSpPr>
        <p:spPr>
          <a:xfrm>
            <a:off x="858129" y="1955409"/>
            <a:ext cx="7427742" cy="2308324"/>
          </a:xfrm>
          <a:prstGeom prst="rect">
            <a:avLst/>
          </a:prstGeom>
          <a:noFill/>
        </p:spPr>
        <p:txBody>
          <a:bodyPr wrap="square" lIns="91440" tIns="45720" rIns="91440" bIns="45720" rtlCol="0" anchor="t">
            <a:spAutoFit/>
          </a:bodyPr>
          <a:lstStyle/>
          <a:p>
            <a:pPr algn="ctr" fontAlgn="base"/>
            <a:endParaRPr lang="en-US" sz="3600">
              <a:latin typeface="Calibri" panose="020F0502020204030204" pitchFamily="34" charset="0"/>
            </a:endParaRPr>
          </a:p>
          <a:p>
            <a:pPr algn="ctr" fontAlgn="base"/>
            <a:r>
              <a:rPr lang="en-US" sz="3600">
                <a:latin typeface="Calibri"/>
              </a:rPr>
              <a:t>200-434 Support Needed</a:t>
            </a:r>
          </a:p>
          <a:p>
            <a:pPr algn="ctr"/>
            <a:r>
              <a:rPr lang="en-US" sz="3600">
                <a:latin typeface="Calibri"/>
              </a:rPr>
              <a:t>435-585</a:t>
            </a:r>
            <a:r>
              <a:rPr lang="en-US" sz="3600" b="0" i="0">
                <a:solidFill>
                  <a:srgbClr val="000000"/>
                </a:solidFill>
                <a:effectLst/>
                <a:latin typeface="Calibri"/>
              </a:rPr>
              <a:t> </a:t>
            </a:r>
            <a:r>
              <a:rPr lang="en-US" sz="3600">
                <a:latin typeface="Calibri"/>
              </a:rPr>
              <a:t>Near Target</a:t>
            </a:r>
            <a:endParaRPr lang="en-US"/>
          </a:p>
          <a:p>
            <a:pPr algn="ctr" fontAlgn="base"/>
            <a:r>
              <a:rPr lang="en-US" sz="3600">
                <a:latin typeface="Calibri"/>
              </a:rPr>
              <a:t>586-840</a:t>
            </a:r>
            <a:r>
              <a:rPr lang="en-US" sz="3600" b="0" i="0">
                <a:solidFill>
                  <a:srgbClr val="000000"/>
                </a:solidFill>
                <a:effectLst/>
                <a:latin typeface="Calibri"/>
              </a:rPr>
              <a:t> </a:t>
            </a:r>
            <a:r>
              <a:rPr lang="en-US" sz="3600">
                <a:latin typeface="Calibri"/>
              </a:rPr>
              <a:t>Prepared</a:t>
            </a:r>
            <a:endParaRPr lang="en-US" sz="3600" b="0" i="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55254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181100" y="815926"/>
            <a:ext cx="6781800" cy="108113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262626"/>
              </a:buClr>
              <a:buSzPct val="25000"/>
              <a:buFont typeface="Impact"/>
              <a:buNone/>
            </a:pPr>
            <a:r>
              <a:rPr lang="en-US" sz="4900" b="0" i="0" u="none" strike="noStrike" cap="none" baseline="0" err="1">
                <a:solidFill>
                  <a:srgbClr val="262626"/>
                </a:solidFill>
                <a:latin typeface="Impact"/>
                <a:ea typeface="Impact"/>
                <a:cs typeface="Impact"/>
                <a:sym typeface="Impact"/>
              </a:rPr>
              <a:t>Acadiance</a:t>
            </a:r>
            <a:br>
              <a:rPr lang="en-US" sz="4900">
                <a:solidFill>
                  <a:srgbClr val="262626"/>
                </a:solidFill>
                <a:latin typeface="Impact"/>
                <a:ea typeface="Impact"/>
                <a:cs typeface="Impact"/>
                <a:sym typeface="Impact"/>
              </a:rPr>
            </a:br>
            <a:r>
              <a:rPr lang="en-US" sz="4900" b="0" i="0" u="none" strike="noStrike" cap="none" baseline="0">
                <a:solidFill>
                  <a:srgbClr val="262626"/>
                </a:solidFill>
                <a:latin typeface="Impact"/>
                <a:ea typeface="Impact"/>
                <a:cs typeface="Impact"/>
                <a:sym typeface="Impact"/>
              </a:rPr>
              <a:t> (Fluency)</a:t>
            </a:r>
          </a:p>
        </p:txBody>
      </p:sp>
      <p:sp>
        <p:nvSpPr>
          <p:cNvPr id="98" name="Shape 98"/>
          <p:cNvSpPr txBox="1">
            <a:spLocks noGrp="1"/>
          </p:cNvSpPr>
          <p:nvPr>
            <p:ph idx="1"/>
          </p:nvPr>
        </p:nvSpPr>
        <p:spPr>
          <a:xfrm>
            <a:off x="337624" y="1897055"/>
            <a:ext cx="8188615" cy="4545947"/>
          </a:xfrm>
          <a:prstGeom prst="rect">
            <a:avLst/>
          </a:prstGeom>
          <a:noFill/>
          <a:ln>
            <a:noFill/>
          </a:ln>
        </p:spPr>
        <p:txBody>
          <a:bodyPr lIns="91425" tIns="45700" rIns="91425" bIns="45700" anchor="ctr" anchorCtr="0">
            <a:noAutofit/>
          </a:bodyPr>
          <a:lstStyle/>
          <a:p>
            <a:pPr marL="641350" lvl="0" indent="-457200">
              <a:spcBef>
                <a:spcPts val="0"/>
              </a:spcBef>
              <a:buSzPct val="100000"/>
              <a:buFont typeface="Arial" panose="020B0604020202020204" pitchFamily="34" charset="0"/>
              <a:buChar char="•"/>
            </a:pPr>
            <a:r>
              <a:rPr lang="en-US" sz="2400">
                <a:solidFill>
                  <a:schemeClr val="tx1"/>
                </a:solidFill>
                <a:latin typeface="Questrial"/>
                <a:ea typeface="Questrial"/>
                <a:cs typeface="Questrial"/>
                <a:sym typeface="Questrial"/>
              </a:rPr>
              <a:t>All students take benchmark assessments t</a:t>
            </a:r>
            <a:r>
              <a:rPr lang="en-US" sz="2400" b="0" i="0" u="none" strike="noStrike" cap="none" baseline="0">
                <a:solidFill>
                  <a:schemeClr val="tx1"/>
                </a:solidFill>
                <a:latin typeface="Questrial"/>
                <a:ea typeface="Questrial"/>
                <a:cs typeface="Questrial"/>
                <a:sym typeface="Questrial"/>
              </a:rPr>
              <a:t>hree times during the school</a:t>
            </a:r>
            <a:r>
              <a:rPr lang="en-US" sz="2400" b="0" i="0" u="none" strike="noStrike" cap="none">
                <a:solidFill>
                  <a:schemeClr val="tx1"/>
                </a:solidFill>
                <a:latin typeface="Questrial"/>
                <a:ea typeface="Questrial"/>
                <a:cs typeface="Questrial"/>
                <a:sym typeface="Questrial"/>
              </a:rPr>
              <a:t> </a:t>
            </a:r>
            <a:r>
              <a:rPr lang="en-US" sz="2400">
                <a:solidFill>
                  <a:schemeClr val="tx1"/>
                </a:solidFill>
                <a:latin typeface="Questrial"/>
                <a:ea typeface="Questrial"/>
                <a:cs typeface="Questrial"/>
                <a:sym typeface="Questrial"/>
              </a:rPr>
              <a:t>year (fall, winter, spring). </a:t>
            </a:r>
          </a:p>
          <a:p>
            <a:pPr marL="184150" lvl="0" indent="0">
              <a:spcBef>
                <a:spcPts val="0"/>
              </a:spcBef>
              <a:buSzPct val="100000"/>
              <a:buNone/>
            </a:pPr>
            <a:endParaRPr lang="en-US" sz="2400">
              <a:solidFill>
                <a:schemeClr val="tx1"/>
              </a:solidFill>
              <a:latin typeface="Questrial"/>
              <a:ea typeface="Questrial"/>
              <a:cs typeface="Questrial"/>
              <a:sym typeface="Questrial"/>
            </a:endParaRPr>
          </a:p>
          <a:p>
            <a:pPr marL="641350" lvl="0" indent="-457200">
              <a:spcBef>
                <a:spcPts val="0"/>
              </a:spcBef>
              <a:buSzPct val="100000"/>
              <a:buFont typeface="Arial" panose="020B0604020202020204" pitchFamily="34" charset="0"/>
              <a:buChar char="•"/>
            </a:pPr>
            <a:r>
              <a:rPr lang="en-US" sz="2400">
                <a:solidFill>
                  <a:schemeClr val="tx1"/>
                </a:solidFill>
                <a:latin typeface="Questrial"/>
                <a:ea typeface="Questrial"/>
                <a:cs typeface="Questrial"/>
                <a:sym typeface="Questrial"/>
              </a:rPr>
              <a:t>For benchmark assessments, students read three passages for one minute each. The median score of the three passages are taken. </a:t>
            </a:r>
          </a:p>
          <a:p>
            <a:pPr marL="184150" lvl="0" indent="0">
              <a:spcBef>
                <a:spcPts val="0"/>
              </a:spcBef>
              <a:buSzPct val="100000"/>
              <a:buNone/>
            </a:pPr>
            <a:endParaRPr lang="en-US" sz="2400">
              <a:solidFill>
                <a:schemeClr val="tx1"/>
              </a:solidFill>
              <a:latin typeface="Questrial"/>
              <a:ea typeface="Questrial"/>
              <a:cs typeface="Questrial"/>
              <a:sym typeface="Questrial"/>
            </a:endParaRPr>
          </a:p>
          <a:p>
            <a:pPr marL="641350" lvl="0" indent="-457200">
              <a:spcBef>
                <a:spcPts val="0"/>
              </a:spcBef>
              <a:buSzPct val="100000"/>
              <a:buFont typeface="Arial" panose="020B0604020202020204" pitchFamily="34" charset="0"/>
              <a:buChar char="•"/>
            </a:pPr>
            <a:endParaRPr lang="en-US" sz="2400" b="0" i="0" u="none" strike="noStrike" cap="none" baseline="0">
              <a:solidFill>
                <a:schemeClr val="tx1"/>
              </a:solidFill>
              <a:latin typeface="Questrial"/>
              <a:ea typeface="Questrial"/>
              <a:cs typeface="Quest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181100" y="815926"/>
            <a:ext cx="6781800" cy="108113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262626"/>
              </a:buClr>
              <a:buSzPct val="25000"/>
              <a:buFont typeface="Impact"/>
              <a:buNone/>
            </a:pPr>
            <a:r>
              <a:rPr lang="en-US" sz="4900" b="0" i="0" u="none" strike="noStrike" cap="none" baseline="0" err="1">
                <a:solidFill>
                  <a:srgbClr val="262626"/>
                </a:solidFill>
                <a:latin typeface="Impact"/>
                <a:ea typeface="Impact"/>
                <a:cs typeface="Impact"/>
                <a:sym typeface="Impact"/>
              </a:rPr>
              <a:t>Acadiance</a:t>
            </a:r>
            <a:r>
              <a:rPr lang="en-US" sz="4900" b="0" i="0" u="none" strike="noStrike" cap="none" baseline="0">
                <a:solidFill>
                  <a:srgbClr val="262626"/>
                </a:solidFill>
                <a:latin typeface="Impact"/>
                <a:ea typeface="Impact"/>
                <a:cs typeface="Impact"/>
                <a:sym typeface="Impact"/>
              </a:rPr>
              <a:t> (Comprehension)</a:t>
            </a:r>
          </a:p>
        </p:txBody>
      </p:sp>
      <p:sp>
        <p:nvSpPr>
          <p:cNvPr id="98" name="Shape 98"/>
          <p:cNvSpPr txBox="1">
            <a:spLocks noGrp="1"/>
          </p:cNvSpPr>
          <p:nvPr>
            <p:ph idx="1"/>
          </p:nvPr>
        </p:nvSpPr>
        <p:spPr>
          <a:xfrm>
            <a:off x="337624" y="1897055"/>
            <a:ext cx="8188615" cy="4545947"/>
          </a:xfrm>
          <a:prstGeom prst="rect">
            <a:avLst/>
          </a:prstGeom>
          <a:noFill/>
          <a:ln>
            <a:noFill/>
          </a:ln>
        </p:spPr>
        <p:txBody>
          <a:bodyPr lIns="91425" tIns="45700" rIns="91425" bIns="45700" anchor="ctr" anchorCtr="0">
            <a:noAutofit/>
          </a:bodyPr>
          <a:lstStyle/>
          <a:p>
            <a:pPr marL="641350" lvl="0" indent="-457200">
              <a:spcBef>
                <a:spcPts val="0"/>
              </a:spcBef>
              <a:buSzPct val="100000"/>
              <a:buFont typeface="Arial" panose="020B0604020202020204" pitchFamily="34" charset="0"/>
              <a:buChar char="•"/>
            </a:pPr>
            <a:r>
              <a:rPr lang="en-US" sz="2400">
                <a:solidFill>
                  <a:schemeClr val="tx1"/>
                </a:solidFill>
                <a:latin typeface="Questrial"/>
                <a:ea typeface="Questrial"/>
                <a:cs typeface="Questrial"/>
                <a:sym typeface="Questrial"/>
              </a:rPr>
              <a:t>All students take benchmark assessments t</a:t>
            </a:r>
            <a:r>
              <a:rPr lang="en-US" sz="2400" b="0" i="0" u="none" strike="noStrike" cap="none" baseline="0">
                <a:solidFill>
                  <a:schemeClr val="tx1"/>
                </a:solidFill>
                <a:latin typeface="Questrial"/>
                <a:ea typeface="Questrial"/>
                <a:cs typeface="Questrial"/>
                <a:sym typeface="Questrial"/>
              </a:rPr>
              <a:t>hree times during the school</a:t>
            </a:r>
            <a:r>
              <a:rPr lang="en-US" sz="2400" b="0" i="0" u="none" strike="noStrike" cap="none">
                <a:solidFill>
                  <a:schemeClr val="tx1"/>
                </a:solidFill>
                <a:latin typeface="Questrial"/>
                <a:ea typeface="Questrial"/>
                <a:cs typeface="Questrial"/>
                <a:sym typeface="Questrial"/>
              </a:rPr>
              <a:t> </a:t>
            </a:r>
            <a:r>
              <a:rPr lang="en-US" sz="2400">
                <a:solidFill>
                  <a:schemeClr val="tx1"/>
                </a:solidFill>
                <a:latin typeface="Questrial"/>
                <a:ea typeface="Questrial"/>
                <a:cs typeface="Questrial"/>
                <a:sym typeface="Questrial"/>
              </a:rPr>
              <a:t>year (fall, winter, spring). </a:t>
            </a:r>
          </a:p>
          <a:p>
            <a:pPr marL="184150" lvl="0" indent="0">
              <a:spcBef>
                <a:spcPts val="0"/>
              </a:spcBef>
              <a:buSzPct val="100000"/>
              <a:buNone/>
            </a:pPr>
            <a:endParaRPr lang="en-US" sz="2400">
              <a:solidFill>
                <a:schemeClr val="tx1"/>
              </a:solidFill>
              <a:latin typeface="Questrial"/>
              <a:ea typeface="Questrial"/>
              <a:cs typeface="Questrial"/>
              <a:sym typeface="Questrial"/>
            </a:endParaRPr>
          </a:p>
          <a:p>
            <a:pPr marL="641350" lvl="0" indent="-457200">
              <a:spcBef>
                <a:spcPts val="0"/>
              </a:spcBef>
              <a:buSzPct val="100000"/>
              <a:buFont typeface="Arial" panose="020B0604020202020204" pitchFamily="34" charset="0"/>
              <a:buChar char="•"/>
            </a:pPr>
            <a:r>
              <a:rPr lang="en-US" sz="2400">
                <a:solidFill>
                  <a:schemeClr val="tx1"/>
                </a:solidFill>
                <a:latin typeface="Questrial"/>
                <a:ea typeface="Questrial"/>
                <a:cs typeface="Questrial"/>
                <a:sym typeface="Questrial"/>
              </a:rPr>
              <a:t>For benchmark assessments, students read one passages for one minute each. The text has incomplete sentences. As they read, students circle the correct answer that fits with the text. The median score of the three passages are taken. </a:t>
            </a:r>
          </a:p>
          <a:p>
            <a:pPr marL="184150" lvl="0" indent="0">
              <a:spcBef>
                <a:spcPts val="0"/>
              </a:spcBef>
              <a:buSzPct val="100000"/>
              <a:buNone/>
            </a:pPr>
            <a:endParaRPr lang="en-US" sz="2400" b="0" i="0" u="none" strike="noStrike" cap="none" baseline="0">
              <a:solidFill>
                <a:schemeClr val="tx1"/>
              </a:solidFill>
              <a:latin typeface="Questrial"/>
              <a:ea typeface="Questrial"/>
              <a:cs typeface="Questrial"/>
              <a:sym typeface="Questrial"/>
            </a:endParaRPr>
          </a:p>
        </p:txBody>
      </p:sp>
    </p:spTree>
    <p:extLst>
      <p:ext uri="{BB962C8B-B14F-4D97-AF65-F5344CB8AC3E}">
        <p14:creationId xmlns:p14="http://schemas.microsoft.com/office/powerpoint/2010/main" val="352682568"/>
      </p:ext>
    </p:extLst>
  </p:cSld>
  <p:clrMapOvr>
    <a:masterClrMapping/>
  </p:clrMapOvr>
  <p:transition spd="slow">
    <p:cut/>
  </p:transition>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27</Slides>
  <Notes>18</Notes>
  <HiddenSlides>0</HiddenSlide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Flow</vt:lpstr>
      <vt:lpstr>Flow</vt:lpstr>
      <vt:lpstr>  5th Grade  Curriculum Night</vt:lpstr>
      <vt:lpstr>Teacher Introductions</vt:lpstr>
      <vt:lpstr>Types of Assessments</vt:lpstr>
      <vt:lpstr>Beacon</vt:lpstr>
      <vt:lpstr>Beacon Performance Bands</vt:lpstr>
      <vt:lpstr>Beacon Math Assessment </vt:lpstr>
      <vt:lpstr>Beacon Performance Bands</vt:lpstr>
      <vt:lpstr>Acadiance  (Fluency)</vt:lpstr>
      <vt:lpstr>Acadiance (Comprehension)</vt:lpstr>
      <vt:lpstr>Write Score</vt:lpstr>
      <vt:lpstr>How are results used?</vt:lpstr>
      <vt:lpstr>Georgia Milestones</vt:lpstr>
      <vt:lpstr>Georgia Standards www.georgiastandards.org</vt:lpstr>
      <vt:lpstr>Shared Reading</vt:lpstr>
      <vt:lpstr>Math</vt:lpstr>
      <vt:lpstr>Math</vt:lpstr>
      <vt:lpstr>Math Needs Based Instruction (NBI) </vt:lpstr>
      <vt:lpstr>Goal Setting</vt:lpstr>
      <vt:lpstr>Conferences</vt:lpstr>
      <vt:lpstr>Classroom Expectations</vt:lpstr>
      <vt:lpstr>Classroom Expectations</vt:lpstr>
      <vt:lpstr>Four Questions</vt:lpstr>
      <vt:lpstr>Encouraging Reading at Home</vt:lpstr>
      <vt:lpstr>Encouraging Math at Home</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5th Grade  Math Night</dc:title>
  <dc:creator>Paulding</dc:creator>
  <cp:revision>2</cp:revision>
  <dcterms:created xsi:type="dcterms:W3CDTF">2011-08-12T13:23:08Z</dcterms:created>
  <dcterms:modified xsi:type="dcterms:W3CDTF">2025-03-28T15:43:39Z</dcterms:modified>
</cp:coreProperties>
</file>