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9" autoAdjust="0"/>
    <p:restoredTop sz="94660"/>
  </p:normalViewPr>
  <p:slideViewPr>
    <p:cSldViewPr snapToGrid="0">
      <p:cViewPr varScale="1">
        <p:scale>
          <a:sx n="61" d="100"/>
          <a:sy n="61" d="100"/>
        </p:scale>
        <p:origin x="72"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5E326A-4C9F-4036-8749-A2354042B68D}"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4F22CD-A0D1-41B5-B558-C46910056057}" type="slidenum">
              <a:rPr lang="en-US" smtClean="0"/>
              <a:t>‹#›</a:t>
            </a:fld>
            <a:endParaRPr lang="en-US"/>
          </a:p>
        </p:txBody>
      </p:sp>
    </p:spTree>
    <p:extLst>
      <p:ext uri="{BB962C8B-B14F-4D97-AF65-F5344CB8AC3E}">
        <p14:creationId xmlns:p14="http://schemas.microsoft.com/office/powerpoint/2010/main" val="2290523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5E326A-4C9F-4036-8749-A2354042B68D}"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4F22CD-A0D1-41B5-B558-C46910056057}" type="slidenum">
              <a:rPr lang="en-US" smtClean="0"/>
              <a:t>‹#›</a:t>
            </a:fld>
            <a:endParaRPr lang="en-US"/>
          </a:p>
        </p:txBody>
      </p:sp>
    </p:spTree>
    <p:extLst>
      <p:ext uri="{BB962C8B-B14F-4D97-AF65-F5344CB8AC3E}">
        <p14:creationId xmlns:p14="http://schemas.microsoft.com/office/powerpoint/2010/main" val="4194383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5E326A-4C9F-4036-8749-A2354042B68D}"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4F22CD-A0D1-41B5-B558-C46910056057}" type="slidenum">
              <a:rPr lang="en-US" smtClean="0"/>
              <a:t>‹#›</a:t>
            </a:fld>
            <a:endParaRPr lang="en-US"/>
          </a:p>
        </p:txBody>
      </p:sp>
    </p:spTree>
    <p:extLst>
      <p:ext uri="{BB962C8B-B14F-4D97-AF65-F5344CB8AC3E}">
        <p14:creationId xmlns:p14="http://schemas.microsoft.com/office/powerpoint/2010/main" val="1607035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5E326A-4C9F-4036-8749-A2354042B68D}"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4F22CD-A0D1-41B5-B558-C46910056057}" type="slidenum">
              <a:rPr lang="en-US" smtClean="0"/>
              <a:t>‹#›</a:t>
            </a:fld>
            <a:endParaRPr lang="en-US"/>
          </a:p>
        </p:txBody>
      </p:sp>
    </p:spTree>
    <p:extLst>
      <p:ext uri="{BB962C8B-B14F-4D97-AF65-F5344CB8AC3E}">
        <p14:creationId xmlns:p14="http://schemas.microsoft.com/office/powerpoint/2010/main" val="3005215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5E326A-4C9F-4036-8749-A2354042B68D}"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4F22CD-A0D1-41B5-B558-C46910056057}" type="slidenum">
              <a:rPr lang="en-US" smtClean="0"/>
              <a:t>‹#›</a:t>
            </a:fld>
            <a:endParaRPr lang="en-US"/>
          </a:p>
        </p:txBody>
      </p:sp>
    </p:spTree>
    <p:extLst>
      <p:ext uri="{BB962C8B-B14F-4D97-AF65-F5344CB8AC3E}">
        <p14:creationId xmlns:p14="http://schemas.microsoft.com/office/powerpoint/2010/main" val="1799638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5E326A-4C9F-4036-8749-A2354042B68D}" type="datetimeFigureOut">
              <a:rPr lang="en-US" smtClean="0"/>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4F22CD-A0D1-41B5-B558-C46910056057}" type="slidenum">
              <a:rPr lang="en-US" smtClean="0"/>
              <a:t>‹#›</a:t>
            </a:fld>
            <a:endParaRPr lang="en-US"/>
          </a:p>
        </p:txBody>
      </p:sp>
    </p:spTree>
    <p:extLst>
      <p:ext uri="{BB962C8B-B14F-4D97-AF65-F5344CB8AC3E}">
        <p14:creationId xmlns:p14="http://schemas.microsoft.com/office/powerpoint/2010/main" val="638802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5E326A-4C9F-4036-8749-A2354042B68D}" type="datetimeFigureOut">
              <a:rPr lang="en-US" smtClean="0"/>
              <a:t>3/30/2017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4F22CD-A0D1-41B5-B558-C46910056057}" type="slidenum">
              <a:rPr lang="en-US" smtClean="0"/>
              <a:t>‹#›</a:t>
            </a:fld>
            <a:endParaRPr lang="en-US"/>
          </a:p>
        </p:txBody>
      </p:sp>
    </p:spTree>
    <p:extLst>
      <p:ext uri="{BB962C8B-B14F-4D97-AF65-F5344CB8AC3E}">
        <p14:creationId xmlns:p14="http://schemas.microsoft.com/office/powerpoint/2010/main" val="121872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5E326A-4C9F-4036-8749-A2354042B68D}" type="datetimeFigureOut">
              <a:rPr lang="en-US" smtClean="0"/>
              <a:t>3/30/2017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4F22CD-A0D1-41B5-B558-C46910056057}" type="slidenum">
              <a:rPr lang="en-US" smtClean="0"/>
              <a:t>‹#›</a:t>
            </a:fld>
            <a:endParaRPr lang="en-US"/>
          </a:p>
        </p:txBody>
      </p:sp>
    </p:spTree>
    <p:extLst>
      <p:ext uri="{BB962C8B-B14F-4D97-AF65-F5344CB8AC3E}">
        <p14:creationId xmlns:p14="http://schemas.microsoft.com/office/powerpoint/2010/main" val="709234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5E326A-4C9F-4036-8749-A2354042B68D}" type="datetimeFigureOut">
              <a:rPr lang="en-US" smtClean="0"/>
              <a:t>3/30/2017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4F22CD-A0D1-41B5-B558-C46910056057}" type="slidenum">
              <a:rPr lang="en-US" smtClean="0"/>
              <a:t>‹#›</a:t>
            </a:fld>
            <a:endParaRPr lang="en-US"/>
          </a:p>
        </p:txBody>
      </p:sp>
    </p:spTree>
    <p:extLst>
      <p:ext uri="{BB962C8B-B14F-4D97-AF65-F5344CB8AC3E}">
        <p14:creationId xmlns:p14="http://schemas.microsoft.com/office/powerpoint/2010/main" val="2404589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5E326A-4C9F-4036-8749-A2354042B68D}" type="datetimeFigureOut">
              <a:rPr lang="en-US" smtClean="0"/>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4F22CD-A0D1-41B5-B558-C46910056057}" type="slidenum">
              <a:rPr lang="en-US" smtClean="0"/>
              <a:t>‹#›</a:t>
            </a:fld>
            <a:endParaRPr lang="en-US"/>
          </a:p>
        </p:txBody>
      </p:sp>
    </p:spTree>
    <p:extLst>
      <p:ext uri="{BB962C8B-B14F-4D97-AF65-F5344CB8AC3E}">
        <p14:creationId xmlns:p14="http://schemas.microsoft.com/office/powerpoint/2010/main" val="615349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5E326A-4C9F-4036-8749-A2354042B68D}" type="datetimeFigureOut">
              <a:rPr lang="en-US" smtClean="0"/>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4F22CD-A0D1-41B5-B558-C46910056057}" type="slidenum">
              <a:rPr lang="en-US" smtClean="0"/>
              <a:t>‹#›</a:t>
            </a:fld>
            <a:endParaRPr lang="en-US"/>
          </a:p>
        </p:txBody>
      </p:sp>
    </p:spTree>
    <p:extLst>
      <p:ext uri="{BB962C8B-B14F-4D97-AF65-F5344CB8AC3E}">
        <p14:creationId xmlns:p14="http://schemas.microsoft.com/office/powerpoint/2010/main" val="1745520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5E326A-4C9F-4036-8749-A2354042B68D}" type="datetimeFigureOut">
              <a:rPr lang="en-US" smtClean="0"/>
              <a:t>3/30/2017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F22CD-A0D1-41B5-B558-C46910056057}" type="slidenum">
              <a:rPr lang="en-US" smtClean="0"/>
              <a:t>‹#›</a:t>
            </a:fld>
            <a:endParaRPr lang="en-US"/>
          </a:p>
        </p:txBody>
      </p:sp>
    </p:spTree>
    <p:extLst>
      <p:ext uri="{BB962C8B-B14F-4D97-AF65-F5344CB8AC3E}">
        <p14:creationId xmlns:p14="http://schemas.microsoft.com/office/powerpoint/2010/main" val="3476506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35978"/>
            <a:ext cx="10515600" cy="1325563"/>
          </a:xfrm>
        </p:spPr>
        <p:txBody>
          <a:bodyPr>
            <a:normAutofit/>
          </a:bodyPr>
          <a:lstStyle/>
          <a:p>
            <a:pPr algn="ctr"/>
            <a:r>
              <a:rPr lang="en-US" sz="5400" b="1" dirty="0" smtClean="0"/>
              <a:t>Ernst George </a:t>
            </a:r>
            <a:r>
              <a:rPr lang="en-US" sz="5400" b="1" dirty="0" err="1" smtClean="0"/>
              <a:t>Ravenstein</a:t>
            </a:r>
            <a:endParaRPr lang="en-US" sz="5400" b="1" dirty="0"/>
          </a:p>
        </p:txBody>
      </p:sp>
      <p:sp>
        <p:nvSpPr>
          <p:cNvPr id="6" name="Content Placeholder 5"/>
          <p:cNvSpPr>
            <a:spLocks noGrp="1"/>
          </p:cNvSpPr>
          <p:nvPr>
            <p:ph sz="half" idx="1"/>
          </p:nvPr>
        </p:nvSpPr>
        <p:spPr/>
        <p:txBody>
          <a:bodyPr>
            <a:normAutofit lnSpcReduction="10000"/>
          </a:bodyPr>
          <a:lstStyle/>
          <a:p>
            <a:endParaRPr lang="en-US"/>
          </a:p>
        </p:txBody>
      </p:sp>
      <p:sp>
        <p:nvSpPr>
          <p:cNvPr id="7" name="Content Placeholder 6"/>
          <p:cNvSpPr>
            <a:spLocks noGrp="1"/>
          </p:cNvSpPr>
          <p:nvPr>
            <p:ph sz="half" idx="2"/>
          </p:nvPr>
        </p:nvSpPr>
        <p:spPr>
          <a:xfrm>
            <a:off x="6172199" y="1189586"/>
            <a:ext cx="5415455" cy="5668414"/>
          </a:xfrm>
        </p:spPr>
        <p:txBody>
          <a:bodyPr>
            <a:normAutofit lnSpcReduction="10000"/>
          </a:bodyPr>
          <a:lstStyle/>
          <a:p>
            <a:pPr marL="0" indent="0">
              <a:buNone/>
            </a:pPr>
            <a:r>
              <a:rPr lang="en-US" b="1" dirty="0" smtClean="0"/>
              <a:t>Laws of Migration</a:t>
            </a:r>
          </a:p>
          <a:p>
            <a:pPr marL="514350" indent="-514350">
              <a:buFont typeface="+mj-lt"/>
              <a:buAutoNum type="arabicPeriod"/>
            </a:pPr>
            <a:r>
              <a:rPr lang="en-US" dirty="0" smtClean="0"/>
              <a:t>Every migration flow generates a return or counter migration.</a:t>
            </a:r>
          </a:p>
          <a:p>
            <a:pPr marL="514350" indent="-514350">
              <a:buFont typeface="+mj-lt"/>
              <a:buAutoNum type="arabicPeriod"/>
            </a:pPr>
            <a:r>
              <a:rPr lang="en-US" dirty="0" smtClean="0"/>
              <a:t>Majority of migrants move a short distance.</a:t>
            </a:r>
          </a:p>
          <a:p>
            <a:pPr marL="514350" indent="-514350">
              <a:buFont typeface="+mj-lt"/>
              <a:buAutoNum type="arabicPeriod"/>
            </a:pPr>
            <a:r>
              <a:rPr lang="en-US" dirty="0" smtClean="0"/>
              <a:t>Migrants who move longer distances tend to chose large cities.</a:t>
            </a:r>
          </a:p>
          <a:p>
            <a:pPr marL="514350" indent="-514350">
              <a:buFont typeface="+mj-lt"/>
              <a:buAutoNum type="arabicPeriod"/>
            </a:pPr>
            <a:r>
              <a:rPr lang="en-US" dirty="0" smtClean="0"/>
              <a:t>Urban residents are less migratory than those in rural areas.</a:t>
            </a:r>
          </a:p>
          <a:p>
            <a:pPr marL="514350" indent="-514350">
              <a:buFont typeface="+mj-lt"/>
              <a:buAutoNum type="arabicPeriod"/>
            </a:pPr>
            <a:r>
              <a:rPr lang="en-US" dirty="0" smtClean="0"/>
              <a:t>Families are less likely to make international moves than young adults.</a:t>
            </a:r>
          </a:p>
          <a:p>
            <a:pPr marL="0" indent="0">
              <a:buNone/>
            </a:pPr>
            <a:endParaRPr lang="en-US" dirty="0"/>
          </a:p>
        </p:txBody>
      </p:sp>
      <p:pic>
        <p:nvPicPr>
          <p:cNvPr id="1026" name="Picture 2" descr="https://upload.wikimedia.org/wikipedia/commons/thumb/3/3b/ErnstGeorgRavenstein.jpg/250px-ErnstGeorgRavenste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3172" y="1189585"/>
            <a:ext cx="3851655" cy="5623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10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Peter J. Taylor and Robert E. Lang</a:t>
            </a:r>
            <a:endParaRPr lang="en-US" sz="6000" b="1" dirty="0"/>
          </a:p>
        </p:txBody>
      </p:sp>
      <p:sp>
        <p:nvSpPr>
          <p:cNvPr id="4" name="Content Placeholder 3"/>
          <p:cNvSpPr>
            <a:spLocks noGrp="1"/>
          </p:cNvSpPr>
          <p:nvPr>
            <p:ph sz="half" idx="2"/>
          </p:nvPr>
        </p:nvSpPr>
        <p:spPr>
          <a:xfrm>
            <a:off x="6172200" y="1825624"/>
            <a:ext cx="5715000" cy="5032375"/>
          </a:xfrm>
        </p:spPr>
        <p:txBody>
          <a:bodyPr>
            <a:noAutofit/>
          </a:bodyPr>
          <a:lstStyle/>
          <a:p>
            <a:pPr marL="0" indent="0">
              <a:buNone/>
            </a:pPr>
            <a:r>
              <a:rPr lang="en-US" sz="3200" b="1" dirty="0" smtClean="0"/>
              <a:t>World Cities Model – </a:t>
            </a:r>
            <a:r>
              <a:rPr lang="en-US" sz="3200" dirty="0" smtClean="0"/>
              <a:t>World cities are dominant in terms of their role in the global political economy, but not necessarily dominant in population or industry.  World cities are strategic centers of control of the world economy (e.g. New York, London, &amp; Tokyo).</a:t>
            </a:r>
            <a:endParaRPr lang="en-US" sz="3200" b="1" dirty="0"/>
          </a:p>
        </p:txBody>
      </p:sp>
      <p:pic>
        <p:nvPicPr>
          <p:cNvPr id="10244" name="Picture 4" descr="https://i.ytimg.com/vi/FWjY2RAeR3o/h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5625"/>
            <a:ext cx="3716501" cy="27873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brookings.edu/~/media/experts/l/langr/langr%20headshot/langr%20headshot_1x1.jpg?w=200"/>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104191" y="1825625"/>
            <a:ext cx="2787377" cy="2787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32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2875"/>
            <a:ext cx="10515600" cy="1325563"/>
          </a:xfrm>
        </p:spPr>
        <p:txBody>
          <a:bodyPr>
            <a:normAutofit/>
          </a:bodyPr>
          <a:lstStyle/>
          <a:p>
            <a:pPr algn="ctr"/>
            <a:r>
              <a:rPr lang="en-US" sz="6000" b="1" dirty="0" smtClean="0"/>
              <a:t>Wilber </a:t>
            </a:r>
            <a:r>
              <a:rPr lang="en-US" sz="6000" b="1" dirty="0" err="1" smtClean="0"/>
              <a:t>Zelinsky</a:t>
            </a:r>
            <a:endParaRPr lang="en-US" sz="6000" b="1" dirty="0"/>
          </a:p>
        </p:txBody>
      </p:sp>
      <p:sp>
        <p:nvSpPr>
          <p:cNvPr id="3" name="Content Placeholder 2"/>
          <p:cNvSpPr>
            <a:spLocks noGrp="1"/>
          </p:cNvSpPr>
          <p:nvPr>
            <p:ph sz="half" idx="1"/>
          </p:nvPr>
        </p:nvSpPr>
        <p:spPr/>
        <p:txBody>
          <a:bodyPr>
            <a:normAutofit fontScale="92500"/>
          </a:bodyPr>
          <a:lstStyle/>
          <a:p>
            <a:endParaRPr lang="en-US"/>
          </a:p>
        </p:txBody>
      </p:sp>
      <p:sp>
        <p:nvSpPr>
          <p:cNvPr id="4" name="Content Placeholder 3"/>
          <p:cNvSpPr>
            <a:spLocks noGrp="1"/>
          </p:cNvSpPr>
          <p:nvPr>
            <p:ph sz="half" idx="2"/>
          </p:nvPr>
        </p:nvSpPr>
        <p:spPr>
          <a:xfrm>
            <a:off x="6172200" y="1182688"/>
            <a:ext cx="5181600" cy="5676105"/>
          </a:xfrm>
        </p:spPr>
        <p:txBody>
          <a:bodyPr>
            <a:normAutofit fontScale="92500"/>
          </a:bodyPr>
          <a:lstStyle/>
          <a:p>
            <a:pPr marL="0" indent="0">
              <a:buNone/>
            </a:pPr>
            <a:r>
              <a:rPr lang="en-US" b="1" dirty="0" err="1" smtClean="0"/>
              <a:t>Zelinsky</a:t>
            </a:r>
            <a:r>
              <a:rPr lang="en-US" b="1" dirty="0" smtClean="0"/>
              <a:t> Model / Migration Transition Model</a:t>
            </a:r>
          </a:p>
          <a:p>
            <a:r>
              <a:rPr lang="en-US" dirty="0" smtClean="0"/>
              <a:t>Migration trends </a:t>
            </a:r>
            <a:r>
              <a:rPr lang="en-US" dirty="0"/>
              <a:t>follow demographic transition </a:t>
            </a:r>
            <a:r>
              <a:rPr lang="en-US" dirty="0" smtClean="0"/>
              <a:t>stages.</a:t>
            </a:r>
          </a:p>
          <a:p>
            <a:r>
              <a:rPr lang="en-US" dirty="0" smtClean="0"/>
              <a:t>People </a:t>
            </a:r>
            <a:r>
              <a:rPr lang="en-US" dirty="0"/>
              <a:t>become increasingly mobile as industrialization develops. </a:t>
            </a:r>
            <a:endParaRPr lang="en-US" dirty="0" smtClean="0"/>
          </a:p>
          <a:p>
            <a:r>
              <a:rPr lang="en-US" dirty="0" smtClean="0"/>
              <a:t>More </a:t>
            </a:r>
            <a:r>
              <a:rPr lang="en-US" dirty="0"/>
              <a:t>international migration is seen in stage 2 as migrants search for more space and opportunities already in stages 3 and 4. </a:t>
            </a:r>
            <a:endParaRPr lang="en-US" dirty="0" smtClean="0"/>
          </a:p>
          <a:p>
            <a:r>
              <a:rPr lang="en-US" dirty="0" smtClean="0"/>
              <a:t>Stage- </a:t>
            </a:r>
            <a:r>
              <a:rPr lang="en-US" dirty="0"/>
              <a:t>4 countries show less emigration and more intraregional migration.</a:t>
            </a:r>
            <a:r>
              <a:rPr lang="en-US" b="1" dirty="0" smtClean="0"/>
              <a:t> </a:t>
            </a:r>
            <a:endParaRPr lang="en-US" b="1" dirty="0"/>
          </a:p>
        </p:txBody>
      </p:sp>
      <p:pic>
        <p:nvPicPr>
          <p:cNvPr id="11266" name="Picture 2" descr="http://www.geog.psu.edu/sites/default/files/zelinsk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 y="1143794"/>
            <a:ext cx="50673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88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875"/>
            <a:ext cx="10515600" cy="1325563"/>
          </a:xfrm>
        </p:spPr>
        <p:txBody>
          <a:bodyPr>
            <a:normAutofit/>
          </a:bodyPr>
          <a:lstStyle/>
          <a:p>
            <a:pPr algn="ctr"/>
            <a:r>
              <a:rPr lang="en-US" sz="6600" b="1" dirty="0" smtClean="0"/>
              <a:t>Walter </a:t>
            </a:r>
            <a:r>
              <a:rPr lang="en-US" sz="6600" b="1" dirty="0" err="1" smtClean="0"/>
              <a:t>Christaller</a:t>
            </a:r>
            <a:endParaRPr lang="en-US" sz="6600" b="1"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normAutofit/>
          </a:bodyPr>
          <a:lstStyle/>
          <a:p>
            <a:pPr marL="0" indent="0">
              <a:buNone/>
            </a:pPr>
            <a:r>
              <a:rPr lang="en-US" sz="3600" dirty="0"/>
              <a:t>German geographer who formulated </a:t>
            </a:r>
            <a:r>
              <a:rPr lang="en-US" sz="3600" b="1" dirty="0"/>
              <a:t>central-place theory </a:t>
            </a:r>
            <a:r>
              <a:rPr lang="en-US" sz="3600" dirty="0"/>
              <a:t>designed to explain spatial distribution of urban centers; different goods/services vary in </a:t>
            </a:r>
            <a:r>
              <a:rPr lang="en-US" sz="3600" dirty="0" smtClean="0"/>
              <a:t>threshold/range.</a:t>
            </a:r>
            <a:endParaRPr lang="en-US" sz="3600" dirty="0"/>
          </a:p>
        </p:txBody>
      </p:sp>
      <p:pic>
        <p:nvPicPr>
          <p:cNvPr id="12290" name="Picture 2" descr="https://www.e-education.psu.edu/geog597i_02/sites/www.e-education.psu.edu.geog597i_02/files/Lesson1/WChristal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7940" y="1335133"/>
            <a:ext cx="4082119" cy="5522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86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875"/>
            <a:ext cx="10515600" cy="1325563"/>
          </a:xfrm>
        </p:spPr>
        <p:txBody>
          <a:bodyPr>
            <a:normAutofit/>
          </a:bodyPr>
          <a:lstStyle/>
          <a:p>
            <a:pPr algn="ctr"/>
            <a:r>
              <a:rPr lang="en-US" sz="6000" b="1" dirty="0" smtClean="0"/>
              <a:t>Sir </a:t>
            </a:r>
            <a:r>
              <a:rPr lang="en-US" sz="6000" b="1" dirty="0" err="1" smtClean="0"/>
              <a:t>Halford</a:t>
            </a:r>
            <a:r>
              <a:rPr lang="en-US" sz="6000" b="1" dirty="0" smtClean="0"/>
              <a:t> J. Mackinder</a:t>
            </a:r>
            <a:endParaRPr lang="en-US" sz="6000" b="1"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a:xfrm>
            <a:off x="6172200" y="1825624"/>
            <a:ext cx="5651938" cy="4977469"/>
          </a:xfrm>
        </p:spPr>
        <p:txBody>
          <a:bodyPr>
            <a:normAutofit/>
          </a:bodyPr>
          <a:lstStyle/>
          <a:p>
            <a:pPr marL="0" indent="0">
              <a:buNone/>
            </a:pPr>
            <a:r>
              <a:rPr lang="en-US" sz="3600" dirty="0"/>
              <a:t>Proposed heartland theory based on environmental determinism; </a:t>
            </a:r>
            <a:r>
              <a:rPr lang="en-US" sz="3600" b="1" dirty="0"/>
              <a:t>heartland theory </a:t>
            </a:r>
            <a:r>
              <a:rPr lang="en-US" sz="3600" dirty="0"/>
              <a:t>states that Eurasian continent was most likely base from which to launch successful campaign for world </a:t>
            </a:r>
            <a:r>
              <a:rPr lang="en-US" sz="3600" dirty="0" smtClean="0"/>
              <a:t>conquest.</a:t>
            </a:r>
            <a:endParaRPr lang="en-US" sz="3600" dirty="0"/>
          </a:p>
        </p:txBody>
      </p:sp>
      <p:pic>
        <p:nvPicPr>
          <p:cNvPr id="13314" name="Picture 2" descr="http://www.mackinderforum.org/MackinderLogo_Picture.jpg/image_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725" y="1690688"/>
            <a:ext cx="4400550" cy="5112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34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608" y="0"/>
            <a:ext cx="10515600" cy="1325563"/>
          </a:xfrm>
        </p:spPr>
        <p:txBody>
          <a:bodyPr>
            <a:normAutofit/>
          </a:bodyPr>
          <a:lstStyle/>
          <a:p>
            <a:pPr algn="ctr"/>
            <a:r>
              <a:rPr lang="en-US" sz="7200" b="1" dirty="0" smtClean="0"/>
              <a:t>Walter </a:t>
            </a:r>
            <a:r>
              <a:rPr lang="en-US" sz="7200" b="1" dirty="0" err="1" smtClean="0"/>
              <a:t>Rostow</a:t>
            </a:r>
            <a:endParaRPr lang="en-US" sz="7200" b="1"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a:xfrm>
            <a:off x="6172200" y="1825624"/>
            <a:ext cx="5181600" cy="5032375"/>
          </a:xfrm>
        </p:spPr>
        <p:txBody>
          <a:bodyPr>
            <a:normAutofit/>
          </a:bodyPr>
          <a:lstStyle/>
          <a:p>
            <a:pPr marL="0" indent="0">
              <a:buNone/>
            </a:pPr>
            <a:r>
              <a:rPr lang="en-US" sz="4000" b="1" dirty="0" err="1" smtClean="0"/>
              <a:t>Rostow</a:t>
            </a:r>
            <a:r>
              <a:rPr lang="en-US" sz="4000" b="1" dirty="0" smtClean="0"/>
              <a:t> Model - </a:t>
            </a:r>
            <a:r>
              <a:rPr lang="en-US" sz="4000" dirty="0" smtClean="0"/>
              <a:t>model </a:t>
            </a:r>
            <a:r>
              <a:rPr lang="en-US" sz="4000" dirty="0"/>
              <a:t>for economic advancement in 1960; generalized that all developing economies pass through five </a:t>
            </a:r>
            <a:r>
              <a:rPr lang="en-US" sz="4000" dirty="0" smtClean="0"/>
              <a:t>stages of development.</a:t>
            </a:r>
            <a:endParaRPr lang="en-US" sz="4000" dirty="0"/>
          </a:p>
        </p:txBody>
      </p:sp>
      <p:pic>
        <p:nvPicPr>
          <p:cNvPr id="15362" name="Picture 2" descr="https://upload.wikimedia.org/wikipedia/commons/e/e9/Walt_Rostow_19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608" y="1793875"/>
            <a:ext cx="5207192" cy="3505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86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875"/>
            <a:ext cx="10515600" cy="1325563"/>
          </a:xfrm>
        </p:spPr>
        <p:txBody>
          <a:bodyPr>
            <a:normAutofit/>
          </a:bodyPr>
          <a:lstStyle/>
          <a:p>
            <a:pPr algn="ctr"/>
            <a:r>
              <a:rPr lang="en-US" sz="6600" b="1" dirty="0" smtClean="0"/>
              <a:t>Thomas Malthus</a:t>
            </a:r>
            <a:endParaRPr lang="en-US" sz="6600" b="1" dirty="0"/>
          </a:p>
        </p:txBody>
      </p:sp>
      <p:sp>
        <p:nvSpPr>
          <p:cNvPr id="3" name="Content Placeholder 2"/>
          <p:cNvSpPr>
            <a:spLocks noGrp="1"/>
          </p:cNvSpPr>
          <p:nvPr>
            <p:ph sz="half" idx="1"/>
          </p:nvPr>
        </p:nvSpPr>
        <p:spPr/>
        <p:txBody>
          <a:bodyPr>
            <a:normAutofit/>
          </a:bodyPr>
          <a:lstStyle/>
          <a:p>
            <a:endParaRPr lang="en-US"/>
          </a:p>
        </p:txBody>
      </p:sp>
      <p:sp>
        <p:nvSpPr>
          <p:cNvPr id="4" name="Content Placeholder 3"/>
          <p:cNvSpPr>
            <a:spLocks noGrp="1"/>
          </p:cNvSpPr>
          <p:nvPr>
            <p:ph sz="half" idx="2"/>
          </p:nvPr>
        </p:nvSpPr>
        <p:spPr>
          <a:xfrm>
            <a:off x="6172200" y="1309688"/>
            <a:ext cx="5181600" cy="5311829"/>
          </a:xfrm>
        </p:spPr>
        <p:txBody>
          <a:bodyPr>
            <a:normAutofit/>
          </a:bodyPr>
          <a:lstStyle/>
          <a:p>
            <a:pPr marL="0" indent="0">
              <a:buNone/>
            </a:pPr>
            <a:r>
              <a:rPr lang="en-US" dirty="0"/>
              <a:t>English economist and cleric was most famous pioneer observer of population growth; he believed human ability to multiply far exceeds our ability to increase food production; maintained that "a strong and constantly operating check on population" will necessarily act as natural control on numbers; stated that famine, disease, and war are results of human population's outstripping food </a:t>
            </a:r>
            <a:r>
              <a:rPr lang="en-US" dirty="0" smtClean="0"/>
              <a:t>supply.</a:t>
            </a:r>
            <a:endParaRPr lang="en-US" dirty="0"/>
          </a:p>
        </p:txBody>
      </p:sp>
      <p:pic>
        <p:nvPicPr>
          <p:cNvPr id="14338" name="Picture 2" descr="https://media1.britannica.com/eb-media/42/148842-004-D26D2C8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144" y="1309688"/>
            <a:ext cx="4028939" cy="5510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66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875"/>
            <a:ext cx="10515600" cy="1325563"/>
          </a:xfrm>
        </p:spPr>
        <p:txBody>
          <a:bodyPr/>
          <a:lstStyle/>
          <a:p>
            <a:pPr algn="ctr"/>
            <a:r>
              <a:rPr lang="en-US" b="1" dirty="0" smtClean="0"/>
              <a:t>Homer Hoyt</a:t>
            </a:r>
            <a:endParaRPr lang="en-US" b="1"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a:xfrm>
            <a:off x="6172200" y="1322279"/>
            <a:ext cx="5181600" cy="5032376"/>
          </a:xfrm>
        </p:spPr>
        <p:txBody>
          <a:bodyPr>
            <a:noAutofit/>
          </a:bodyPr>
          <a:lstStyle/>
          <a:p>
            <a:pPr marL="0" indent="0">
              <a:buNone/>
            </a:pPr>
            <a:r>
              <a:rPr lang="en-US" sz="3600" dirty="0"/>
              <a:t>Economist who studied housing data for 142 American cities and made </a:t>
            </a:r>
            <a:r>
              <a:rPr lang="en-US" sz="3600" b="1" dirty="0"/>
              <a:t>sector </a:t>
            </a:r>
            <a:r>
              <a:rPr lang="en-US" sz="3600" b="1" dirty="0" smtClean="0"/>
              <a:t>model – </a:t>
            </a:r>
            <a:r>
              <a:rPr lang="en-US" sz="3600" dirty="0" smtClean="0"/>
              <a:t>suggests that low-rent and other types of areas can extend from the CBD to the city’s outer edge creating zones (sectors) that are shaped like pie slices.</a:t>
            </a:r>
            <a:endParaRPr lang="en-US" sz="3600" dirty="0"/>
          </a:p>
        </p:txBody>
      </p:sp>
      <p:pic>
        <p:nvPicPr>
          <p:cNvPr id="16386" name="Picture 2" descr="https://upload.wikimedia.org/wikipedia/ru/thumb/e/ed/%D0%A5%D0%BE%D0%BC%D0%B5%D1%80_%D0%A5%D0%BE%D0%B9%D1%82.png/267px-%D0%A5%D0%BE%D0%BC%D0%B5%D1%80_%D0%A5%D0%BE%D0%B9%D1%8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3864" y="1309688"/>
            <a:ext cx="4530272" cy="5548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04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0975"/>
            <a:ext cx="10515600" cy="1325563"/>
          </a:xfrm>
        </p:spPr>
        <p:txBody>
          <a:bodyPr>
            <a:normAutofit/>
          </a:bodyPr>
          <a:lstStyle/>
          <a:p>
            <a:pPr algn="ctr"/>
            <a:r>
              <a:rPr lang="en-US" sz="5400" b="1" dirty="0" smtClean="0"/>
              <a:t>Immanuel </a:t>
            </a:r>
            <a:r>
              <a:rPr lang="en-US" sz="5400" b="1" dirty="0" err="1" smtClean="0"/>
              <a:t>Wallerstein</a:t>
            </a:r>
            <a:endParaRPr lang="en-US" sz="5400" b="1" dirty="0"/>
          </a:p>
        </p:txBody>
      </p:sp>
      <p:sp>
        <p:nvSpPr>
          <p:cNvPr id="3" name="Content Placeholder 2"/>
          <p:cNvSpPr>
            <a:spLocks noGrp="1"/>
          </p:cNvSpPr>
          <p:nvPr>
            <p:ph sz="half" idx="1"/>
          </p:nvPr>
        </p:nvSpPr>
        <p:spPr/>
        <p:txBody>
          <a:bodyPr>
            <a:normAutofit/>
          </a:bodyPr>
          <a:lstStyle/>
          <a:p>
            <a:endParaRPr lang="en-US"/>
          </a:p>
        </p:txBody>
      </p:sp>
      <p:sp>
        <p:nvSpPr>
          <p:cNvPr id="4" name="Content Placeholder 3"/>
          <p:cNvSpPr>
            <a:spLocks noGrp="1"/>
          </p:cNvSpPr>
          <p:nvPr>
            <p:ph sz="half" idx="2"/>
          </p:nvPr>
        </p:nvSpPr>
        <p:spPr>
          <a:xfrm>
            <a:off x="6172200" y="1087821"/>
            <a:ext cx="5793828" cy="5770179"/>
          </a:xfrm>
        </p:spPr>
        <p:txBody>
          <a:bodyPr>
            <a:noAutofit/>
          </a:bodyPr>
          <a:lstStyle/>
          <a:p>
            <a:r>
              <a:rPr lang="en-US" sz="3200" dirty="0" smtClean="0"/>
              <a:t>Developed World Systems Theory</a:t>
            </a:r>
          </a:p>
          <a:p>
            <a:pPr lvl="1"/>
            <a:r>
              <a:rPr lang="en-US" sz="2800" dirty="0" smtClean="0"/>
              <a:t>The countries of the world are divided into a three-tier structure:</a:t>
            </a:r>
          </a:p>
          <a:p>
            <a:pPr lvl="1"/>
            <a:endParaRPr lang="en-US" sz="2800" dirty="0" smtClean="0"/>
          </a:p>
          <a:p>
            <a:pPr marL="914400" lvl="1" indent="-457200">
              <a:buFont typeface="+mj-lt"/>
              <a:buAutoNum type="arabicPeriod"/>
            </a:pPr>
            <a:r>
              <a:rPr lang="en-US" sz="2800" dirty="0" smtClean="0"/>
              <a:t>Core (Developed)</a:t>
            </a:r>
          </a:p>
          <a:p>
            <a:pPr marL="914400" lvl="1" indent="-457200">
              <a:buFont typeface="+mj-lt"/>
              <a:buAutoNum type="arabicPeriod"/>
            </a:pPr>
            <a:r>
              <a:rPr lang="en-US" sz="2800" dirty="0" smtClean="0"/>
              <a:t>Semi-Periphery (Developing)</a:t>
            </a:r>
          </a:p>
          <a:p>
            <a:pPr marL="914400" lvl="1" indent="-457200">
              <a:buFont typeface="+mj-lt"/>
              <a:buAutoNum type="arabicPeriod"/>
            </a:pPr>
            <a:r>
              <a:rPr lang="en-US" sz="2800" dirty="0" smtClean="0"/>
              <a:t>Periphery (Everyone else)</a:t>
            </a:r>
          </a:p>
          <a:p>
            <a:pPr marL="914400" lvl="1" indent="-457200">
              <a:buFont typeface="+mj-lt"/>
              <a:buAutoNum type="arabicPeriod"/>
            </a:pPr>
            <a:endParaRPr lang="en-US" sz="2800" dirty="0" smtClean="0"/>
          </a:p>
          <a:p>
            <a:pPr lvl="1"/>
            <a:r>
              <a:rPr lang="en-US" sz="2800" dirty="0" smtClean="0"/>
              <a:t>Proposed that economic activity in the developing world is linked to the economic activities in the developed world.</a:t>
            </a:r>
            <a:endParaRPr lang="en-US" sz="2800" dirty="0"/>
          </a:p>
        </p:txBody>
      </p:sp>
      <p:pic>
        <p:nvPicPr>
          <p:cNvPr id="17410" name="Picture 2" descr="https://upload.wikimedia.org/wikipedia/commons/thumb/4/47/Immanuel_Wallerstein.2008.jpg/200px-Immanuel_Wallerstein.2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4185" y="1238145"/>
            <a:ext cx="4209629" cy="5619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9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0032"/>
            <a:ext cx="10515600" cy="1325563"/>
          </a:xfrm>
        </p:spPr>
        <p:txBody>
          <a:bodyPr/>
          <a:lstStyle/>
          <a:p>
            <a:pPr algn="ctr"/>
            <a:r>
              <a:rPr lang="en-US" b="1" dirty="0" smtClean="0"/>
              <a:t>Norman Borlaug</a:t>
            </a:r>
            <a:endParaRPr lang="en-US" b="1" dirty="0"/>
          </a:p>
        </p:txBody>
      </p:sp>
      <p:sp>
        <p:nvSpPr>
          <p:cNvPr id="3" name="Content Placeholder 2"/>
          <p:cNvSpPr>
            <a:spLocks noGrp="1"/>
          </p:cNvSpPr>
          <p:nvPr>
            <p:ph sz="half" idx="1"/>
          </p:nvPr>
        </p:nvSpPr>
        <p:spPr/>
        <p:txBody>
          <a:bodyPr>
            <a:normAutofit/>
          </a:bodyPr>
          <a:lstStyle/>
          <a:p>
            <a:endParaRPr lang="en-US" dirty="0"/>
          </a:p>
        </p:txBody>
      </p:sp>
      <p:sp>
        <p:nvSpPr>
          <p:cNvPr id="4" name="Content Placeholder 3"/>
          <p:cNvSpPr>
            <a:spLocks noGrp="1"/>
          </p:cNvSpPr>
          <p:nvPr>
            <p:ph sz="half" idx="2"/>
          </p:nvPr>
        </p:nvSpPr>
        <p:spPr>
          <a:xfrm>
            <a:off x="6172199" y="882870"/>
            <a:ext cx="5620408" cy="5975130"/>
          </a:xfrm>
        </p:spPr>
        <p:txBody>
          <a:bodyPr>
            <a:noAutofit/>
          </a:bodyPr>
          <a:lstStyle/>
          <a:p>
            <a:r>
              <a:rPr lang="en-US" sz="3200" dirty="0" smtClean="0"/>
              <a:t>“Father </a:t>
            </a:r>
            <a:r>
              <a:rPr lang="en-US" sz="3200" dirty="0"/>
              <a:t>of the </a:t>
            </a:r>
            <a:r>
              <a:rPr lang="en-US" sz="3200" b="1" i="1" dirty="0" smtClean="0"/>
              <a:t>Green Revolution</a:t>
            </a:r>
            <a:r>
              <a:rPr lang="en-US" sz="3200" dirty="0" smtClean="0"/>
              <a:t>”</a:t>
            </a:r>
            <a:r>
              <a:rPr lang="en-US" sz="3200" dirty="0"/>
              <a:t>  </a:t>
            </a:r>
            <a:endParaRPr lang="en-US" sz="3200" dirty="0" smtClean="0"/>
          </a:p>
          <a:p>
            <a:r>
              <a:rPr lang="en-US" sz="3200" dirty="0"/>
              <a:t>L</a:t>
            </a:r>
            <a:r>
              <a:rPr lang="en-US" sz="3200" dirty="0" smtClean="0"/>
              <a:t>ed </a:t>
            </a:r>
            <a:r>
              <a:rPr lang="en-US" sz="3200" dirty="0"/>
              <a:t>the introduction of varieties </a:t>
            </a:r>
            <a:r>
              <a:rPr lang="en-US" sz="3200" dirty="0" smtClean="0"/>
              <a:t>of </a:t>
            </a:r>
            <a:r>
              <a:rPr lang="en-US" sz="3200" b="1" i="1" dirty="0" smtClean="0"/>
              <a:t>high-yielding </a:t>
            </a:r>
            <a:r>
              <a:rPr lang="en-US" sz="3200" b="1" i="1" dirty="0"/>
              <a:t>seeds</a:t>
            </a:r>
            <a:r>
              <a:rPr lang="en-US" sz="3200" dirty="0"/>
              <a:t> (wheat) combined with modern agricultural production techniques to Mexico, Pakistan, India, and later to China. </a:t>
            </a:r>
            <a:endParaRPr lang="en-US" sz="3200" dirty="0" smtClean="0"/>
          </a:p>
          <a:p>
            <a:r>
              <a:rPr lang="en-US" sz="3200" dirty="0"/>
              <a:t>A</a:t>
            </a:r>
            <a:r>
              <a:rPr lang="en-US" sz="3200" dirty="0" smtClean="0"/>
              <a:t>warded </a:t>
            </a:r>
            <a:r>
              <a:rPr lang="en-US" sz="3200" dirty="0"/>
              <a:t>the Nobel Peace Prize in 1970 in recognition of his contributions to world peace through increasing food supply.</a:t>
            </a:r>
          </a:p>
        </p:txBody>
      </p:sp>
      <p:pic>
        <p:nvPicPr>
          <p:cNvPr id="18434" name="Picture 2" descr="http://www.normanborlaug.org/images/borlau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009" y="882870"/>
            <a:ext cx="4232382" cy="597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80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875"/>
            <a:ext cx="10515600" cy="1325563"/>
          </a:xfrm>
        </p:spPr>
        <p:txBody>
          <a:bodyPr>
            <a:normAutofit/>
          </a:bodyPr>
          <a:lstStyle/>
          <a:p>
            <a:pPr algn="ctr"/>
            <a:r>
              <a:rPr lang="en-US" sz="6000" b="1" dirty="0" smtClean="0"/>
              <a:t>Friedrich </a:t>
            </a:r>
            <a:r>
              <a:rPr lang="en-US" sz="6000" b="1" dirty="0" err="1" smtClean="0"/>
              <a:t>Ratzel</a:t>
            </a:r>
            <a:endParaRPr lang="en-US" sz="6000" b="1"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a:xfrm>
            <a:off x="6172199" y="1326526"/>
            <a:ext cx="5478517" cy="5531473"/>
          </a:xfrm>
        </p:spPr>
        <p:txBody>
          <a:bodyPr>
            <a:noAutofit/>
          </a:bodyPr>
          <a:lstStyle/>
          <a:p>
            <a:pPr marL="0" indent="0">
              <a:buNone/>
            </a:pPr>
            <a:r>
              <a:rPr lang="en-US" sz="3200" dirty="0"/>
              <a:t>German trained in Biology/Chemistry who created geopolitical theory; greatly influenced by theories of social Darwinism; stated seven laws of state growth; model portrays state as behaving like biological organism; thus, its growth and change are seen as "natural" and inevitable; pioneered belief of environmental </a:t>
            </a:r>
            <a:r>
              <a:rPr lang="en-US" sz="3200" dirty="0" smtClean="0"/>
              <a:t>determinism.</a:t>
            </a:r>
            <a:endParaRPr lang="en-US" sz="3200" dirty="0"/>
          </a:p>
        </p:txBody>
      </p:sp>
      <p:pic>
        <p:nvPicPr>
          <p:cNvPr id="19458" name="Picture 2" descr="https://upload.wikimedia.org/wikipedia/commons/0/07/Bundesarchiv_Bild_183-R35179,_Prof._Friedrich_Ratz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8413" y="1326527"/>
            <a:ext cx="3941174" cy="5531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26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2875"/>
            <a:ext cx="10515600" cy="1325563"/>
          </a:xfrm>
        </p:spPr>
        <p:txBody>
          <a:bodyPr>
            <a:normAutofit/>
          </a:bodyPr>
          <a:lstStyle/>
          <a:p>
            <a:pPr algn="ctr"/>
            <a:r>
              <a:rPr lang="en-US" sz="5400" b="1" dirty="0" smtClean="0"/>
              <a:t>Alfred T. Mahan</a:t>
            </a:r>
            <a:endParaRPr lang="en-US" sz="5400" b="1"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a:xfrm>
            <a:off x="6172200" y="1825624"/>
            <a:ext cx="5181600" cy="5032375"/>
          </a:xfrm>
        </p:spPr>
        <p:txBody>
          <a:bodyPr>
            <a:normAutofit/>
          </a:bodyPr>
          <a:lstStyle/>
          <a:p>
            <a:pPr marL="0" indent="0">
              <a:buNone/>
            </a:pPr>
            <a:r>
              <a:rPr lang="en-US" sz="3600" b="1" i="1" dirty="0" smtClean="0"/>
              <a:t>Influence of Sea Power Upon History </a:t>
            </a:r>
            <a:r>
              <a:rPr lang="en-US" sz="3600" b="1" i="1" dirty="0"/>
              <a:t>(1890): </a:t>
            </a:r>
            <a:r>
              <a:rPr lang="en-US" sz="3600" dirty="0"/>
              <a:t>discussed the influence and importance of </a:t>
            </a:r>
            <a:r>
              <a:rPr lang="en-US" sz="3600" b="1" i="1" dirty="0"/>
              <a:t>sea power</a:t>
            </a:r>
            <a:r>
              <a:rPr lang="en-US" sz="3600" dirty="0"/>
              <a:t>; explained Britain’s dominance (19</a:t>
            </a:r>
            <a:r>
              <a:rPr lang="en-US" sz="3600" baseline="30000" dirty="0"/>
              <a:t>th</a:t>
            </a:r>
            <a:r>
              <a:rPr lang="en-US" sz="3600" dirty="0"/>
              <a:t> c.) and the value of a strong navy.</a:t>
            </a:r>
          </a:p>
        </p:txBody>
      </p:sp>
      <p:pic>
        <p:nvPicPr>
          <p:cNvPr id="2050" name="Picture 2" descr="https://i2.wp.com/blog.usni.org/wp-content/uploads/2013/06/mahan_a.jpg?ss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498" y="898634"/>
            <a:ext cx="4653003" cy="5959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19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0975"/>
            <a:ext cx="10515600" cy="1325563"/>
          </a:xfrm>
        </p:spPr>
        <p:txBody>
          <a:bodyPr>
            <a:normAutofit/>
          </a:bodyPr>
          <a:lstStyle/>
          <a:p>
            <a:pPr algn="ctr"/>
            <a:r>
              <a:rPr lang="en-US" sz="5400" b="1" dirty="0" err="1" smtClean="0"/>
              <a:t>Marija</a:t>
            </a:r>
            <a:r>
              <a:rPr lang="en-US" sz="5400" b="1" dirty="0" smtClean="0"/>
              <a:t> </a:t>
            </a:r>
            <a:r>
              <a:rPr lang="en-US" sz="5400" b="1" dirty="0" err="1" smtClean="0"/>
              <a:t>Gimbutas</a:t>
            </a:r>
            <a:endParaRPr lang="en-US" sz="5400" b="1"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a:xfrm>
            <a:off x="6172200" y="1087820"/>
            <a:ext cx="5181600" cy="5770179"/>
          </a:xfrm>
        </p:spPr>
        <p:txBody>
          <a:bodyPr>
            <a:noAutofit/>
          </a:bodyPr>
          <a:lstStyle/>
          <a:p>
            <a:pPr marL="0" indent="0">
              <a:buNone/>
            </a:pPr>
            <a:r>
              <a:rPr lang="en-US" sz="4400" dirty="0"/>
              <a:t>Introduced the </a:t>
            </a:r>
            <a:r>
              <a:rPr lang="en-US" sz="4400" b="1" i="1" dirty="0"/>
              <a:t>Kurgan Hypothesis (1950s)</a:t>
            </a:r>
            <a:r>
              <a:rPr lang="en-US" sz="4400" dirty="0"/>
              <a:t>, which states the Proto-Indo-European language diffused from modern day Ukraine through </a:t>
            </a:r>
            <a:r>
              <a:rPr lang="en-US" sz="4400" b="1" i="1" dirty="0"/>
              <a:t>conquest</a:t>
            </a:r>
            <a:r>
              <a:rPr lang="en-US" sz="4400" dirty="0"/>
              <a:t>.</a:t>
            </a:r>
          </a:p>
        </p:txBody>
      </p:sp>
      <p:pic>
        <p:nvPicPr>
          <p:cNvPr id="20482" name="Picture 2" descr="https://upload.wikimedia.org/wikipedia/commons/7/7c/Prof-Dr-Marija-Gimbutas-Copyright-Foto-Monica-Boirar-aka-Monica-Beur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023" y="1485106"/>
            <a:ext cx="5575777" cy="503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34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875"/>
            <a:ext cx="10515600" cy="1325563"/>
          </a:xfrm>
        </p:spPr>
        <p:txBody>
          <a:bodyPr>
            <a:normAutofit/>
          </a:bodyPr>
          <a:lstStyle/>
          <a:p>
            <a:pPr algn="ctr"/>
            <a:r>
              <a:rPr lang="en-US" sz="6000" b="1" dirty="0" smtClean="0"/>
              <a:t>Colin Renfrew</a:t>
            </a:r>
            <a:endParaRPr lang="en-US" sz="6000" b="1"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a:xfrm>
            <a:off x="6172200" y="1479577"/>
            <a:ext cx="5181600" cy="5205002"/>
          </a:xfrm>
        </p:spPr>
        <p:txBody>
          <a:bodyPr>
            <a:noAutofit/>
          </a:bodyPr>
          <a:lstStyle/>
          <a:p>
            <a:pPr marL="0" indent="0">
              <a:buNone/>
            </a:pPr>
            <a:r>
              <a:rPr lang="en-US" sz="3200" dirty="0" smtClean="0"/>
              <a:t>Renfrew hypothesis – Three areas in and near the Fertile Crescent (1</a:t>
            </a:r>
            <a:r>
              <a:rPr lang="en-US" sz="3200" baseline="30000" dirty="0" smtClean="0"/>
              <a:t>st</a:t>
            </a:r>
            <a:r>
              <a:rPr lang="en-US" sz="3200" dirty="0" smtClean="0"/>
              <a:t> agricultural hearth) gave rise to three language families: </a:t>
            </a:r>
          </a:p>
          <a:p>
            <a:pPr marL="514350" indent="-514350">
              <a:buFont typeface="+mj-lt"/>
              <a:buAutoNum type="arabicPeriod"/>
            </a:pPr>
            <a:r>
              <a:rPr lang="en-US" sz="3200" dirty="0" smtClean="0"/>
              <a:t>Indo-European</a:t>
            </a:r>
          </a:p>
          <a:p>
            <a:pPr marL="514350" indent="-514350">
              <a:buFont typeface="+mj-lt"/>
              <a:buAutoNum type="arabicPeriod"/>
            </a:pPr>
            <a:r>
              <a:rPr lang="en-US" sz="3200" dirty="0" smtClean="0"/>
              <a:t>North African/Arabian Languages</a:t>
            </a:r>
          </a:p>
          <a:p>
            <a:pPr marL="514350" indent="-514350">
              <a:buFont typeface="+mj-lt"/>
              <a:buAutoNum type="arabicPeriod"/>
            </a:pPr>
            <a:r>
              <a:rPr lang="en-US" sz="3200" dirty="0" smtClean="0"/>
              <a:t>Languages of modern Iran, Afghanistan, Pakistan, and India</a:t>
            </a:r>
            <a:endParaRPr lang="en-US" sz="3200" dirty="0"/>
          </a:p>
        </p:txBody>
      </p:sp>
      <p:pic>
        <p:nvPicPr>
          <p:cNvPr id="21506" name="Picture 2" descr="http://www.arch.cam.ac.uk/directory/acr10/image_norm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537" y="1479577"/>
            <a:ext cx="3590925" cy="5043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42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875"/>
            <a:ext cx="10515600" cy="1325563"/>
          </a:xfrm>
        </p:spPr>
        <p:txBody>
          <a:bodyPr>
            <a:normAutofit/>
          </a:bodyPr>
          <a:lstStyle/>
          <a:p>
            <a:pPr algn="ctr"/>
            <a:r>
              <a:rPr lang="en-US" sz="6000" b="1" dirty="0" smtClean="0"/>
              <a:t>John </a:t>
            </a:r>
            <a:r>
              <a:rPr lang="en-US" sz="6000" b="1" dirty="0" err="1" smtClean="0"/>
              <a:t>Borchert</a:t>
            </a:r>
            <a:endParaRPr lang="en-US" sz="6000" b="1" dirty="0"/>
          </a:p>
        </p:txBody>
      </p:sp>
      <p:sp>
        <p:nvSpPr>
          <p:cNvPr id="4" name="Content Placeholder 3"/>
          <p:cNvSpPr>
            <a:spLocks noGrp="1"/>
          </p:cNvSpPr>
          <p:nvPr>
            <p:ph sz="half" idx="2"/>
          </p:nvPr>
        </p:nvSpPr>
        <p:spPr>
          <a:xfrm>
            <a:off x="6172200" y="1479577"/>
            <a:ext cx="5181600" cy="5205002"/>
          </a:xfrm>
        </p:spPr>
        <p:txBody>
          <a:bodyPr>
            <a:noAutofit/>
          </a:bodyPr>
          <a:lstStyle/>
          <a:p>
            <a:pPr marL="0" indent="0">
              <a:buNone/>
            </a:pPr>
            <a:r>
              <a:rPr lang="en-US" sz="3200" dirty="0" smtClean="0"/>
              <a:t>Theorized that industrial locations could be understood by examining several factors, including labor supply, markets, resource location, and transportation.  His theory is often used when discussing bulk-gaining and bulk-reducing industries.</a:t>
            </a:r>
            <a:endParaRPr lang="en-US" sz="3200" dirty="0"/>
          </a:p>
        </p:txBody>
      </p:sp>
      <p:pic>
        <p:nvPicPr>
          <p:cNvPr id="1026" name="Picture 2" descr="https://www.lib.umn.edu/sites/default/files/images/JRB%5b1%5d.gif"/>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13945" y="1309688"/>
            <a:ext cx="3528520" cy="5081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09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dirty="0" smtClean="0"/>
              <a:t>Warren Thompson</a:t>
            </a:r>
            <a:endParaRPr lang="en-US" b="1" dirty="0"/>
          </a:p>
        </p:txBody>
      </p:sp>
      <p:sp>
        <p:nvSpPr>
          <p:cNvPr id="3" name="Content Placeholder 2"/>
          <p:cNvSpPr>
            <a:spLocks noGrp="1"/>
          </p:cNvSpPr>
          <p:nvPr>
            <p:ph sz="half" idx="1"/>
          </p:nvPr>
        </p:nvSpPr>
        <p:spPr/>
        <p:txBody>
          <a:bodyPr/>
          <a:lstStyle/>
          <a:p>
            <a:endParaRPr lang="en-US"/>
          </a:p>
        </p:txBody>
      </p:sp>
      <p:pic>
        <p:nvPicPr>
          <p:cNvPr id="2050" name="Picture 2" descr="http://pages.uwc.edu/keith.montgomery/Demotrans/stagesII.gif"/>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910255" y="1412683"/>
            <a:ext cx="8371489" cy="5445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70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dirty="0" smtClean="0"/>
              <a:t>Nicholas </a:t>
            </a:r>
            <a:r>
              <a:rPr lang="en-US" b="1" dirty="0" err="1" smtClean="0"/>
              <a:t>Spykman</a:t>
            </a:r>
            <a:endParaRPr lang="en-US" b="1" dirty="0"/>
          </a:p>
        </p:txBody>
      </p:sp>
      <p:sp>
        <p:nvSpPr>
          <p:cNvPr id="3" name="Content Placeholder 2"/>
          <p:cNvSpPr>
            <a:spLocks noGrp="1"/>
          </p:cNvSpPr>
          <p:nvPr>
            <p:ph sz="half" idx="1"/>
          </p:nvPr>
        </p:nvSpPr>
        <p:spPr/>
        <p:txBody>
          <a:bodyPr>
            <a:normAutofit lnSpcReduction="10000"/>
          </a:bodyPr>
          <a:lstStyle/>
          <a:p>
            <a:endParaRPr lang="en-US"/>
          </a:p>
        </p:txBody>
      </p:sp>
      <p:sp>
        <p:nvSpPr>
          <p:cNvPr id="4" name="Content Placeholder 3"/>
          <p:cNvSpPr>
            <a:spLocks noGrp="1"/>
          </p:cNvSpPr>
          <p:nvPr>
            <p:ph sz="half" idx="2"/>
          </p:nvPr>
        </p:nvSpPr>
        <p:spPr>
          <a:xfrm>
            <a:off x="6172200" y="1289816"/>
            <a:ext cx="5181600" cy="5568183"/>
          </a:xfrm>
        </p:spPr>
        <p:txBody>
          <a:bodyPr>
            <a:normAutofit lnSpcReduction="10000"/>
          </a:bodyPr>
          <a:lstStyle/>
          <a:p>
            <a:r>
              <a:rPr lang="en-US" b="1" i="1" dirty="0" err="1"/>
              <a:t>Rimland</a:t>
            </a:r>
            <a:r>
              <a:rPr lang="en-US" b="1" i="1" dirty="0"/>
              <a:t> Theory (1944): </a:t>
            </a:r>
            <a:r>
              <a:rPr lang="en-US" dirty="0"/>
              <a:t>the Eurasian </a:t>
            </a:r>
            <a:r>
              <a:rPr lang="en-US" dirty="0" err="1"/>
              <a:t>Rimland</a:t>
            </a:r>
            <a:r>
              <a:rPr lang="en-US" dirty="0"/>
              <a:t>, not the Heartland would be key to global power; the </a:t>
            </a:r>
            <a:r>
              <a:rPr lang="en-US" b="1" i="1" dirty="0" err="1"/>
              <a:t>Rimland</a:t>
            </a:r>
            <a:r>
              <a:rPr lang="en-US" dirty="0"/>
              <a:t> would be important in </a:t>
            </a:r>
            <a:r>
              <a:rPr lang="en-US" b="1" i="1" dirty="0"/>
              <a:t>containing</a:t>
            </a:r>
            <a:r>
              <a:rPr lang="en-US" dirty="0"/>
              <a:t> the Heartland; Britain, US and USSR would be the main power players;</a:t>
            </a:r>
          </a:p>
          <a:p>
            <a:r>
              <a:rPr lang="en-US" i="1" dirty="0"/>
              <a:t>Who controls the </a:t>
            </a:r>
            <a:r>
              <a:rPr lang="en-US" i="1" dirty="0" err="1"/>
              <a:t>rimland</a:t>
            </a:r>
            <a:r>
              <a:rPr lang="en-US" i="1" dirty="0"/>
              <a:t> rules Eurasia;</a:t>
            </a:r>
            <a:endParaRPr lang="en-US" dirty="0"/>
          </a:p>
          <a:p>
            <a:r>
              <a:rPr lang="en-US" i="1" dirty="0"/>
              <a:t>Who rules Eurasia controls the destinies of the world</a:t>
            </a:r>
            <a:r>
              <a:rPr lang="en-US" i="1" dirty="0" smtClean="0"/>
              <a:t>.</a:t>
            </a:r>
            <a:endParaRPr lang="en-US" dirty="0"/>
          </a:p>
          <a:p>
            <a:r>
              <a:rPr lang="en-US" dirty="0"/>
              <a:t>*</a:t>
            </a:r>
            <a:r>
              <a:rPr lang="en-US" dirty="0" err="1"/>
              <a:t>Spykman</a:t>
            </a:r>
            <a:r>
              <a:rPr lang="en-US" dirty="0"/>
              <a:t> is known as the “godfather of containment”</a:t>
            </a:r>
          </a:p>
          <a:p>
            <a:pPr marL="0" indent="0">
              <a:buNone/>
            </a:pPr>
            <a:endParaRPr lang="en-US" dirty="0"/>
          </a:p>
        </p:txBody>
      </p:sp>
      <p:pic>
        <p:nvPicPr>
          <p:cNvPr id="3074" name="Picture 2" descr="http://www.unc.edu/depts/diplomat/images/Contributors/sempa_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1727" y="1289817"/>
            <a:ext cx="4454546" cy="5568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31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dirty="0" smtClean="0"/>
              <a:t>Ernst Burgess</a:t>
            </a:r>
            <a:endParaRPr lang="en-US" b="1"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normAutofit/>
          </a:bodyPr>
          <a:lstStyle/>
          <a:p>
            <a:pPr marL="0" indent="0">
              <a:buNone/>
            </a:pPr>
            <a:r>
              <a:rPr lang="en-US" sz="3600" dirty="0"/>
              <a:t>Sociologist at University of Chicago; developed </a:t>
            </a:r>
            <a:r>
              <a:rPr lang="en-US" sz="3600" b="1" dirty="0"/>
              <a:t>concentric-zone model</a:t>
            </a:r>
            <a:r>
              <a:rPr lang="en-US" sz="3600" dirty="0"/>
              <a:t> in 1925 with 5 zones; city grows outward from central area in series of concentric rings</a:t>
            </a:r>
          </a:p>
        </p:txBody>
      </p:sp>
      <p:pic>
        <p:nvPicPr>
          <p:cNvPr id="4098" name="Picture 2" descr="http://www.nndb.com/people/332/000112993/ernest-burgess-1-siz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053" y="1325563"/>
            <a:ext cx="4381893" cy="5544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49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875"/>
            <a:ext cx="10515600" cy="1325563"/>
          </a:xfrm>
        </p:spPr>
        <p:txBody>
          <a:bodyPr/>
          <a:lstStyle/>
          <a:p>
            <a:pPr algn="ctr"/>
            <a:r>
              <a:rPr lang="en-US" b="1" dirty="0" smtClean="0"/>
              <a:t>Esther </a:t>
            </a:r>
            <a:r>
              <a:rPr lang="en-US" b="1" dirty="0" err="1" smtClean="0"/>
              <a:t>Boserup</a:t>
            </a:r>
            <a:endParaRPr lang="en-US" b="1" dirty="0"/>
          </a:p>
        </p:txBody>
      </p:sp>
      <p:sp>
        <p:nvSpPr>
          <p:cNvPr id="3" name="Content Placeholder 2"/>
          <p:cNvSpPr>
            <a:spLocks noGrp="1"/>
          </p:cNvSpPr>
          <p:nvPr>
            <p:ph sz="half" idx="1"/>
          </p:nvPr>
        </p:nvSpPr>
        <p:spPr/>
        <p:txBody>
          <a:bodyPr>
            <a:normAutofit/>
          </a:bodyPr>
          <a:lstStyle/>
          <a:p>
            <a:endParaRPr lang="en-US"/>
          </a:p>
        </p:txBody>
      </p:sp>
      <p:sp>
        <p:nvSpPr>
          <p:cNvPr id="4" name="Content Placeholder 3"/>
          <p:cNvSpPr>
            <a:spLocks noGrp="1"/>
          </p:cNvSpPr>
          <p:nvPr>
            <p:ph sz="half" idx="2"/>
          </p:nvPr>
        </p:nvSpPr>
        <p:spPr>
          <a:xfrm>
            <a:off x="6172200" y="1203870"/>
            <a:ext cx="5588876" cy="5654130"/>
          </a:xfrm>
        </p:spPr>
        <p:txBody>
          <a:bodyPr>
            <a:normAutofit/>
          </a:bodyPr>
          <a:lstStyle/>
          <a:p>
            <a:pPr marL="0" indent="0">
              <a:buNone/>
            </a:pPr>
            <a:r>
              <a:rPr lang="en-US" sz="3600" dirty="0" err="1" smtClean="0"/>
              <a:t>Possibilist</a:t>
            </a:r>
            <a:r>
              <a:rPr lang="en-US" sz="3600" dirty="0" smtClean="0"/>
              <a:t> (anti-Malthusian) who stated that</a:t>
            </a:r>
            <a:r>
              <a:rPr lang="en-US" sz="3600" dirty="0"/>
              <a:t> the rate of food supply may vary but never reaches its carrying </a:t>
            </a:r>
            <a:r>
              <a:rPr lang="en-US" sz="3600" dirty="0" smtClean="0"/>
              <a:t>capacity because </a:t>
            </a:r>
            <a:r>
              <a:rPr lang="en-US" sz="3600" dirty="0"/>
              <a:t>as it approaches the threshold, an invention or development increases food supply, however, the depletion of nutrients creates diminishing returns.</a:t>
            </a:r>
          </a:p>
        </p:txBody>
      </p:sp>
      <p:pic>
        <p:nvPicPr>
          <p:cNvPr id="5122" name="Picture 2" descr="http://ccdr.ku.dk/eb_prize/Ester_20Boserup.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8853" y="1203870"/>
            <a:ext cx="4120294" cy="5654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45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2875"/>
            <a:ext cx="10515600" cy="1325563"/>
          </a:xfrm>
        </p:spPr>
        <p:txBody>
          <a:bodyPr/>
          <a:lstStyle/>
          <a:p>
            <a:pPr algn="ctr"/>
            <a:r>
              <a:rPr lang="en-US" b="1" dirty="0" smtClean="0"/>
              <a:t>Johann Heinrich Von </a:t>
            </a:r>
            <a:r>
              <a:rPr lang="en-US" b="1" dirty="0" err="1" smtClean="0"/>
              <a:t>Thünen</a:t>
            </a:r>
            <a:endParaRPr lang="en-US" b="1" dirty="0"/>
          </a:p>
        </p:txBody>
      </p:sp>
      <p:sp>
        <p:nvSpPr>
          <p:cNvPr id="3" name="Content Placeholder 2"/>
          <p:cNvSpPr>
            <a:spLocks noGrp="1"/>
          </p:cNvSpPr>
          <p:nvPr>
            <p:ph sz="half" idx="1"/>
          </p:nvPr>
        </p:nvSpPr>
        <p:spPr/>
        <p:txBody>
          <a:bodyPr>
            <a:normAutofit/>
          </a:bodyPr>
          <a:lstStyle/>
          <a:p>
            <a:endParaRPr lang="en-US"/>
          </a:p>
        </p:txBody>
      </p:sp>
      <p:sp>
        <p:nvSpPr>
          <p:cNvPr id="4" name="Content Placeholder 3"/>
          <p:cNvSpPr>
            <a:spLocks noGrp="1"/>
          </p:cNvSpPr>
          <p:nvPr>
            <p:ph sz="half" idx="2"/>
          </p:nvPr>
        </p:nvSpPr>
        <p:spPr>
          <a:xfrm>
            <a:off x="6172200" y="1072055"/>
            <a:ext cx="5699234" cy="5785945"/>
          </a:xfrm>
        </p:spPr>
        <p:txBody>
          <a:bodyPr>
            <a:noAutofit/>
          </a:bodyPr>
          <a:lstStyle/>
          <a:p>
            <a:pPr marL="0" indent="0">
              <a:buNone/>
            </a:pPr>
            <a:r>
              <a:rPr lang="en-US" sz="3200" dirty="0"/>
              <a:t>German scholar-farmer who developed core-periphery model; proposed an "isolated state" that had no trade connections with outside world, possessed only one market (center of state), and had uniform soil/climate/level terrain throughout; he created model to study influence of distance from market and concurrent transport costs on type and intensity of </a:t>
            </a:r>
            <a:r>
              <a:rPr lang="en-US" sz="3200" dirty="0" smtClean="0"/>
              <a:t>agriculture.</a:t>
            </a:r>
            <a:endParaRPr lang="en-US" sz="3200" dirty="0"/>
          </a:p>
        </p:txBody>
      </p:sp>
      <p:pic>
        <p:nvPicPr>
          <p:cNvPr id="6146" name="Picture 2" descr="http://a5.files.biography.com/image/upload/c_fill,cs_srgb,dpr_1.0,g_face,h_300,q_80,w_300/MTIwNjA4NjMzNTQ5MDYzNjk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88" y="1190871"/>
            <a:ext cx="5548312" cy="554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89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Chauncey Harris and Edward Ullman</a:t>
            </a:r>
            <a:endParaRPr lang="en-US" b="1" dirty="0"/>
          </a:p>
        </p:txBody>
      </p:sp>
      <p:pic>
        <p:nvPicPr>
          <p:cNvPr id="7176" name="Picture 8" descr="https://faculty.washington.edu/krumme/faculty/ullman.gif"/>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3229657" y="1825625"/>
            <a:ext cx="2857500" cy="3724275"/>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0"/>
          <p:cNvSpPr>
            <a:spLocks noGrp="1"/>
          </p:cNvSpPr>
          <p:nvPr>
            <p:ph sz="half" idx="2"/>
          </p:nvPr>
        </p:nvSpPr>
        <p:spPr/>
        <p:txBody>
          <a:bodyPr/>
          <a:lstStyle/>
          <a:p>
            <a:pPr marL="0" indent="0">
              <a:buNone/>
            </a:pPr>
            <a:r>
              <a:rPr lang="en-US" dirty="0" smtClean="0"/>
              <a:t>Known for the </a:t>
            </a:r>
            <a:r>
              <a:rPr lang="en-US" b="1" dirty="0" smtClean="0"/>
              <a:t>Multiple Nuclei Model </a:t>
            </a:r>
            <a:r>
              <a:rPr lang="en-US" dirty="0" smtClean="0"/>
              <a:t>- </a:t>
            </a:r>
            <a:r>
              <a:rPr lang="en-US" dirty="0"/>
              <a:t>Urban structure model that recognizes that the CBD was losing its dominant position as the single nucleus of the urban area.</a:t>
            </a:r>
          </a:p>
        </p:txBody>
      </p:sp>
      <p:pic>
        <p:nvPicPr>
          <p:cNvPr id="7174" name="Picture 6" descr="http://www-news.uchicago.edu/releases/03/031231.harris-180x2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029" y="1825625"/>
            <a:ext cx="2693628" cy="3681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06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5209"/>
            <a:ext cx="10515600" cy="1325563"/>
          </a:xfrm>
        </p:spPr>
        <p:txBody>
          <a:bodyPr>
            <a:normAutofit/>
          </a:bodyPr>
          <a:lstStyle/>
          <a:p>
            <a:pPr algn="ctr"/>
            <a:r>
              <a:rPr lang="en-US" sz="6600" b="1" dirty="0" smtClean="0"/>
              <a:t>Alfred Weber</a:t>
            </a:r>
            <a:endParaRPr lang="en-US" sz="6600" b="1"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a:xfrm>
            <a:off x="6172199" y="1135118"/>
            <a:ext cx="5559497" cy="5722882"/>
          </a:xfrm>
        </p:spPr>
        <p:txBody>
          <a:bodyPr>
            <a:noAutofit/>
          </a:bodyPr>
          <a:lstStyle/>
          <a:p>
            <a:pPr marL="0" indent="0">
              <a:buNone/>
            </a:pPr>
            <a:r>
              <a:rPr lang="en-US" sz="4000" b="1" dirty="0" smtClean="0"/>
              <a:t>Least Cost Theory – </a:t>
            </a:r>
            <a:r>
              <a:rPr lang="en-US" sz="4000" dirty="0"/>
              <a:t>t</a:t>
            </a:r>
            <a:r>
              <a:rPr lang="en-US" sz="4000" dirty="0" smtClean="0"/>
              <a:t>he location of manufacturing establishments is determined by the minimization of three critical expenses: </a:t>
            </a:r>
          </a:p>
          <a:p>
            <a:pPr marL="742950" indent="-742950">
              <a:buFont typeface="+mj-lt"/>
              <a:buAutoNum type="arabicPeriod"/>
            </a:pPr>
            <a:r>
              <a:rPr lang="en-US" sz="4000" dirty="0" smtClean="0"/>
              <a:t>Labor</a:t>
            </a:r>
          </a:p>
          <a:p>
            <a:pPr marL="742950" indent="-742950">
              <a:buFont typeface="+mj-lt"/>
              <a:buAutoNum type="arabicPeriod"/>
            </a:pPr>
            <a:r>
              <a:rPr lang="en-US" sz="4000" dirty="0" smtClean="0"/>
              <a:t>Transportation</a:t>
            </a:r>
          </a:p>
          <a:p>
            <a:pPr marL="742950" indent="-742950">
              <a:buFont typeface="+mj-lt"/>
              <a:buAutoNum type="arabicPeriod"/>
            </a:pPr>
            <a:r>
              <a:rPr lang="en-US" sz="4000" dirty="0" smtClean="0"/>
              <a:t>Agglomeration</a:t>
            </a:r>
          </a:p>
        </p:txBody>
      </p:sp>
      <p:pic>
        <p:nvPicPr>
          <p:cNvPr id="8194" name="Picture 2" descr="https://www.e-education.psu.edu/geog597i_02/sites/www.e-education.psu.edu.geog597i_02/files/Lesson7/Geog597i_lesson7_andrewweb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096" y="1325563"/>
            <a:ext cx="4416136" cy="5532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59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2875"/>
            <a:ext cx="10515600" cy="1325563"/>
          </a:xfrm>
        </p:spPr>
        <p:txBody>
          <a:bodyPr/>
          <a:lstStyle/>
          <a:p>
            <a:pPr algn="ctr"/>
            <a:r>
              <a:rPr lang="en-US" dirty="0" smtClean="0"/>
              <a:t>Peter O. Muller</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a:xfrm>
            <a:off x="6172199" y="1825624"/>
            <a:ext cx="5620407" cy="4890485"/>
          </a:xfrm>
        </p:spPr>
        <p:txBody>
          <a:bodyPr>
            <a:noAutofit/>
          </a:bodyPr>
          <a:lstStyle/>
          <a:p>
            <a:pPr marL="0" indent="0">
              <a:buNone/>
            </a:pPr>
            <a:r>
              <a:rPr lang="en-US" sz="3600" dirty="0" smtClean="0"/>
              <a:t>Professor of Geography at the University of Miami. Found that suburban cities begin to compete with the central city for urban economic activities such as telecommunications, high tech industries, etc.</a:t>
            </a:r>
            <a:endParaRPr lang="en-US" sz="3600" dirty="0"/>
          </a:p>
        </p:txBody>
      </p:sp>
      <p:pic>
        <p:nvPicPr>
          <p:cNvPr id="9218" name="Picture 2" descr="http://www.as.miami.edu/media/college-of-arts-and-sciences/content-assets/geography/images/faculty/muller-150x2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4662" y="1079693"/>
            <a:ext cx="3994221" cy="577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56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TotalTime>
  <Words>780</Words>
  <Application>Microsoft Office PowerPoint</Application>
  <PresentationFormat>Widescreen</PresentationFormat>
  <Paragraphs>72</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Ernst George Ravenstein</vt:lpstr>
      <vt:lpstr>Alfred T. Mahan</vt:lpstr>
      <vt:lpstr>Nicholas Spykman</vt:lpstr>
      <vt:lpstr>Ernst Burgess</vt:lpstr>
      <vt:lpstr>Esther Boserup</vt:lpstr>
      <vt:lpstr>Johann Heinrich Von Thünen</vt:lpstr>
      <vt:lpstr>Chauncey Harris and Edward Ullman</vt:lpstr>
      <vt:lpstr>Alfred Weber</vt:lpstr>
      <vt:lpstr>Peter O. Muller</vt:lpstr>
      <vt:lpstr>Peter J. Taylor and Robert E. Lang</vt:lpstr>
      <vt:lpstr>Wilber Zelinsky</vt:lpstr>
      <vt:lpstr>Walter Christaller</vt:lpstr>
      <vt:lpstr>Sir Halford J. Mackinder</vt:lpstr>
      <vt:lpstr>Walter Rostow</vt:lpstr>
      <vt:lpstr>Thomas Malthus</vt:lpstr>
      <vt:lpstr>Homer Hoyt</vt:lpstr>
      <vt:lpstr>Immanuel Wallerstein</vt:lpstr>
      <vt:lpstr>Norman Borlaug</vt:lpstr>
      <vt:lpstr>Friedrich Ratzel</vt:lpstr>
      <vt:lpstr>Marija Gimbutas</vt:lpstr>
      <vt:lpstr>Colin Renfrew</vt:lpstr>
      <vt:lpstr>John Borchert</vt:lpstr>
      <vt:lpstr>Warren Thompson</vt:lpstr>
    </vt:vector>
  </TitlesOfParts>
  <Company>Paulding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Ernst George Ravenstein</dc:title>
  <dc:creator>Thomas Sharpe</dc:creator>
  <cp:lastModifiedBy>Thomas B. Sharpe</cp:lastModifiedBy>
  <cp:revision>21</cp:revision>
  <dcterms:created xsi:type="dcterms:W3CDTF">2016-07-26T13:14:26Z</dcterms:created>
  <dcterms:modified xsi:type="dcterms:W3CDTF">2017-03-30T18:26:05Z</dcterms:modified>
</cp:coreProperties>
</file>