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83"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48" d="100"/>
          <a:sy n="48" d="100"/>
        </p:scale>
        <p:origin x="66" y="6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4E0CD3D-5CFF-4501-A21D-4F089A169976}" type="datetimeFigureOut">
              <a:rPr lang="en-US" smtClean="0"/>
              <a:t>4/25/2017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49995F-CE0C-4203-BD1E-760B7B08882A}" type="slidenum">
              <a:rPr lang="en-US" smtClean="0"/>
              <a:t>‹#›</a:t>
            </a:fld>
            <a:endParaRPr lang="en-US"/>
          </a:p>
        </p:txBody>
      </p:sp>
    </p:spTree>
    <p:extLst>
      <p:ext uri="{BB962C8B-B14F-4D97-AF65-F5344CB8AC3E}">
        <p14:creationId xmlns:p14="http://schemas.microsoft.com/office/powerpoint/2010/main" val="12331211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E0CD3D-5CFF-4501-A21D-4F089A169976}" type="datetimeFigureOut">
              <a:rPr lang="en-US" smtClean="0"/>
              <a:t>4/25/2017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49995F-CE0C-4203-BD1E-760B7B08882A}" type="slidenum">
              <a:rPr lang="en-US" smtClean="0"/>
              <a:t>‹#›</a:t>
            </a:fld>
            <a:endParaRPr lang="en-US"/>
          </a:p>
        </p:txBody>
      </p:sp>
    </p:spTree>
    <p:extLst>
      <p:ext uri="{BB962C8B-B14F-4D97-AF65-F5344CB8AC3E}">
        <p14:creationId xmlns:p14="http://schemas.microsoft.com/office/powerpoint/2010/main" val="20584932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E0CD3D-5CFF-4501-A21D-4F089A169976}" type="datetimeFigureOut">
              <a:rPr lang="en-US" smtClean="0"/>
              <a:t>4/25/2017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49995F-CE0C-4203-BD1E-760B7B08882A}" type="slidenum">
              <a:rPr lang="en-US" smtClean="0"/>
              <a:t>‹#›</a:t>
            </a:fld>
            <a:endParaRPr lang="en-US"/>
          </a:p>
        </p:txBody>
      </p:sp>
    </p:spTree>
    <p:extLst>
      <p:ext uri="{BB962C8B-B14F-4D97-AF65-F5344CB8AC3E}">
        <p14:creationId xmlns:p14="http://schemas.microsoft.com/office/powerpoint/2010/main" val="20471435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E0CD3D-5CFF-4501-A21D-4F089A169976}" type="datetimeFigureOut">
              <a:rPr lang="en-US" smtClean="0"/>
              <a:t>4/25/2017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49995F-CE0C-4203-BD1E-760B7B08882A}" type="slidenum">
              <a:rPr lang="en-US" smtClean="0"/>
              <a:t>‹#›</a:t>
            </a:fld>
            <a:endParaRPr lang="en-US"/>
          </a:p>
        </p:txBody>
      </p:sp>
    </p:spTree>
    <p:extLst>
      <p:ext uri="{BB962C8B-B14F-4D97-AF65-F5344CB8AC3E}">
        <p14:creationId xmlns:p14="http://schemas.microsoft.com/office/powerpoint/2010/main" val="42711134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4E0CD3D-5CFF-4501-A21D-4F089A169976}" type="datetimeFigureOut">
              <a:rPr lang="en-US" smtClean="0"/>
              <a:t>4/25/2017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49995F-CE0C-4203-BD1E-760B7B08882A}" type="slidenum">
              <a:rPr lang="en-US" smtClean="0"/>
              <a:t>‹#›</a:t>
            </a:fld>
            <a:endParaRPr lang="en-US"/>
          </a:p>
        </p:txBody>
      </p:sp>
    </p:spTree>
    <p:extLst>
      <p:ext uri="{BB962C8B-B14F-4D97-AF65-F5344CB8AC3E}">
        <p14:creationId xmlns:p14="http://schemas.microsoft.com/office/powerpoint/2010/main" val="1116655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4E0CD3D-5CFF-4501-A21D-4F089A169976}" type="datetimeFigureOut">
              <a:rPr lang="en-US" smtClean="0"/>
              <a:t>4/25/2017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49995F-CE0C-4203-BD1E-760B7B08882A}" type="slidenum">
              <a:rPr lang="en-US" smtClean="0"/>
              <a:t>‹#›</a:t>
            </a:fld>
            <a:endParaRPr lang="en-US"/>
          </a:p>
        </p:txBody>
      </p:sp>
    </p:spTree>
    <p:extLst>
      <p:ext uri="{BB962C8B-B14F-4D97-AF65-F5344CB8AC3E}">
        <p14:creationId xmlns:p14="http://schemas.microsoft.com/office/powerpoint/2010/main" val="21870618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4E0CD3D-5CFF-4501-A21D-4F089A169976}" type="datetimeFigureOut">
              <a:rPr lang="en-US" smtClean="0"/>
              <a:t>4/25/2017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549995F-CE0C-4203-BD1E-760B7B08882A}" type="slidenum">
              <a:rPr lang="en-US" smtClean="0"/>
              <a:t>‹#›</a:t>
            </a:fld>
            <a:endParaRPr lang="en-US"/>
          </a:p>
        </p:txBody>
      </p:sp>
    </p:spTree>
    <p:extLst>
      <p:ext uri="{BB962C8B-B14F-4D97-AF65-F5344CB8AC3E}">
        <p14:creationId xmlns:p14="http://schemas.microsoft.com/office/powerpoint/2010/main" val="40618701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4E0CD3D-5CFF-4501-A21D-4F089A169976}" type="datetimeFigureOut">
              <a:rPr lang="en-US" smtClean="0"/>
              <a:t>4/25/2017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549995F-CE0C-4203-BD1E-760B7B08882A}" type="slidenum">
              <a:rPr lang="en-US" smtClean="0"/>
              <a:t>‹#›</a:t>
            </a:fld>
            <a:endParaRPr lang="en-US"/>
          </a:p>
        </p:txBody>
      </p:sp>
    </p:spTree>
    <p:extLst>
      <p:ext uri="{BB962C8B-B14F-4D97-AF65-F5344CB8AC3E}">
        <p14:creationId xmlns:p14="http://schemas.microsoft.com/office/powerpoint/2010/main" val="31374264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E0CD3D-5CFF-4501-A21D-4F089A169976}" type="datetimeFigureOut">
              <a:rPr lang="en-US" smtClean="0"/>
              <a:t>4/25/2017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549995F-CE0C-4203-BD1E-760B7B08882A}" type="slidenum">
              <a:rPr lang="en-US" smtClean="0"/>
              <a:t>‹#›</a:t>
            </a:fld>
            <a:endParaRPr lang="en-US"/>
          </a:p>
        </p:txBody>
      </p:sp>
    </p:spTree>
    <p:extLst>
      <p:ext uri="{BB962C8B-B14F-4D97-AF65-F5344CB8AC3E}">
        <p14:creationId xmlns:p14="http://schemas.microsoft.com/office/powerpoint/2010/main" val="16363846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E0CD3D-5CFF-4501-A21D-4F089A169976}" type="datetimeFigureOut">
              <a:rPr lang="en-US" smtClean="0"/>
              <a:t>4/25/2017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49995F-CE0C-4203-BD1E-760B7B08882A}" type="slidenum">
              <a:rPr lang="en-US" smtClean="0"/>
              <a:t>‹#›</a:t>
            </a:fld>
            <a:endParaRPr lang="en-US"/>
          </a:p>
        </p:txBody>
      </p:sp>
    </p:spTree>
    <p:extLst>
      <p:ext uri="{BB962C8B-B14F-4D97-AF65-F5344CB8AC3E}">
        <p14:creationId xmlns:p14="http://schemas.microsoft.com/office/powerpoint/2010/main" val="22082350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E0CD3D-5CFF-4501-A21D-4F089A169976}" type="datetimeFigureOut">
              <a:rPr lang="en-US" smtClean="0"/>
              <a:t>4/25/2017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49995F-CE0C-4203-BD1E-760B7B08882A}" type="slidenum">
              <a:rPr lang="en-US" smtClean="0"/>
              <a:t>‹#›</a:t>
            </a:fld>
            <a:endParaRPr lang="en-US"/>
          </a:p>
        </p:txBody>
      </p:sp>
    </p:spTree>
    <p:extLst>
      <p:ext uri="{BB962C8B-B14F-4D97-AF65-F5344CB8AC3E}">
        <p14:creationId xmlns:p14="http://schemas.microsoft.com/office/powerpoint/2010/main" val="25271596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E0CD3D-5CFF-4501-A21D-4F089A169976}" type="datetimeFigureOut">
              <a:rPr lang="en-US" smtClean="0"/>
              <a:t>4/25/2017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49995F-CE0C-4203-BD1E-760B7B08882A}" type="slidenum">
              <a:rPr lang="en-US" smtClean="0"/>
              <a:t>‹#›</a:t>
            </a:fld>
            <a:endParaRPr lang="en-US"/>
          </a:p>
        </p:txBody>
      </p:sp>
    </p:spTree>
    <p:extLst>
      <p:ext uri="{BB962C8B-B14F-4D97-AF65-F5344CB8AC3E}">
        <p14:creationId xmlns:p14="http://schemas.microsoft.com/office/powerpoint/2010/main" val="36459133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Unit 1 – Nature and Perspectives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2078346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Unit 3 – Cultural Patterns and Processes</a:t>
            </a:r>
            <a:endParaRPr lang="en-US" dirty="0"/>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31596642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0"/>
            <a:ext cx="12192000" cy="6857999"/>
          </a:xfrm>
        </p:spPr>
        <p:txBody>
          <a:bodyPr>
            <a:normAutofit fontScale="92500" lnSpcReduction="20000"/>
          </a:bodyPr>
          <a:lstStyle/>
          <a:p>
            <a:pPr marL="514350" indent="-514350">
              <a:buFont typeface="+mj-lt"/>
              <a:buAutoNum type="arabicPeriod"/>
            </a:pPr>
            <a:r>
              <a:rPr lang="en-US" b="1" dirty="0"/>
              <a:t> Cultural core/periphery pattern:</a:t>
            </a:r>
            <a:r>
              <a:rPr lang="en-US" dirty="0"/>
              <a:t>  The core-periphery idea that the core houses main economic power of region and the outlying region or periphery houses lesser economic ties.</a:t>
            </a:r>
            <a:r>
              <a:rPr lang="en-US" b="1" dirty="0"/>
              <a:t> </a:t>
            </a:r>
            <a:endParaRPr lang="en-US" b="1" dirty="0" smtClean="0"/>
          </a:p>
          <a:p>
            <a:pPr marL="514350" indent="-514350">
              <a:buFont typeface="+mj-lt"/>
              <a:buAutoNum type="arabicPeriod"/>
            </a:pPr>
            <a:r>
              <a:rPr lang="en-US" b="1" dirty="0" smtClean="0"/>
              <a:t>Core-</a:t>
            </a:r>
            <a:r>
              <a:rPr lang="en-US" dirty="0" smtClean="0"/>
              <a:t>Center </a:t>
            </a:r>
            <a:r>
              <a:rPr lang="en-US" dirty="0"/>
              <a:t>of economic activity. </a:t>
            </a:r>
            <a:endParaRPr lang="en-US" dirty="0" smtClean="0"/>
          </a:p>
          <a:p>
            <a:pPr marL="514350" indent="-514350">
              <a:buFont typeface="+mj-lt"/>
              <a:buAutoNum type="arabicPeriod"/>
            </a:pPr>
            <a:r>
              <a:rPr lang="en-US" b="1" dirty="0" smtClean="0"/>
              <a:t>Periphery-</a:t>
            </a:r>
            <a:r>
              <a:rPr lang="en-US" dirty="0" smtClean="0"/>
              <a:t>Outlying </a:t>
            </a:r>
            <a:r>
              <a:rPr lang="en-US" dirty="0"/>
              <a:t>region of economic activity</a:t>
            </a:r>
            <a:r>
              <a:rPr lang="en-US" dirty="0" smtClean="0"/>
              <a:t>.</a:t>
            </a:r>
            <a:endParaRPr lang="en-US" dirty="0"/>
          </a:p>
          <a:p>
            <a:pPr marL="514350" indent="-514350">
              <a:buFont typeface="+mj-lt"/>
              <a:buAutoNum type="arabicPeriod"/>
            </a:pPr>
            <a:r>
              <a:rPr lang="en-US" b="1" dirty="0"/>
              <a:t>Cultural Ecology:  </a:t>
            </a:r>
            <a:r>
              <a:rPr lang="en-US" dirty="0"/>
              <a:t>The geographic study of human environmental </a:t>
            </a:r>
            <a:r>
              <a:rPr lang="en-US" dirty="0" smtClean="0"/>
              <a:t>relationships</a:t>
            </a:r>
            <a:r>
              <a:rPr lang="en-US" b="1" dirty="0"/>
              <a:t>  </a:t>
            </a:r>
            <a:endParaRPr lang="en-US" dirty="0"/>
          </a:p>
          <a:p>
            <a:pPr marL="514350" indent="-514350">
              <a:buFont typeface="+mj-lt"/>
              <a:buAutoNum type="arabicPeriod"/>
            </a:pPr>
            <a:r>
              <a:rPr lang="en-US" b="1" dirty="0"/>
              <a:t>Culture:  </a:t>
            </a:r>
            <a:r>
              <a:rPr lang="en-US" dirty="0"/>
              <a:t>The body of customary beliefs, social forms, and material traits that together constitute a group of people’s distinct tradition</a:t>
            </a:r>
            <a:r>
              <a:rPr lang="en-US" dirty="0" smtClean="0"/>
              <a:t>.</a:t>
            </a:r>
            <a:endParaRPr lang="en-US" dirty="0"/>
          </a:p>
          <a:p>
            <a:pPr marL="514350" indent="-514350">
              <a:buFont typeface="+mj-lt"/>
              <a:buAutoNum type="arabicPeriod"/>
            </a:pPr>
            <a:r>
              <a:rPr lang="en-US" b="1" dirty="0"/>
              <a:t>Popular Culture</a:t>
            </a:r>
            <a:r>
              <a:rPr lang="en-US" dirty="0"/>
              <a:t>: Culture found in a large, heterogeneous society that shares certain habits despite differences in other personal characteristics. </a:t>
            </a:r>
          </a:p>
          <a:p>
            <a:pPr marL="514350" indent="-514350">
              <a:buFont typeface="+mj-lt"/>
              <a:buAutoNum type="arabicPeriod"/>
            </a:pPr>
            <a:r>
              <a:rPr lang="en-US" b="1" dirty="0"/>
              <a:t>Folk Culture</a:t>
            </a:r>
            <a:r>
              <a:rPr lang="en-US" dirty="0"/>
              <a:t>: Culture traditionally practiced by a small, homogenous, rural group living in relative isolation from other groups. </a:t>
            </a:r>
          </a:p>
          <a:p>
            <a:pPr marL="514350" indent="-514350">
              <a:buFont typeface="+mj-lt"/>
              <a:buAutoNum type="arabicPeriod"/>
            </a:pPr>
            <a:r>
              <a:rPr lang="en-US" b="1" dirty="0"/>
              <a:t>Dialect</a:t>
            </a:r>
            <a:r>
              <a:rPr lang="en-US" dirty="0"/>
              <a:t>: A regional variety of a language distinguished by vocabulary, spelling, and pronunciation. </a:t>
            </a:r>
          </a:p>
          <a:p>
            <a:pPr marL="514350" indent="-514350">
              <a:buFont typeface="+mj-lt"/>
              <a:buAutoNum type="arabicPeriod"/>
            </a:pPr>
            <a:r>
              <a:rPr lang="en-US" b="1" dirty="0"/>
              <a:t>Lingua Franca</a:t>
            </a:r>
            <a:r>
              <a:rPr lang="en-US" dirty="0"/>
              <a:t>: A language mutually understood and commonly used in trade by people who have different native languages. </a:t>
            </a:r>
            <a:r>
              <a:rPr lang="en-US" b="1" dirty="0"/>
              <a:t>      </a:t>
            </a:r>
            <a:endParaRPr lang="en-US" dirty="0"/>
          </a:p>
          <a:p>
            <a:pPr marL="514350" indent="-514350">
              <a:buFont typeface="+mj-lt"/>
              <a:buAutoNum type="arabicPeriod"/>
            </a:pPr>
            <a:r>
              <a:rPr lang="en-US" b="1" dirty="0"/>
              <a:t>Religion</a:t>
            </a:r>
            <a:r>
              <a:rPr lang="en-US" dirty="0"/>
              <a:t>-the faithfulness to codified beliefs and rituals that generally involve a faith in a spiritual nature.  This is important to HG because man wars have been fought over it.</a:t>
            </a:r>
          </a:p>
          <a:p>
            <a:pPr marL="514350" indent="-514350">
              <a:buFont typeface="+mj-lt"/>
              <a:buAutoNum type="arabicPeriod"/>
            </a:pPr>
            <a:endParaRPr lang="en-US" dirty="0"/>
          </a:p>
          <a:p>
            <a:pPr marL="514350" indent="-514350">
              <a:buFont typeface="+mj-lt"/>
              <a:buAutoNum type="arabicPeriod"/>
            </a:pPr>
            <a:endParaRPr lang="en-US" dirty="0"/>
          </a:p>
        </p:txBody>
      </p:sp>
      <p:sp>
        <p:nvSpPr>
          <p:cNvPr id="4" name="Rectangle 3"/>
          <p:cNvSpPr/>
          <p:nvPr/>
        </p:nvSpPr>
        <p:spPr>
          <a:xfrm>
            <a:off x="636104" y="0"/>
            <a:ext cx="4532244" cy="2981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596348" y="934277"/>
            <a:ext cx="755374" cy="3578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596348" y="1292087"/>
            <a:ext cx="1451113" cy="3776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596348" y="1769165"/>
            <a:ext cx="2345635" cy="3578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596348" y="2156790"/>
            <a:ext cx="1133061" cy="3279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596348" y="2842591"/>
            <a:ext cx="2206487" cy="2981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96348" y="3508511"/>
            <a:ext cx="1789043" cy="34787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596348" y="4214190"/>
            <a:ext cx="1133061" cy="2981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596348" y="4890048"/>
            <a:ext cx="1987826" cy="2981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536714" y="5546031"/>
            <a:ext cx="1272209" cy="33793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574727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grpId="0" nodeType="clickEffect">
                                  <p:stCondLst>
                                    <p:cond delay="0"/>
                                  </p:stCondLst>
                                  <p:childTnLst>
                                    <p:set>
                                      <p:cBhvr>
                                        <p:cTn id="34" dur="1" fill="hold">
                                          <p:stCondLst>
                                            <p:cond delay="0"/>
                                          </p:stCondLst>
                                        </p:cTn>
                                        <p:tgtEl>
                                          <p:spTgt spid="11"/>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1" presetClass="exit" presetSubtype="0" fill="hold" grpId="0" nodeType="clickEffect">
                                  <p:stCondLst>
                                    <p:cond delay="0"/>
                                  </p:stCondLst>
                                  <p:childTnLst>
                                    <p:set>
                                      <p:cBhvr>
                                        <p:cTn id="38" dur="1" fill="hold">
                                          <p:stCondLst>
                                            <p:cond delay="0"/>
                                          </p:stCondLst>
                                        </p:cTn>
                                        <p:tgtEl>
                                          <p:spTgt spid="12"/>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grpId="0" nodeType="clickEffect">
                                  <p:stCondLst>
                                    <p:cond delay="0"/>
                                  </p:stCondLst>
                                  <p:childTnLst>
                                    <p:set>
                                      <p:cBhvr>
                                        <p:cTn id="42" dur="1" fill="hold">
                                          <p:stCondLst>
                                            <p:cond delay="0"/>
                                          </p:stCondLst>
                                        </p:cTn>
                                        <p:tgtEl>
                                          <p:spTgt spid="1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1" y="0"/>
            <a:ext cx="10515600" cy="6858000"/>
          </a:xfrm>
        </p:spPr>
        <p:txBody>
          <a:bodyPr>
            <a:normAutofit fontScale="92500" lnSpcReduction="20000"/>
          </a:bodyPr>
          <a:lstStyle/>
          <a:p>
            <a:pPr marL="514350" indent="-514350">
              <a:buFont typeface="+mj-lt"/>
              <a:buAutoNum type="arabicPeriod" startAt="11"/>
            </a:pPr>
            <a:r>
              <a:rPr lang="en-US" b="1" dirty="0"/>
              <a:t>Animism</a:t>
            </a:r>
            <a:r>
              <a:rPr lang="en-US" dirty="0"/>
              <a:t>: Belief that objects, such as plants and stones, or natural events, like thunderstorms and earthquakes, have a discrete spirit and life.  This is important to Human Geography because a lot of cultures around the world believe in Animism</a:t>
            </a:r>
            <a:r>
              <a:rPr lang="en-US" dirty="0" smtClean="0"/>
              <a:t>.</a:t>
            </a:r>
            <a:endParaRPr lang="en-US" dirty="0"/>
          </a:p>
          <a:p>
            <a:pPr marL="514350" indent="-514350">
              <a:buFont typeface="+mj-lt"/>
              <a:buAutoNum type="arabicPeriod" startAt="11"/>
            </a:pPr>
            <a:r>
              <a:rPr lang="en-US" b="1" dirty="0"/>
              <a:t>Buddhism</a:t>
            </a:r>
            <a:r>
              <a:rPr lang="en-US" dirty="0"/>
              <a:t>: The third of the world’s major universalizing religions.  It has 365 million adherents especially in China and Southeast Asia.  It is important because a large percent of the earth’s population follow Buddhism beliefs</a:t>
            </a:r>
            <a:r>
              <a:rPr lang="en-US" dirty="0" smtClean="0"/>
              <a:t>.</a:t>
            </a:r>
            <a:endParaRPr lang="en-US" dirty="0"/>
          </a:p>
          <a:p>
            <a:pPr marL="514350" indent="-514350">
              <a:buFont typeface="+mj-lt"/>
              <a:buAutoNum type="arabicPeriod" startAt="11"/>
            </a:pPr>
            <a:r>
              <a:rPr lang="en-US" b="1" dirty="0"/>
              <a:t>Christianity</a:t>
            </a:r>
            <a:r>
              <a:rPr lang="en-US" dirty="0"/>
              <a:t>- is a monotheistic religion centered on the life and teachings of Jesus of Nazareth as presented in the New Testament.  It’s important to HG because it’s the most popular religion in the world</a:t>
            </a:r>
            <a:r>
              <a:rPr lang="en-US" dirty="0" smtClean="0"/>
              <a:t>.</a:t>
            </a:r>
            <a:endParaRPr lang="en-US" dirty="0"/>
          </a:p>
          <a:p>
            <a:pPr marL="514350" indent="-514350">
              <a:buFont typeface="+mj-lt"/>
              <a:buAutoNum type="arabicPeriod" startAt="11"/>
            </a:pPr>
            <a:r>
              <a:rPr lang="en-US" b="1" dirty="0"/>
              <a:t>Ethnic Religion</a:t>
            </a:r>
            <a:r>
              <a:rPr lang="en-US" dirty="0"/>
              <a:t>- A religion with a rather concentrated distribution whose principles are likely to be based on the physical characteristics of the particular location where its adherents are located.  This is important to HG because most religions start off as a Ethnic Religion</a:t>
            </a:r>
            <a:r>
              <a:rPr lang="en-US" dirty="0" smtClean="0"/>
              <a:t>.</a:t>
            </a:r>
            <a:endParaRPr lang="en-US" dirty="0"/>
          </a:p>
          <a:p>
            <a:pPr marL="514350" indent="-514350">
              <a:buFont typeface="+mj-lt"/>
              <a:buAutoNum type="arabicPeriod" startAt="11"/>
            </a:pPr>
            <a:r>
              <a:rPr lang="en-US" b="1" dirty="0"/>
              <a:t>Hinduism</a:t>
            </a:r>
            <a:r>
              <a:rPr lang="en-US" dirty="0"/>
              <a:t>- Created in India, approximately one billion followers.  Unlike other religions, heaven isn’t always the ultimate goal in life. Third largest in world behind Christianity and Islam.  Talk about Karma (what goes around comes around.)  It is important to HG because such a large number of people follow the religion and it’s unlike any other one</a:t>
            </a:r>
            <a:r>
              <a:rPr lang="en-US" dirty="0" smtClean="0"/>
              <a:t>.</a:t>
            </a:r>
            <a:r>
              <a:rPr lang="en-US" dirty="0"/>
              <a:t> </a:t>
            </a:r>
          </a:p>
        </p:txBody>
      </p:sp>
      <p:sp>
        <p:nvSpPr>
          <p:cNvPr id="4" name="Rectangle 3"/>
          <p:cNvSpPr/>
          <p:nvPr/>
        </p:nvSpPr>
        <p:spPr>
          <a:xfrm>
            <a:off x="1331844" y="1"/>
            <a:ext cx="1431234" cy="2981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1331844" y="1212572"/>
            <a:ext cx="1610139" cy="31805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1331844" y="2445023"/>
            <a:ext cx="1789043" cy="2981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1331844" y="3399182"/>
            <a:ext cx="2285999" cy="31804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391479" y="4671389"/>
            <a:ext cx="1431234" cy="2584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0763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0"/>
            <a:ext cx="10515600" cy="6858000"/>
          </a:xfrm>
        </p:spPr>
        <p:txBody>
          <a:bodyPr>
            <a:normAutofit fontScale="92500" lnSpcReduction="20000"/>
          </a:bodyPr>
          <a:lstStyle/>
          <a:p>
            <a:pPr marL="514350" indent="-514350">
              <a:buFont typeface="+mj-lt"/>
              <a:buAutoNum type="arabicPeriod" startAt="16"/>
            </a:pPr>
            <a:r>
              <a:rPr lang="en-US" b="1" dirty="0" smtClean="0"/>
              <a:t>Islam</a:t>
            </a:r>
            <a:r>
              <a:rPr lang="en-US" dirty="0" smtClean="0"/>
              <a:t>- It means the submission to the will of god. It is a monotheistic religion originating with the teachings of Muhammad, a key religious figure.  It is the second largest religion in the world.  This is important to HG because it has impacted the world greatly, especially boundaries. </a:t>
            </a:r>
          </a:p>
          <a:p>
            <a:pPr marL="514350" indent="-514350">
              <a:buFont typeface="+mj-lt"/>
              <a:buAutoNum type="arabicPeriod" startAt="16"/>
            </a:pPr>
            <a:r>
              <a:rPr lang="en-US" b="1" dirty="0" smtClean="0"/>
              <a:t>Judaism</a:t>
            </a:r>
            <a:r>
              <a:rPr lang="en-US" dirty="0" smtClean="0"/>
              <a:t>- It is the religion of ancient Hebrews, said to be one of the first monotheistic faiths.  This is important to HG because many other religions have been based off it.</a:t>
            </a:r>
          </a:p>
          <a:p>
            <a:pPr marL="514350" indent="-514350">
              <a:buFont typeface="+mj-lt"/>
              <a:buAutoNum type="arabicPeriod" startAt="16"/>
            </a:pPr>
            <a:r>
              <a:rPr lang="en-US" b="1" dirty="0" smtClean="0"/>
              <a:t>Monotheism</a:t>
            </a:r>
            <a:r>
              <a:rPr lang="en-US" dirty="0" smtClean="0"/>
              <a:t> this is the belief in one god and </a:t>
            </a:r>
            <a:r>
              <a:rPr lang="en-US" b="1" dirty="0" smtClean="0"/>
              <a:t>polytheism </a:t>
            </a:r>
            <a:r>
              <a:rPr lang="en-US" dirty="0" smtClean="0"/>
              <a:t>is the belief in many gods.  This affects HG because many religions spread throughout the world fall under these two categories.</a:t>
            </a:r>
          </a:p>
          <a:p>
            <a:pPr marL="514350" indent="-514350">
              <a:buFont typeface="+mj-lt"/>
              <a:buAutoNum type="arabicPeriod" startAt="16"/>
            </a:pPr>
            <a:r>
              <a:rPr lang="en-US" b="1" dirty="0" smtClean="0"/>
              <a:t>Universalizing Religion:</a:t>
            </a:r>
            <a:r>
              <a:rPr lang="en-US" dirty="0" smtClean="0"/>
              <a:t> which is an attempt to be global, to appeal to all people, wherever they may live in the world, not just to those of one culture or location.   There are three religions that practice this they are Christianity, Islam, and Buddhism. To proselytize is to try to convert another person to your religion.  This important to HG because these are three of the biggest religions in the world they are practiced all over the world.</a:t>
            </a:r>
          </a:p>
          <a:p>
            <a:pPr marL="514350" indent="-514350">
              <a:buFont typeface="+mj-lt"/>
              <a:buAutoNum type="arabicPeriod" startAt="16"/>
            </a:pPr>
            <a:r>
              <a:rPr lang="en-US" b="1" dirty="0" smtClean="0"/>
              <a:t>Religious Conflict-</a:t>
            </a:r>
            <a:r>
              <a:rPr lang="en-US" dirty="0" smtClean="0"/>
              <a:t> this is the conflicts between religions.  One of these is Israel-Palestine.  This consists of Roman Takeovers, Muslim conquests, and the crusades.  This affects HG because there has been a lot of bloodshed over Religious Conflict.</a:t>
            </a:r>
          </a:p>
          <a:p>
            <a:pPr marL="514350" indent="-514350">
              <a:buFont typeface="+mj-lt"/>
              <a:buAutoNum type="arabicPeriod" startAt="16"/>
            </a:pPr>
            <a:endParaRPr lang="en-US" dirty="0" smtClean="0"/>
          </a:p>
          <a:p>
            <a:pPr marL="514350" indent="-514350">
              <a:buFont typeface="+mj-lt"/>
              <a:buAutoNum type="arabicPeriod" startAt="16"/>
            </a:pPr>
            <a:endParaRPr lang="en-US" dirty="0"/>
          </a:p>
        </p:txBody>
      </p:sp>
      <p:sp>
        <p:nvSpPr>
          <p:cNvPr id="4" name="Rectangle 3"/>
          <p:cNvSpPr/>
          <p:nvPr/>
        </p:nvSpPr>
        <p:spPr>
          <a:xfrm>
            <a:off x="1431235" y="1"/>
            <a:ext cx="854765" cy="2981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1431235" y="1252328"/>
            <a:ext cx="1272208" cy="2782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1431235" y="2166727"/>
            <a:ext cx="1769165" cy="2981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513982" y="2226361"/>
            <a:ext cx="1530626" cy="27829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431235" y="3100998"/>
            <a:ext cx="3200400" cy="3776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1431235" y="5208104"/>
            <a:ext cx="2524539" cy="31803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79330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animBg="1"/>
      <p:bldP spid="8" grpId="0" animBg="1"/>
      <p:bldP spid="10" grpId="0" animBg="1"/>
      <p:bldP spid="11"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Unit 4 – Political Organization of Space</a:t>
            </a:r>
            <a:endParaRPr lang="en-US" dirty="0"/>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10263065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838200" y="0"/>
            <a:ext cx="10515600" cy="6858000"/>
          </a:xfrm>
        </p:spPr>
        <p:txBody>
          <a:bodyPr>
            <a:normAutofit fontScale="92500" lnSpcReduction="20000"/>
          </a:bodyPr>
          <a:lstStyle/>
          <a:p>
            <a:pPr marL="514350" indent="-514350">
              <a:buFont typeface="+mj-lt"/>
              <a:buAutoNum type="arabicPeriod"/>
            </a:pPr>
            <a:r>
              <a:rPr lang="en-US" b="1" dirty="0"/>
              <a:t>Apartheid</a:t>
            </a:r>
            <a:r>
              <a:rPr lang="en-US" dirty="0"/>
              <a:t>:  Afrikaans for apartness, it was the segregation of blacks in South Africa from 1948 to 1994.   It was created to keep the white minority in power and allow them to have almost total control over the black majority.  </a:t>
            </a:r>
          </a:p>
          <a:p>
            <a:pPr marL="514350" indent="-514350">
              <a:buFont typeface="+mj-lt"/>
              <a:buAutoNum type="arabicPeriod"/>
            </a:pPr>
            <a:r>
              <a:rPr lang="en-US" b="1" dirty="0"/>
              <a:t>Balkanization</a:t>
            </a:r>
            <a:r>
              <a:rPr lang="en-US" dirty="0"/>
              <a:t>:  The political term used when referring to the fragmentation or breakup of a region or country into smaller regions or countries.   The term comes from the Balkan wars, where the country of Yugoslavia was broken up in to six countries between 1989 and 1992.  It was the effect of the Balkan wars. </a:t>
            </a:r>
          </a:p>
          <a:p>
            <a:pPr marL="514350" indent="-514350">
              <a:buFont typeface="+mj-lt"/>
              <a:buAutoNum type="arabicPeriod"/>
            </a:pPr>
            <a:r>
              <a:rPr lang="en-US" b="1" dirty="0"/>
              <a:t>Boundary type</a:t>
            </a:r>
            <a:r>
              <a:rPr lang="en-US" dirty="0"/>
              <a:t>:  Many boundaries are natural boundaries, formed by rivers, mountains, etc.   There are also political boundaries.  These are often formed through war and compromise in treaties and agreements.  In countries often form cultural boundaries that used to belong to a groups cultural homeland.   However, countries in Africa, the Middle East and elsewhere aren't arranged by culture but politics, and Western countries turned their former colonies into nations without respect for culture. </a:t>
            </a:r>
          </a:p>
          <a:p>
            <a:pPr marL="514350" indent="-514350">
              <a:buFont typeface="+mj-lt"/>
              <a:buAutoNum type="arabicPeriod"/>
            </a:pPr>
            <a:r>
              <a:rPr lang="en-US" b="1" dirty="0"/>
              <a:t>More Developed Country (MDC)</a:t>
            </a:r>
            <a:r>
              <a:rPr lang="en-US" dirty="0"/>
              <a:t>: A country that has progressed relatively far along a continuum of development.  </a:t>
            </a:r>
          </a:p>
          <a:p>
            <a:pPr marL="514350" indent="-514350">
              <a:buFont typeface="+mj-lt"/>
              <a:buAutoNum type="arabicPeriod"/>
            </a:pPr>
            <a:r>
              <a:rPr lang="en-US" b="1" dirty="0"/>
              <a:t>Less Developed Country</a:t>
            </a:r>
            <a:r>
              <a:rPr lang="en-US" dirty="0"/>
              <a:t> </a:t>
            </a:r>
            <a:r>
              <a:rPr lang="en-US" b="1" dirty="0"/>
              <a:t>(LDC)</a:t>
            </a:r>
            <a:r>
              <a:rPr lang="en-US" dirty="0"/>
              <a:t>: A country that is at a relatively early stage in the process of economic development. </a:t>
            </a:r>
          </a:p>
          <a:p>
            <a:pPr marL="514350" indent="-514350">
              <a:buFont typeface="+mj-lt"/>
              <a:buAutoNum type="arabicPeriod"/>
            </a:pPr>
            <a:endParaRPr lang="en-US" dirty="0"/>
          </a:p>
        </p:txBody>
      </p:sp>
      <p:sp>
        <p:nvSpPr>
          <p:cNvPr id="6" name="Rectangle 5"/>
          <p:cNvSpPr/>
          <p:nvPr/>
        </p:nvSpPr>
        <p:spPr>
          <a:xfrm>
            <a:off x="1252330" y="0"/>
            <a:ext cx="1769166" cy="2981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1252331" y="1232451"/>
            <a:ext cx="2266121" cy="2981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252331" y="2763077"/>
            <a:ext cx="2405269" cy="2782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252331" y="5068958"/>
            <a:ext cx="4711147" cy="33793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252330" y="5705061"/>
            <a:ext cx="4373217" cy="4174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307492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0"/>
            <a:ext cx="10515600" cy="6858000"/>
          </a:xfrm>
        </p:spPr>
        <p:txBody>
          <a:bodyPr>
            <a:normAutofit fontScale="92500" lnSpcReduction="20000"/>
          </a:bodyPr>
          <a:lstStyle/>
          <a:p>
            <a:pPr marL="514350" indent="-514350">
              <a:buFont typeface="+mj-lt"/>
              <a:buAutoNum type="arabicPeriod" startAt="6"/>
            </a:pPr>
            <a:r>
              <a:rPr lang="en-US" b="1" dirty="0"/>
              <a:t>Centrifugal</a:t>
            </a:r>
            <a:r>
              <a:rPr lang="en-US" dirty="0"/>
              <a:t>: Religious, political, economic, conflict, etc. that causes disunity in a state</a:t>
            </a:r>
            <a:r>
              <a:rPr lang="en-US" dirty="0" smtClean="0"/>
              <a:t>.</a:t>
            </a:r>
            <a:endParaRPr lang="en-US" dirty="0"/>
          </a:p>
          <a:p>
            <a:pPr marL="514350" indent="-514350">
              <a:buFont typeface="+mj-lt"/>
              <a:buAutoNum type="arabicPeriod" startAt="6"/>
            </a:pPr>
            <a:r>
              <a:rPr lang="en-US" b="1" dirty="0"/>
              <a:t>Centripetal</a:t>
            </a:r>
            <a:r>
              <a:rPr lang="en-US" dirty="0"/>
              <a:t>:  An attitude that unifies people and enhances support for the state</a:t>
            </a:r>
            <a:r>
              <a:rPr lang="en-US" dirty="0" smtClean="0"/>
              <a:t>.</a:t>
            </a:r>
            <a:endParaRPr lang="en-US" dirty="0"/>
          </a:p>
          <a:p>
            <a:pPr marL="514350" indent="-514350">
              <a:buFont typeface="+mj-lt"/>
              <a:buAutoNum type="arabicPeriod" startAt="6"/>
            </a:pPr>
            <a:r>
              <a:rPr lang="en-US" b="1" dirty="0"/>
              <a:t>City-state</a:t>
            </a:r>
            <a:r>
              <a:rPr lang="en-US" dirty="0"/>
              <a:t>:  A region controlled by a city and that has sovereignty.   They were more common in the middle ages and Renaissance in Europe</a:t>
            </a:r>
            <a:r>
              <a:rPr lang="en-US" dirty="0" smtClean="0"/>
              <a:t>.</a:t>
            </a:r>
            <a:endParaRPr lang="en-US" dirty="0"/>
          </a:p>
          <a:p>
            <a:pPr marL="514350" indent="-514350">
              <a:buFont typeface="+mj-lt"/>
              <a:buAutoNum type="arabicPeriod" startAt="6"/>
            </a:pPr>
            <a:r>
              <a:rPr lang="en-US" b="1" dirty="0"/>
              <a:t>Colonialism</a:t>
            </a:r>
            <a:r>
              <a:rPr lang="en-US" dirty="0"/>
              <a:t>:  The attempt by a country to establish settlements and impose political and economic control and principles.   It was a big thing in the 17</a:t>
            </a:r>
            <a:r>
              <a:rPr lang="en-US" baseline="30000" dirty="0"/>
              <a:t>th</a:t>
            </a:r>
            <a:r>
              <a:rPr lang="en-US" dirty="0"/>
              <a:t> through 20</a:t>
            </a:r>
            <a:r>
              <a:rPr lang="en-US" baseline="30000" dirty="0"/>
              <a:t>th</a:t>
            </a:r>
            <a:r>
              <a:rPr lang="en-US" dirty="0"/>
              <a:t> century for countries in Europe to take areas around the world and make them into colonies</a:t>
            </a:r>
            <a:r>
              <a:rPr lang="en-US" dirty="0" smtClean="0"/>
              <a:t>.</a:t>
            </a:r>
            <a:endParaRPr lang="en-US" dirty="0"/>
          </a:p>
          <a:p>
            <a:pPr marL="514350" indent="-514350">
              <a:buFont typeface="+mj-lt"/>
              <a:buAutoNum type="arabicPeriod" startAt="6"/>
            </a:pPr>
            <a:r>
              <a:rPr lang="en-US" b="1" dirty="0"/>
              <a:t>Devolution</a:t>
            </a:r>
            <a:r>
              <a:rPr lang="en-US" dirty="0"/>
              <a:t>: Devolution is the both the decentralization of a government from a unitary to a federal system or a fracturing of a government like Balkanization</a:t>
            </a:r>
            <a:r>
              <a:rPr lang="en-US" dirty="0" smtClean="0"/>
              <a:t>.</a:t>
            </a:r>
            <a:endParaRPr lang="en-US" dirty="0"/>
          </a:p>
          <a:p>
            <a:pPr marL="514350" indent="-514350">
              <a:buFont typeface="+mj-lt"/>
              <a:buAutoNum type="arabicPeriod" startAt="6"/>
            </a:pPr>
            <a:r>
              <a:rPr lang="en-US" b="1" dirty="0"/>
              <a:t>Electoral regions</a:t>
            </a:r>
            <a:r>
              <a:rPr lang="en-US" dirty="0"/>
              <a:t>: Electoral regions are the different voting districts that make up local, state, and national regions</a:t>
            </a:r>
            <a:r>
              <a:rPr lang="en-US" dirty="0" smtClean="0"/>
              <a:t>.</a:t>
            </a:r>
            <a:endParaRPr lang="en-US" dirty="0"/>
          </a:p>
          <a:p>
            <a:pPr marL="514350" indent="-514350">
              <a:buFont typeface="+mj-lt"/>
              <a:buAutoNum type="arabicPeriod" startAt="6"/>
            </a:pPr>
            <a:r>
              <a:rPr lang="en-US" b="1" dirty="0"/>
              <a:t>Ethnic conflict</a:t>
            </a:r>
            <a:r>
              <a:rPr lang="en-US" dirty="0"/>
              <a:t>: An ethnic conflict is a war between ethnic groups often as a result of ethnic nationalism or fight over natural resources. Ethnic conflict often includes genocide. It can also be caused by boundary disputes.</a:t>
            </a:r>
          </a:p>
          <a:p>
            <a:pPr marL="514350" indent="-514350">
              <a:buFont typeface="+mj-lt"/>
              <a:buAutoNum type="arabicPeriod" startAt="6"/>
            </a:pPr>
            <a:endParaRPr lang="en-US" dirty="0"/>
          </a:p>
        </p:txBody>
      </p:sp>
      <p:sp>
        <p:nvSpPr>
          <p:cNvPr id="4" name="Rectangle 3"/>
          <p:cNvSpPr/>
          <p:nvPr/>
        </p:nvSpPr>
        <p:spPr>
          <a:xfrm>
            <a:off x="1232452" y="0"/>
            <a:ext cx="1888435" cy="2981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1232452" y="695737"/>
            <a:ext cx="1888435" cy="2981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1232452" y="1391476"/>
            <a:ext cx="1669774" cy="2782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1232452" y="1938127"/>
            <a:ext cx="1888435" cy="4075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351722" y="3299790"/>
            <a:ext cx="1769165" cy="2981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351722" y="4214189"/>
            <a:ext cx="2504661" cy="3379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351722" y="4929803"/>
            <a:ext cx="2146852" cy="23854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466060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1"/>
            <a:ext cx="12192000" cy="6858001"/>
          </a:xfrm>
        </p:spPr>
        <p:txBody>
          <a:bodyPr>
            <a:normAutofit fontScale="85000" lnSpcReduction="20000"/>
          </a:bodyPr>
          <a:lstStyle/>
          <a:p>
            <a:pPr marL="514350" indent="-514350">
              <a:buFont typeface="+mj-lt"/>
              <a:buAutoNum type="arabicPeriod" startAt="13"/>
            </a:pPr>
            <a:r>
              <a:rPr lang="en-US" b="1" dirty="0"/>
              <a:t>European Union</a:t>
            </a:r>
            <a:r>
              <a:rPr lang="en-US" dirty="0"/>
              <a:t>: The European Union (EU) is a supranational and intergovernmental union of 27 democratic member states of Europe. The EU's activities cover most areas of public policy, from economic policy to foreign affairs, defense, agriculture and trade. The European Union is the largest political and economic entity on the European continent, with around 500 million people and an estimated GDP of US$13.4 trillion</a:t>
            </a:r>
            <a:r>
              <a:rPr lang="en-US" dirty="0" smtClean="0"/>
              <a:t>.</a:t>
            </a:r>
            <a:endParaRPr lang="en-US" dirty="0"/>
          </a:p>
          <a:p>
            <a:pPr marL="514350" indent="-514350">
              <a:buFont typeface="+mj-lt"/>
              <a:buAutoNum type="arabicPeriod" startAt="13"/>
            </a:pPr>
            <a:r>
              <a:rPr lang="en-US" b="1" dirty="0"/>
              <a:t>Forward capital</a:t>
            </a:r>
            <a:r>
              <a:rPr lang="en-US" dirty="0"/>
              <a:t>: A forward capital is a symbolically relocated capital city usually because of either economic or strategic reasons. A forward capital is sometimes used to integrate outlying parts of a country into the state. An example would be Brasília</a:t>
            </a:r>
            <a:r>
              <a:rPr lang="en-US" dirty="0" smtClean="0"/>
              <a:t>.</a:t>
            </a:r>
            <a:endParaRPr lang="en-US" dirty="0"/>
          </a:p>
          <a:p>
            <a:pPr marL="514350" indent="-514350">
              <a:buFont typeface="+mj-lt"/>
              <a:buAutoNum type="arabicPeriod" startAt="13"/>
            </a:pPr>
            <a:r>
              <a:rPr lang="en-US" b="1" dirty="0"/>
              <a:t>Frontier</a:t>
            </a:r>
            <a:r>
              <a:rPr lang="en-US" dirty="0"/>
              <a:t>: A frontier is a zone where no state exercises complete political control. It is usually uninhabited or sparsely inhabited. It separates countries where a boundary cannot be found. A current example can be found between Saudi Arabia and Yemen</a:t>
            </a:r>
            <a:r>
              <a:rPr lang="en-US" dirty="0" smtClean="0"/>
              <a:t>.</a:t>
            </a:r>
            <a:endParaRPr lang="en-US" dirty="0"/>
          </a:p>
          <a:p>
            <a:pPr marL="514350" indent="-514350">
              <a:buFont typeface="+mj-lt"/>
              <a:buAutoNum type="arabicPeriod" startAt="13"/>
            </a:pPr>
            <a:r>
              <a:rPr lang="en-US" b="1" dirty="0"/>
              <a:t>Geopolitics</a:t>
            </a:r>
            <a:r>
              <a:rPr lang="en-US" dirty="0"/>
              <a:t>: Geopolitics is the study that analyzes geography, history and social science with reference to international politics. It examines the political and strategic significance of geography, where geography is defined in terms of the location, size, and resources of places</a:t>
            </a:r>
            <a:r>
              <a:rPr lang="en-US" dirty="0" smtClean="0"/>
              <a:t>.</a:t>
            </a:r>
            <a:endParaRPr lang="en-US" dirty="0"/>
          </a:p>
          <a:p>
            <a:pPr marL="514350" indent="-514350">
              <a:buFont typeface="+mj-lt"/>
              <a:buAutoNum type="arabicPeriod" startAt="13"/>
            </a:pPr>
            <a:r>
              <a:rPr lang="en-US" b="1" dirty="0"/>
              <a:t>Gerrymander</a:t>
            </a:r>
            <a:r>
              <a:rPr lang="en-US" dirty="0"/>
              <a:t>: Gerrymandering is the process of redrawing legislative boundaries for the purpose of benefiting the political party in power. The process is usually used to turn “too close to call” states into a party’s favor</a:t>
            </a:r>
            <a:r>
              <a:rPr lang="en-US" dirty="0" smtClean="0"/>
              <a:t>.</a:t>
            </a:r>
            <a:endParaRPr lang="en-US" dirty="0"/>
          </a:p>
          <a:p>
            <a:pPr marL="514350" indent="-514350">
              <a:buFont typeface="+mj-lt"/>
              <a:buAutoNum type="arabicPeriod" startAt="13"/>
            </a:pPr>
            <a:r>
              <a:rPr lang="en-US" b="1" dirty="0" smtClean="0"/>
              <a:t>Heartland</a:t>
            </a:r>
            <a:r>
              <a:rPr lang="en-US" dirty="0" smtClean="0"/>
              <a:t> </a:t>
            </a:r>
            <a:r>
              <a:rPr lang="en-US" dirty="0"/>
              <a:t>is the central region of a country or continent; especially a region that is important to a country or to a culture. </a:t>
            </a:r>
            <a:endParaRPr lang="en-US" dirty="0" smtClean="0"/>
          </a:p>
          <a:p>
            <a:pPr marL="514350" indent="-514350">
              <a:buFont typeface="+mj-lt"/>
              <a:buAutoNum type="arabicPeriod" startAt="13"/>
            </a:pPr>
            <a:r>
              <a:rPr lang="en-US" b="1" dirty="0" err="1" smtClean="0"/>
              <a:t>Rimland</a:t>
            </a:r>
            <a:r>
              <a:rPr lang="en-US" dirty="0" smtClean="0"/>
              <a:t> </a:t>
            </a:r>
            <a:r>
              <a:rPr lang="en-US" dirty="0"/>
              <a:t>is the maritime fringe of a country or continent</a:t>
            </a:r>
            <a:r>
              <a:rPr lang="en-US" dirty="0" smtClean="0"/>
              <a:t>.</a:t>
            </a:r>
            <a:endParaRPr lang="en-US" dirty="0"/>
          </a:p>
        </p:txBody>
      </p:sp>
      <p:sp>
        <p:nvSpPr>
          <p:cNvPr id="4" name="Rectangle 3"/>
          <p:cNvSpPr/>
          <p:nvPr/>
        </p:nvSpPr>
        <p:spPr>
          <a:xfrm>
            <a:off x="536713" y="0"/>
            <a:ext cx="2226365" cy="25841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536713" y="1431234"/>
            <a:ext cx="2087217" cy="2385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536713" y="2246242"/>
            <a:ext cx="1192696" cy="3379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536713" y="3170580"/>
            <a:ext cx="1630017" cy="2882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536713" y="4393094"/>
            <a:ext cx="1888435" cy="2186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536713" y="5267738"/>
            <a:ext cx="1351722" cy="23854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496957" y="5834269"/>
            <a:ext cx="1192696" cy="3279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14095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dirty="0" smtClean="0"/>
              <a:t>Unit 5 – Agricultural Land Use</a:t>
            </a:r>
            <a:endParaRPr lang="en-US" dirty="0"/>
          </a:p>
        </p:txBody>
      </p:sp>
      <p:sp>
        <p:nvSpPr>
          <p:cNvPr id="7" name="Subtitle 6"/>
          <p:cNvSpPr>
            <a:spLocks noGrp="1"/>
          </p:cNvSpPr>
          <p:nvPr>
            <p:ph type="subTitle" idx="1"/>
          </p:nvPr>
        </p:nvSpPr>
        <p:spPr/>
        <p:txBody>
          <a:bodyPr/>
          <a:lstStyle/>
          <a:p>
            <a:endParaRPr lang="en-US"/>
          </a:p>
        </p:txBody>
      </p:sp>
    </p:spTree>
    <p:extLst>
      <p:ext uri="{BB962C8B-B14F-4D97-AF65-F5344CB8AC3E}">
        <p14:creationId xmlns:p14="http://schemas.microsoft.com/office/powerpoint/2010/main" val="89318214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0"/>
            <a:ext cx="10515600" cy="6858000"/>
          </a:xfrm>
        </p:spPr>
        <p:txBody>
          <a:bodyPr>
            <a:normAutofit fontScale="77500" lnSpcReduction="20000"/>
          </a:bodyPr>
          <a:lstStyle/>
          <a:p>
            <a:pPr marL="514350" indent="-514350">
              <a:buFont typeface="+mj-lt"/>
              <a:buAutoNum type="arabicPeriod"/>
            </a:pPr>
            <a:r>
              <a:rPr lang="en-US" b="1" dirty="0"/>
              <a:t>Agribusiness</a:t>
            </a:r>
            <a:r>
              <a:rPr lang="en-US" dirty="0"/>
              <a:t>: Commercial agriculture characterized by integration of different steps in the food-processing industry, usually through ownership by large corporations</a:t>
            </a:r>
            <a:r>
              <a:rPr lang="en-US" dirty="0" smtClean="0"/>
              <a:t>.</a:t>
            </a:r>
            <a:r>
              <a:rPr lang="en-US" dirty="0"/>
              <a:t>     - It influences how things are grown and what people </a:t>
            </a:r>
            <a:r>
              <a:rPr lang="en-US" dirty="0" smtClean="0"/>
              <a:t>eat</a:t>
            </a:r>
            <a:endParaRPr lang="en-US" dirty="0"/>
          </a:p>
          <a:p>
            <a:pPr marL="514350" indent="-514350">
              <a:buFont typeface="+mj-lt"/>
              <a:buAutoNum type="arabicPeriod"/>
            </a:pPr>
            <a:r>
              <a:rPr lang="en-US" b="1" dirty="0"/>
              <a:t>Agriculture</a:t>
            </a:r>
            <a:r>
              <a:rPr lang="en-US" dirty="0"/>
              <a:t>: The deliberate effort to modify a portion of Earth’s surface through the cultivation of crops and the raising of livestock for subsistence or economic gain</a:t>
            </a:r>
            <a:r>
              <a:rPr lang="en-US" dirty="0" smtClean="0"/>
              <a:t>.</a:t>
            </a:r>
          </a:p>
          <a:p>
            <a:pPr marL="0" indent="0">
              <a:buNone/>
            </a:pPr>
            <a:r>
              <a:rPr lang="en-US" dirty="0"/>
              <a:t>            -It has influenced the growth of areas and human society  </a:t>
            </a:r>
          </a:p>
          <a:p>
            <a:pPr marL="514350" indent="-514350">
              <a:buFont typeface="+mj-lt"/>
              <a:buAutoNum type="arabicPeriod" startAt="3"/>
            </a:pPr>
            <a:r>
              <a:rPr lang="en-US" b="1" dirty="0"/>
              <a:t>Biotechnology</a:t>
            </a:r>
            <a:r>
              <a:rPr lang="en-US" dirty="0"/>
              <a:t>: Using living organisms in a useful way to produce commercial products like pest resistant crops. </a:t>
            </a:r>
          </a:p>
          <a:p>
            <a:pPr marL="0" indent="0">
              <a:buNone/>
            </a:pPr>
            <a:r>
              <a:rPr lang="en-US" dirty="0" smtClean="0"/>
              <a:t>	-</a:t>
            </a:r>
            <a:r>
              <a:rPr lang="en-US" dirty="0"/>
              <a:t>Has helped the farmers grow a more bountiful harvest through the using of pesticides ext.  </a:t>
            </a:r>
          </a:p>
          <a:p>
            <a:pPr marL="514350" indent="-514350">
              <a:buFont typeface="+mj-lt"/>
              <a:buAutoNum type="arabicPeriod" startAt="4"/>
            </a:pPr>
            <a:r>
              <a:rPr lang="en-US" b="1" dirty="0"/>
              <a:t>Commercial Agriculture (intensive, extensive)</a:t>
            </a:r>
            <a:r>
              <a:rPr lang="en-US" dirty="0"/>
              <a:t>: Agriculture undertaken primarily to generate products for sale off the farm. Allowed people to move away from farms- fueled industrial </a:t>
            </a:r>
            <a:r>
              <a:rPr lang="en-US" dirty="0" smtClean="0"/>
              <a:t>revolution</a:t>
            </a:r>
            <a:endParaRPr lang="en-US" dirty="0"/>
          </a:p>
          <a:p>
            <a:pPr marL="514350" indent="-514350">
              <a:buFont typeface="+mj-lt"/>
              <a:buAutoNum type="arabicPeriod" startAt="4"/>
            </a:pPr>
            <a:r>
              <a:rPr lang="en-US" b="1" dirty="0"/>
              <a:t>Crop Rotation</a:t>
            </a:r>
            <a:r>
              <a:rPr lang="en-US" dirty="0"/>
              <a:t>: The practice of rotating use of different fields from crop to crop each year, to avoid exhausting the soil.</a:t>
            </a:r>
          </a:p>
          <a:p>
            <a:pPr marL="0" indent="0">
              <a:buNone/>
            </a:pPr>
            <a:r>
              <a:rPr lang="en-US" dirty="0"/>
              <a:t>          -Takes up large areas of land but keeps land usable for future </a:t>
            </a:r>
            <a:r>
              <a:rPr lang="en-US" dirty="0" smtClean="0"/>
              <a:t>generations</a:t>
            </a:r>
            <a:endParaRPr lang="en-US" dirty="0"/>
          </a:p>
          <a:p>
            <a:pPr marL="0" indent="0">
              <a:buNone/>
            </a:pPr>
            <a:r>
              <a:rPr lang="en-US" b="1" dirty="0"/>
              <a:t>Economic activity (primary, secondary, tertiary, quaternary, </a:t>
            </a:r>
            <a:r>
              <a:rPr lang="en-US" b="1" dirty="0" err="1"/>
              <a:t>quinary</a:t>
            </a:r>
            <a:r>
              <a:rPr lang="en-US" dirty="0"/>
              <a:t>):</a:t>
            </a:r>
          </a:p>
          <a:p>
            <a:pPr marL="514350" indent="-514350">
              <a:buFont typeface="+mj-lt"/>
              <a:buAutoNum type="arabicPeriod" startAt="7"/>
            </a:pPr>
            <a:r>
              <a:rPr lang="en-US" b="1" dirty="0" smtClean="0"/>
              <a:t>Primary</a:t>
            </a:r>
            <a:r>
              <a:rPr lang="en-US" dirty="0"/>
              <a:t>: Involves jobs like lumber and </a:t>
            </a:r>
            <a:r>
              <a:rPr lang="en-US" dirty="0" smtClean="0"/>
              <a:t>mining</a:t>
            </a:r>
          </a:p>
          <a:p>
            <a:pPr marL="514350" indent="-514350">
              <a:buFont typeface="+mj-lt"/>
              <a:buAutoNum type="arabicPeriod" startAt="7"/>
            </a:pPr>
            <a:r>
              <a:rPr lang="en-US" b="1" dirty="0" smtClean="0"/>
              <a:t>Secondary</a:t>
            </a:r>
            <a:r>
              <a:rPr lang="en-US" dirty="0"/>
              <a:t>: Manufacturing products and assembling raw materials </a:t>
            </a:r>
            <a:endParaRPr lang="en-US" dirty="0" smtClean="0"/>
          </a:p>
          <a:p>
            <a:pPr marL="514350" indent="-514350">
              <a:buFont typeface="+mj-lt"/>
              <a:buAutoNum type="arabicPeriod" startAt="7"/>
            </a:pPr>
            <a:r>
              <a:rPr lang="en-US" b="1" dirty="0" smtClean="0"/>
              <a:t>Tertiary</a:t>
            </a:r>
            <a:r>
              <a:rPr lang="en-US" dirty="0"/>
              <a:t>: The service sector that provides us with transportation, communication and utilities</a:t>
            </a:r>
          </a:p>
          <a:p>
            <a:pPr marL="514350" indent="-514350">
              <a:buFont typeface="+mj-lt"/>
              <a:buAutoNum type="arabicPeriod" startAt="7"/>
            </a:pPr>
            <a:endParaRPr lang="en-US" dirty="0"/>
          </a:p>
        </p:txBody>
      </p:sp>
      <p:sp>
        <p:nvSpPr>
          <p:cNvPr id="4" name="Rectangle 3"/>
          <p:cNvSpPr/>
          <p:nvPr/>
        </p:nvSpPr>
        <p:spPr>
          <a:xfrm>
            <a:off x="1252330" y="0"/>
            <a:ext cx="1789044" cy="1987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1252330" y="815007"/>
            <a:ext cx="1570382" cy="2186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1272209" y="1769162"/>
            <a:ext cx="2007704" cy="2981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1272209" y="2981738"/>
            <a:ext cx="5506278" cy="2981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351721" y="3816623"/>
            <a:ext cx="1769165" cy="2584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272209" y="5098768"/>
            <a:ext cx="1192695" cy="3279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311964" y="5506276"/>
            <a:ext cx="1391479" cy="2385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1252330" y="5824329"/>
            <a:ext cx="1212574" cy="2782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18064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grpId="0" nodeType="clickEffect">
                                  <p:stCondLst>
                                    <p:cond delay="0"/>
                                  </p:stCondLst>
                                  <p:childTnLst>
                                    <p:set>
                                      <p:cBhvr>
                                        <p:cTn id="34" dur="1" fill="hold">
                                          <p:stCondLst>
                                            <p:cond delay="0"/>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pPr marL="514350" indent="-514350">
              <a:buFont typeface="+mj-lt"/>
              <a:buAutoNum type="arabicPeriod"/>
            </a:pPr>
            <a:r>
              <a:rPr lang="en-US" b="1" dirty="0"/>
              <a:t>Cultural landscape: </a:t>
            </a:r>
            <a:r>
              <a:rPr lang="en-US" dirty="0"/>
              <a:t>Fashioning of a natural landscape by a cultural group.  This is the essence of how humans interact with nature.</a:t>
            </a:r>
          </a:p>
          <a:p>
            <a:pPr marL="514350" indent="-514350">
              <a:buFont typeface="+mj-lt"/>
              <a:buAutoNum type="arabicPeriod"/>
            </a:pPr>
            <a:endParaRPr lang="en-US" dirty="0"/>
          </a:p>
          <a:p>
            <a:pPr marL="514350" indent="-514350">
              <a:buFont typeface="+mj-lt"/>
              <a:buAutoNum type="arabicPeriod"/>
            </a:pPr>
            <a:r>
              <a:rPr lang="en-US" b="1" dirty="0"/>
              <a:t>Arithmetic density: </a:t>
            </a:r>
            <a:r>
              <a:rPr lang="en-US" dirty="0"/>
              <a:t>The total number of people divided by the total land area.  This is what most people think of as density; how many people per area of land.</a:t>
            </a:r>
          </a:p>
          <a:p>
            <a:pPr marL="514350" indent="-514350">
              <a:buFont typeface="+mj-lt"/>
              <a:buAutoNum type="arabicPeriod"/>
            </a:pPr>
            <a:endParaRPr lang="en-US" dirty="0"/>
          </a:p>
          <a:p>
            <a:pPr marL="514350" indent="-514350">
              <a:buFont typeface="+mj-lt"/>
              <a:buAutoNum type="arabicPeriod"/>
            </a:pPr>
            <a:r>
              <a:rPr lang="en-US" b="1" dirty="0"/>
              <a:t>Physiological density: </a:t>
            </a:r>
            <a:r>
              <a:rPr lang="en-US" dirty="0"/>
              <a:t>The number of people per unit of area of arable land, which is land suitable for agriculture.  This is important because it relates to how much land is being used by how many people.</a:t>
            </a:r>
          </a:p>
          <a:p>
            <a:pPr marL="514350" indent="-514350">
              <a:buFont typeface="+mj-lt"/>
              <a:buAutoNum type="arabicPeriod"/>
            </a:pPr>
            <a:endParaRPr lang="en-US" dirty="0"/>
          </a:p>
          <a:p>
            <a:pPr marL="514350" indent="-514350">
              <a:buFont typeface="+mj-lt"/>
              <a:buAutoNum type="arabicPeriod"/>
            </a:pPr>
            <a:r>
              <a:rPr lang="en-US" b="1" dirty="0" smtClean="0"/>
              <a:t>Hearth:</a:t>
            </a:r>
            <a:r>
              <a:rPr lang="en-US" dirty="0" smtClean="0"/>
              <a:t> The </a:t>
            </a:r>
            <a:r>
              <a:rPr lang="en-US" dirty="0"/>
              <a:t>region from which innovative ideas originate.  This relates to the important concept of the spreading of ideas from one area to another (diffusion).</a:t>
            </a:r>
          </a:p>
          <a:p>
            <a:pPr marL="514350" indent="-514350">
              <a:buFont typeface="+mj-lt"/>
              <a:buAutoNum type="arabicPeriod"/>
            </a:pPr>
            <a:endParaRPr lang="en-US" dirty="0"/>
          </a:p>
          <a:p>
            <a:pPr marL="514350" indent="-514350">
              <a:buFont typeface="+mj-lt"/>
              <a:buAutoNum type="arabicPeriod"/>
            </a:pPr>
            <a:r>
              <a:rPr lang="en-US" b="1" dirty="0"/>
              <a:t>Diffusion: </a:t>
            </a:r>
            <a:r>
              <a:rPr lang="en-US" dirty="0"/>
              <a:t>The process of spread of a feature or trend from one place to another over time.</a:t>
            </a:r>
          </a:p>
          <a:p>
            <a:pPr marL="514350" indent="-514350">
              <a:buFont typeface="+mj-lt"/>
              <a:buAutoNum type="arabicPeriod"/>
            </a:pPr>
            <a:endParaRPr lang="en-US" dirty="0"/>
          </a:p>
        </p:txBody>
      </p:sp>
      <p:sp>
        <p:nvSpPr>
          <p:cNvPr id="4" name="Rectangle 3"/>
          <p:cNvSpPr/>
          <p:nvPr/>
        </p:nvSpPr>
        <p:spPr>
          <a:xfrm>
            <a:off x="1331843" y="1825625"/>
            <a:ext cx="2166731" cy="2615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1331842" y="2673765"/>
            <a:ext cx="2166731" cy="2615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1331842" y="3497712"/>
            <a:ext cx="2405271" cy="3586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1331841" y="4706835"/>
            <a:ext cx="954159" cy="2428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331841" y="5528471"/>
            <a:ext cx="1192698" cy="288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49743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0"/>
            <a:ext cx="10515600" cy="6858000"/>
          </a:xfrm>
        </p:spPr>
        <p:txBody>
          <a:bodyPr>
            <a:normAutofit fontScale="77500" lnSpcReduction="20000"/>
          </a:bodyPr>
          <a:lstStyle/>
          <a:p>
            <a:pPr marL="0" indent="0">
              <a:buNone/>
            </a:pPr>
            <a:r>
              <a:rPr lang="en-US" b="1" dirty="0"/>
              <a:t>Extensive subsistence agriculture (shifting cultivation, nomadic herding/pastoralism</a:t>
            </a:r>
            <a:r>
              <a:rPr lang="en-US" dirty="0"/>
              <a:t>): </a:t>
            </a:r>
          </a:p>
          <a:p>
            <a:pPr marL="514350" indent="-514350">
              <a:buFont typeface="+mj-lt"/>
              <a:buAutoNum type="arabicPeriod" startAt="10"/>
            </a:pPr>
            <a:r>
              <a:rPr lang="en-US" b="1" dirty="0"/>
              <a:t>Shifting Cultivation</a:t>
            </a:r>
            <a:r>
              <a:rPr lang="en-US" dirty="0"/>
              <a:t>: Use many fields for crop growing each field is used for a couple years then left fallow for a relatively long time.</a:t>
            </a:r>
          </a:p>
          <a:p>
            <a:pPr marL="514350" indent="-514350">
              <a:buFont typeface="+mj-lt"/>
              <a:buAutoNum type="arabicPeriod" startAt="10"/>
            </a:pPr>
            <a:r>
              <a:rPr lang="en-US" b="1" dirty="0"/>
              <a:t>Nomadic herding/pastoralism</a:t>
            </a:r>
            <a:r>
              <a:rPr lang="en-US" dirty="0"/>
              <a:t>: Based on herding domesticated animals</a:t>
            </a:r>
          </a:p>
          <a:p>
            <a:pPr marL="0" indent="0">
              <a:buNone/>
            </a:pPr>
            <a:r>
              <a:rPr lang="en-US" dirty="0"/>
              <a:t>- Effect the way that some in the world to live and were they fall in demographic </a:t>
            </a:r>
            <a:r>
              <a:rPr lang="en-US" dirty="0" smtClean="0"/>
              <a:t>transition</a:t>
            </a:r>
            <a:endParaRPr lang="en-US" dirty="0"/>
          </a:p>
          <a:p>
            <a:pPr marL="514350" indent="-514350">
              <a:buFont typeface="+mj-lt"/>
              <a:buAutoNum type="arabicPeriod" startAt="12"/>
            </a:pPr>
            <a:r>
              <a:rPr lang="en-US" b="1" dirty="0"/>
              <a:t>First agricultural revolution</a:t>
            </a:r>
            <a:r>
              <a:rPr lang="en-US" dirty="0"/>
              <a:t>: Around 8000 B.C. when humans first domesticated plants and animals. </a:t>
            </a:r>
          </a:p>
          <a:p>
            <a:pPr marL="0" indent="0">
              <a:buNone/>
            </a:pPr>
            <a:r>
              <a:rPr lang="en-US" dirty="0"/>
              <a:t>            -This allowed for future generations to grow larger because they no longer we just a hunter gatherer </a:t>
            </a:r>
            <a:r>
              <a:rPr lang="en-US" dirty="0" smtClean="0"/>
              <a:t>society</a:t>
            </a:r>
            <a:endParaRPr lang="en-US" dirty="0"/>
          </a:p>
          <a:p>
            <a:pPr marL="514350" indent="-514350">
              <a:buFont typeface="+mj-lt"/>
              <a:buAutoNum type="arabicPeriod" startAt="13"/>
            </a:pPr>
            <a:r>
              <a:rPr lang="en-US" b="1" dirty="0"/>
              <a:t>Green Revolution</a:t>
            </a:r>
            <a:r>
              <a:rPr lang="en-US" dirty="0"/>
              <a:t> – Rapid diffusion of new agricultural technology, especially new high-yield seeds and fertilizer. Because of Green Revolution, agricultural productivity at a global scale has increased faster than the population</a:t>
            </a:r>
            <a:r>
              <a:rPr lang="en-US" dirty="0" smtClean="0"/>
              <a:t>.</a:t>
            </a:r>
            <a:endParaRPr lang="en-US" dirty="0"/>
          </a:p>
          <a:p>
            <a:pPr marL="514350" indent="-514350">
              <a:buFont typeface="+mj-lt"/>
              <a:buAutoNum type="arabicPeriod" startAt="13"/>
            </a:pPr>
            <a:r>
              <a:rPr lang="en-US" b="1" dirty="0"/>
              <a:t>Intensive Subsistence Agriculture</a:t>
            </a:r>
            <a:r>
              <a:rPr lang="en-US" dirty="0"/>
              <a:t> – A form of subsistence agriculture in which farmers must expend a relatively large amount of effort to produce the maximum feasibly yield from a parcel of land. Popular in East, South, and Southeast Asia, because the ratio between farmers and arable land is so high, most of the work is done by the family by hand or by animal with processes refined over thousands of years</a:t>
            </a:r>
            <a:r>
              <a:rPr lang="en-US" dirty="0" smtClean="0"/>
              <a:t>.</a:t>
            </a:r>
            <a:endParaRPr lang="en-US" dirty="0"/>
          </a:p>
          <a:p>
            <a:pPr marL="514350" indent="-514350">
              <a:buFont typeface="+mj-lt"/>
              <a:buAutoNum type="arabicPeriod" startAt="13"/>
            </a:pPr>
            <a:r>
              <a:rPr lang="en-US" b="1" dirty="0"/>
              <a:t>Renewable </a:t>
            </a:r>
            <a:r>
              <a:rPr lang="en-US" dirty="0"/>
              <a:t>– Energy replaced continually within a human lifespan, has an essentially unlimited supply and is not depleted when used by people. Solar energy, hydroelectric, geothermal, fusion and wind, are the most widely used</a:t>
            </a:r>
            <a:r>
              <a:rPr lang="en-US" dirty="0" smtClean="0"/>
              <a:t>.</a:t>
            </a:r>
            <a:endParaRPr lang="en-US" dirty="0"/>
          </a:p>
          <a:p>
            <a:pPr marL="514350" indent="-514350">
              <a:buFont typeface="+mj-lt"/>
              <a:buAutoNum type="arabicPeriod" startAt="13"/>
            </a:pPr>
            <a:r>
              <a:rPr lang="en-US" b="1" dirty="0"/>
              <a:t>Non-Renewable</a:t>
            </a:r>
            <a:r>
              <a:rPr lang="en-US" dirty="0"/>
              <a:t> – Energy formed so slowly that for practical purposes it cannot be renewed. The three main fossil fuels (petroleum, natural gas, and coal) plus nuclear energy are the most widely used, mostly because they are more cost efficient. </a:t>
            </a:r>
          </a:p>
          <a:p>
            <a:pPr marL="514350" indent="-514350">
              <a:buFont typeface="+mj-lt"/>
              <a:buAutoNum type="arabicPeriod" startAt="13"/>
            </a:pPr>
            <a:endParaRPr lang="en-US" dirty="0"/>
          </a:p>
        </p:txBody>
      </p:sp>
      <p:sp>
        <p:nvSpPr>
          <p:cNvPr id="4" name="Rectangle 3"/>
          <p:cNvSpPr/>
          <p:nvPr/>
        </p:nvSpPr>
        <p:spPr>
          <a:xfrm>
            <a:off x="1371600" y="278296"/>
            <a:ext cx="2385391" cy="3180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1371599" y="874644"/>
            <a:ext cx="3617843" cy="37768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1371598" y="1669771"/>
            <a:ext cx="3299792" cy="25841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1451112" y="2842591"/>
            <a:ext cx="2305879" cy="23853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371598" y="3627780"/>
            <a:ext cx="4114801" cy="3478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451112" y="5029198"/>
            <a:ext cx="1530627" cy="19878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371598" y="5784572"/>
            <a:ext cx="2166732" cy="3279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81216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0"/>
            <a:ext cx="10515600" cy="6858000"/>
          </a:xfrm>
        </p:spPr>
        <p:txBody>
          <a:bodyPr>
            <a:normAutofit fontScale="85000" lnSpcReduction="20000"/>
          </a:bodyPr>
          <a:lstStyle/>
          <a:p>
            <a:pPr marL="514350" indent="-514350">
              <a:buFont typeface="+mj-lt"/>
              <a:buAutoNum type="arabicPeriod" startAt="17"/>
            </a:pPr>
            <a:r>
              <a:rPr lang="en-US" b="1" dirty="0"/>
              <a:t>Sauer, Carl O.</a:t>
            </a:r>
            <a:r>
              <a:rPr lang="en-US" dirty="0"/>
              <a:t> – defined cultural landscape, as an area fashioned from nature by a cultural group. A combination of cultural features such as language and religion; economic features such as agriculture and industry; and physical features such as climate and vegetation. “Culture is the agent, the natural area is the medium, and the cultural landscape is the result.” </a:t>
            </a:r>
          </a:p>
          <a:p>
            <a:pPr marL="514350" indent="-514350">
              <a:buFont typeface="+mj-lt"/>
              <a:buAutoNum type="arabicPeriod" startAt="17"/>
            </a:pPr>
            <a:r>
              <a:rPr lang="en-US" b="1" dirty="0"/>
              <a:t>Second Agricultural Revolution</a:t>
            </a:r>
            <a:r>
              <a:rPr lang="en-US" dirty="0"/>
              <a:t> – Precursor to Industrial Revolution in the 19</a:t>
            </a:r>
            <a:r>
              <a:rPr lang="en-US" baseline="30000" dirty="0"/>
              <a:t>th</a:t>
            </a:r>
            <a:r>
              <a:rPr lang="en-US" dirty="0"/>
              <a:t> century that allowed a shift in work force beyond subsistence farming to allow labor to work in factories. Started in United Kingdom, Netherlands, and Denmark, especially with the Enclosure Act, which consolidated land in Great Britain. Potatoes and corn diffused from America’s to Europe, and other resources followed from colonial possessions to Europe</a:t>
            </a:r>
            <a:r>
              <a:rPr lang="en-US" dirty="0" smtClean="0"/>
              <a:t>.</a:t>
            </a:r>
            <a:endParaRPr lang="en-US" dirty="0"/>
          </a:p>
          <a:p>
            <a:pPr marL="514350" indent="-514350">
              <a:buFont typeface="+mj-lt"/>
              <a:buAutoNum type="arabicPeriod" startAt="17"/>
            </a:pPr>
            <a:r>
              <a:rPr lang="en-US" b="1" dirty="0"/>
              <a:t>Third Agricultural Revolution</a:t>
            </a:r>
            <a:r>
              <a:rPr lang="en-US" dirty="0"/>
              <a:t> –‘Green Revolution’ Rapid diffusion of new agricultural techniques between 1970’s and 1980’s, especially new high-yield seeds and fertilizers. Has caused agricultural productivity at a global scale to increase faster than population growth.  </a:t>
            </a:r>
          </a:p>
          <a:p>
            <a:pPr marL="514350" indent="-514350">
              <a:buFont typeface="+mj-lt"/>
              <a:buAutoNum type="arabicPeriod" startAt="17"/>
            </a:pPr>
            <a:r>
              <a:rPr lang="en-US" b="1" dirty="0"/>
              <a:t>Transhumance</a:t>
            </a:r>
            <a:r>
              <a:rPr lang="en-US" u="sng" dirty="0"/>
              <a:t> </a:t>
            </a:r>
            <a:r>
              <a:rPr lang="en-US" dirty="0"/>
              <a:t>–pastoral practice of seasonal migration of livestock between mountains and lowland pasture areas</a:t>
            </a:r>
            <a:r>
              <a:rPr lang="en-US" dirty="0" smtClean="0"/>
              <a:t>.</a:t>
            </a:r>
            <a:endParaRPr lang="en-US" dirty="0"/>
          </a:p>
          <a:p>
            <a:pPr marL="514350" indent="-514350">
              <a:buFont typeface="+mj-lt"/>
              <a:buAutoNum type="arabicPeriod" startAt="17"/>
            </a:pPr>
            <a:r>
              <a:rPr lang="en-US" b="1" dirty="0"/>
              <a:t>Von </a:t>
            </a:r>
            <a:r>
              <a:rPr lang="en-US" b="1" dirty="0" err="1"/>
              <a:t>Thunen</a:t>
            </a:r>
            <a:r>
              <a:rPr lang="en-US" b="1" dirty="0"/>
              <a:t>, Johann Heinrich</a:t>
            </a:r>
            <a:r>
              <a:rPr lang="en-US" dirty="0"/>
              <a:t> – 1826, Northern Germany. When choosing an enterprise, a commercial farmer compares two costs; cost of the land versus the cost of transporting production to market. Identifies a crop that can be sold for more than the land cost, distance of land to market is critical because the cost of transporting varies by crop</a:t>
            </a:r>
            <a:r>
              <a:rPr lang="en-US" dirty="0" smtClean="0"/>
              <a:t>.</a:t>
            </a:r>
            <a:r>
              <a:rPr lang="en-US" dirty="0"/>
              <a:t>	</a:t>
            </a:r>
          </a:p>
          <a:p>
            <a:pPr marL="514350" indent="-514350">
              <a:buFont typeface="+mj-lt"/>
              <a:buAutoNum type="arabicPeriod" startAt="17"/>
            </a:pPr>
            <a:endParaRPr lang="en-US" dirty="0"/>
          </a:p>
        </p:txBody>
      </p:sp>
      <p:sp>
        <p:nvSpPr>
          <p:cNvPr id="4" name="Rectangle 3"/>
          <p:cNvSpPr/>
          <p:nvPr/>
        </p:nvSpPr>
        <p:spPr>
          <a:xfrm>
            <a:off x="1331844" y="0"/>
            <a:ext cx="2047460" cy="25841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1331843" y="1411355"/>
            <a:ext cx="4253947" cy="2782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1331843" y="3101007"/>
            <a:ext cx="3955774" cy="2584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1331843" y="4144616"/>
            <a:ext cx="2206487" cy="36774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331843" y="4850294"/>
            <a:ext cx="4094922" cy="2186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72323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Unit 6 – Industrialization and Development</a:t>
            </a:r>
            <a:endParaRPr lang="en-US" dirty="0"/>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300622600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0"/>
            <a:ext cx="10515600" cy="6858000"/>
          </a:xfrm>
        </p:spPr>
        <p:txBody>
          <a:bodyPr>
            <a:normAutofit fontScale="85000" lnSpcReduction="20000"/>
          </a:bodyPr>
          <a:lstStyle/>
          <a:p>
            <a:pPr marL="514350" indent="-514350">
              <a:buFont typeface="+mj-lt"/>
              <a:buAutoNum type="arabicPeriod"/>
            </a:pPr>
            <a:r>
              <a:rPr lang="en-US" dirty="0"/>
              <a:t>The </a:t>
            </a:r>
            <a:r>
              <a:rPr lang="en-US" b="1" dirty="0"/>
              <a:t>Core-periphery model</a:t>
            </a:r>
            <a:r>
              <a:rPr lang="en-US" dirty="0"/>
              <a:t> describes the pattern of distribution of the MDCs and LDCs.  When the earth is viewed from the North Pole, the MDCs are clustered near the center of the map while the LDCs are near the edges</a:t>
            </a:r>
            <a:r>
              <a:rPr lang="en-US" dirty="0" smtClean="0"/>
              <a:t>.</a:t>
            </a:r>
            <a:endParaRPr lang="en-US" dirty="0"/>
          </a:p>
          <a:p>
            <a:pPr marL="514350" indent="-514350">
              <a:buFont typeface="+mj-lt"/>
              <a:buAutoNum type="arabicPeriod"/>
            </a:pPr>
            <a:r>
              <a:rPr lang="en-US" b="1" dirty="0"/>
              <a:t>Dependency theory</a:t>
            </a:r>
            <a:r>
              <a:rPr lang="en-US" dirty="0"/>
              <a:t> states that LDCs tend to have a higher dependency ratio, the ratio of the number of people under 15 or over 64 to the number in the labor force</a:t>
            </a:r>
            <a:r>
              <a:rPr lang="en-US" dirty="0" smtClean="0"/>
              <a:t>.</a:t>
            </a:r>
            <a:endParaRPr lang="en-US" dirty="0"/>
          </a:p>
          <a:p>
            <a:pPr marL="514350" indent="-514350">
              <a:buFont typeface="+mj-lt"/>
              <a:buAutoNum type="arabicPeriod"/>
            </a:pPr>
            <a:r>
              <a:rPr lang="en-US" b="1" dirty="0"/>
              <a:t>Development</a:t>
            </a:r>
            <a:r>
              <a:rPr lang="en-US" dirty="0"/>
              <a:t> is the improvement in material conditions of a place as a result of diffusion of technology and knowledge.  This is important because it is a main goal for most of the planet’s regions and development will help solve many problems</a:t>
            </a:r>
            <a:r>
              <a:rPr lang="en-US" dirty="0" smtClean="0"/>
              <a:t>.</a:t>
            </a:r>
            <a:endParaRPr lang="en-US" dirty="0"/>
          </a:p>
          <a:p>
            <a:pPr marL="514350" indent="-514350">
              <a:buFont typeface="+mj-lt"/>
              <a:buAutoNum type="arabicPeriod"/>
            </a:pPr>
            <a:r>
              <a:rPr lang="en-US" b="1" dirty="0"/>
              <a:t>Gender</a:t>
            </a:r>
            <a:r>
              <a:rPr lang="en-US" dirty="0"/>
              <a:t> is an important developmental factor.  A great difference in development between the genders is found primarily in LDCs, especially in the Middle East.  Differences exist primarily in income and in literacy rate</a:t>
            </a:r>
            <a:r>
              <a:rPr lang="en-US" dirty="0" smtClean="0"/>
              <a:t>.</a:t>
            </a:r>
            <a:endParaRPr lang="en-US" dirty="0"/>
          </a:p>
          <a:p>
            <a:pPr marL="514350" indent="-514350">
              <a:buFont typeface="+mj-lt"/>
              <a:buAutoNum type="arabicPeriod"/>
            </a:pPr>
            <a:r>
              <a:rPr lang="en-US" b="1" dirty="0"/>
              <a:t>Gross domestic product</a:t>
            </a:r>
            <a:r>
              <a:rPr lang="en-US" dirty="0"/>
              <a:t> is the total value of goods and services produced in a year in a given country.  The value varies greatly between MDCs and LDCs and is one of the best indicators of development.  Fast growth of GDP is a major goal of all countries</a:t>
            </a:r>
            <a:r>
              <a:rPr lang="en-US" dirty="0" smtClean="0"/>
              <a:t>.</a:t>
            </a:r>
            <a:endParaRPr lang="en-US" dirty="0"/>
          </a:p>
          <a:p>
            <a:pPr marL="514350" indent="-514350">
              <a:buFont typeface="+mj-lt"/>
              <a:buAutoNum type="arabicPeriod"/>
            </a:pPr>
            <a:r>
              <a:rPr lang="en-US" b="1" dirty="0"/>
              <a:t>Gross national product</a:t>
            </a:r>
            <a:r>
              <a:rPr lang="en-US" dirty="0"/>
              <a:t> is similar to GDP except that includes income that people earn abroad</a:t>
            </a:r>
            <a:r>
              <a:rPr lang="en-US" dirty="0" smtClean="0"/>
              <a:t>.</a:t>
            </a:r>
            <a:endParaRPr lang="en-US" dirty="0"/>
          </a:p>
          <a:p>
            <a:pPr marL="514350" indent="-514350">
              <a:buFont typeface="+mj-lt"/>
              <a:buAutoNum type="arabicPeriod"/>
            </a:pPr>
            <a:r>
              <a:rPr lang="en-US" dirty="0"/>
              <a:t>The </a:t>
            </a:r>
            <a:r>
              <a:rPr lang="en-US" b="1" dirty="0"/>
              <a:t>Human Development Index</a:t>
            </a:r>
            <a:r>
              <a:rPr lang="en-US" dirty="0"/>
              <a:t> is an aggregate index of development, which takes into account economic, social and demographic factors, using GDP, literacy and education, and life expectancy.</a:t>
            </a:r>
          </a:p>
          <a:p>
            <a:pPr marL="514350" indent="-514350">
              <a:buFont typeface="+mj-lt"/>
              <a:buAutoNum type="arabicPeriod"/>
            </a:pPr>
            <a:endParaRPr lang="en-US" dirty="0"/>
          </a:p>
        </p:txBody>
      </p:sp>
      <p:sp>
        <p:nvSpPr>
          <p:cNvPr id="4" name="Rectangle 3"/>
          <p:cNvSpPr/>
          <p:nvPr/>
        </p:nvSpPr>
        <p:spPr>
          <a:xfrm>
            <a:off x="1232453" y="0"/>
            <a:ext cx="3538330" cy="2584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1232453" y="934278"/>
            <a:ext cx="2743199" cy="2385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1232453" y="1719467"/>
            <a:ext cx="1967947" cy="3478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1232453" y="2971801"/>
            <a:ext cx="1192695" cy="2484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232453" y="3866319"/>
            <a:ext cx="3220277" cy="25842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331845" y="5019260"/>
            <a:ext cx="3021495" cy="228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987827" y="5675239"/>
            <a:ext cx="3478695" cy="24848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212209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0"/>
            <a:ext cx="10515600" cy="6858000"/>
          </a:xfrm>
        </p:spPr>
        <p:txBody>
          <a:bodyPr>
            <a:normAutofit fontScale="77500" lnSpcReduction="20000"/>
          </a:bodyPr>
          <a:lstStyle/>
          <a:p>
            <a:pPr marL="514350" indent="-514350">
              <a:buFont typeface="+mj-lt"/>
              <a:buAutoNum type="arabicPeriod" startAt="8"/>
            </a:pPr>
            <a:r>
              <a:rPr lang="en-US" b="1" dirty="0"/>
              <a:t>Levels of development</a:t>
            </a:r>
            <a:r>
              <a:rPr lang="en-US" dirty="0"/>
              <a:t> that countries are classified into include MDCs (more developed countries) and LDCs (less developed countries</a:t>
            </a:r>
            <a:r>
              <a:rPr lang="en-US" dirty="0" smtClean="0"/>
              <a:t>).</a:t>
            </a:r>
            <a:r>
              <a:rPr lang="en-US" dirty="0"/>
              <a:t> </a:t>
            </a:r>
          </a:p>
          <a:p>
            <a:pPr marL="514350" indent="-514350">
              <a:buFont typeface="+mj-lt"/>
              <a:buAutoNum type="arabicPeriod" startAt="8"/>
            </a:pPr>
            <a:r>
              <a:rPr lang="en-US" b="1" dirty="0"/>
              <a:t>Measures of development</a:t>
            </a:r>
            <a:r>
              <a:rPr lang="en-US" dirty="0"/>
              <a:t> are used to distinguish LDCs from MDCs.  They include GDP, literacy rate, life expectancy, caloric intake, etc</a:t>
            </a:r>
            <a:r>
              <a:rPr lang="en-US" dirty="0" smtClean="0"/>
              <a:t>.</a:t>
            </a:r>
            <a:endParaRPr lang="en-US" dirty="0"/>
          </a:p>
          <a:p>
            <a:pPr marL="514350" indent="-514350">
              <a:buFont typeface="+mj-lt"/>
              <a:buAutoNum type="arabicPeriod" startAt="8"/>
            </a:pPr>
            <a:r>
              <a:rPr lang="en-US" b="1" dirty="0"/>
              <a:t>Purchasing power parity</a:t>
            </a:r>
            <a:r>
              <a:rPr lang="en-US" dirty="0"/>
              <a:t> is an index of income related to GDP.  Unlike GDP however, PPP takes into account price differences between countries.  Usually goods in LDCs are priced lower, so this makes the difference between LDCs and MDCs less</a:t>
            </a:r>
            <a:r>
              <a:rPr lang="en-US" dirty="0" smtClean="0"/>
              <a:t>.</a:t>
            </a:r>
            <a:endParaRPr lang="en-US" dirty="0"/>
          </a:p>
          <a:p>
            <a:pPr marL="514350" indent="-514350">
              <a:buFont typeface="+mj-lt"/>
              <a:buAutoNum type="arabicPeriod" startAt="8"/>
            </a:pPr>
            <a:r>
              <a:rPr lang="en-US" b="1" dirty="0"/>
              <a:t>World Systems Theory- </a:t>
            </a:r>
            <a:r>
              <a:rPr lang="en-US" dirty="0"/>
              <a:t>refers to perspective that seeks to explain the dynamics of the “capitalist world economy” as a “total social system”</a:t>
            </a:r>
          </a:p>
          <a:p>
            <a:pPr marL="0" indent="0">
              <a:buNone/>
            </a:pPr>
            <a:r>
              <a:rPr lang="en-US" dirty="0"/>
              <a:t>- Important because explains the power hierarchy in which powerful and wealthy "core" societies dominate and exploit weak and poor peripheral societies</a:t>
            </a:r>
            <a:r>
              <a:rPr lang="en-US" dirty="0" smtClean="0"/>
              <a:t>.</a:t>
            </a:r>
            <a:r>
              <a:rPr lang="en-US" dirty="0"/>
              <a:t> </a:t>
            </a:r>
          </a:p>
          <a:p>
            <a:pPr marL="514350" indent="-514350">
              <a:buFont typeface="+mj-lt"/>
              <a:buAutoNum type="arabicPeriod" startAt="12"/>
            </a:pPr>
            <a:r>
              <a:rPr lang="en-US" b="1" dirty="0"/>
              <a:t>Bid rent theory- </a:t>
            </a:r>
            <a:r>
              <a:rPr lang="en-US" dirty="0"/>
              <a:t>refers to how the price and demand on land changes as the distance towards the CBD increases</a:t>
            </a:r>
          </a:p>
          <a:p>
            <a:pPr marL="0" indent="0">
              <a:buNone/>
            </a:pPr>
            <a:r>
              <a:rPr lang="en-US" dirty="0"/>
              <a:t>- Important because it provides an explanation as to the spatial distribution of urban areas</a:t>
            </a:r>
            <a:r>
              <a:rPr lang="en-US" dirty="0" smtClean="0"/>
              <a:t>.</a:t>
            </a:r>
            <a:endParaRPr lang="en-US" dirty="0"/>
          </a:p>
          <a:p>
            <a:pPr marL="514350" indent="-514350">
              <a:buFont typeface="+mj-lt"/>
              <a:buAutoNum type="arabicPeriod" startAt="13"/>
            </a:pPr>
            <a:r>
              <a:rPr lang="en-US" b="1" dirty="0"/>
              <a:t>Assembly line production/Fordism- </a:t>
            </a:r>
            <a:r>
              <a:rPr lang="en-US" dirty="0"/>
              <a:t>industrial arrangement of machines, equipment, and workers for continuous flow of work pieces in mass production operations, each movement of material is made as simple and short as </a:t>
            </a:r>
            <a:r>
              <a:rPr lang="en-US" dirty="0" smtClean="0"/>
              <a:t>possible</a:t>
            </a:r>
          </a:p>
          <a:p>
            <a:pPr marL="0" indent="0">
              <a:buNone/>
            </a:pPr>
            <a:r>
              <a:rPr lang="en-US" dirty="0" smtClean="0"/>
              <a:t>- </a:t>
            </a:r>
            <a:r>
              <a:rPr lang="en-US" dirty="0"/>
              <a:t>Important because it allowed for goods to be produced at a rate comparable to the demand for many of those products, made for more efficient manufacturing industries.</a:t>
            </a:r>
          </a:p>
          <a:p>
            <a:pPr marL="514350" indent="-514350">
              <a:buFont typeface="+mj-lt"/>
              <a:buAutoNum type="arabicPeriod" startAt="14"/>
            </a:pPr>
            <a:r>
              <a:rPr lang="en-US" b="1" dirty="0"/>
              <a:t>Least Cost Theory: </a:t>
            </a:r>
            <a:r>
              <a:rPr lang="en-US" dirty="0"/>
              <a:t>Model developed by Alfred Weber according to which the location of manufacturing establishments is determined by the minimization of three critical expenses: labor, transportation, and agglomeration. </a:t>
            </a:r>
          </a:p>
        </p:txBody>
      </p:sp>
      <p:sp>
        <p:nvSpPr>
          <p:cNvPr id="4" name="Rectangle 3"/>
          <p:cNvSpPr/>
          <p:nvPr/>
        </p:nvSpPr>
        <p:spPr>
          <a:xfrm>
            <a:off x="1292087" y="0"/>
            <a:ext cx="2802835" cy="21866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1292087" y="576468"/>
            <a:ext cx="3220278" cy="23854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1292087" y="1133060"/>
            <a:ext cx="2981739" cy="3180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1292087" y="2007703"/>
            <a:ext cx="2802835" cy="2584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292087" y="3190460"/>
            <a:ext cx="2007704" cy="2683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292087" y="4154558"/>
            <a:ext cx="4273826" cy="2285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292087" y="5605670"/>
            <a:ext cx="2286000" cy="2385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12409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65124"/>
            <a:ext cx="10515600" cy="6492875"/>
          </a:xfrm>
        </p:spPr>
        <p:txBody>
          <a:bodyPr>
            <a:normAutofit/>
          </a:bodyPr>
          <a:lstStyle/>
          <a:p>
            <a:pPr marL="514350" indent="-514350">
              <a:buFont typeface="+mj-lt"/>
              <a:buAutoNum type="arabicPeriod" startAt="15"/>
            </a:pPr>
            <a:r>
              <a:rPr lang="en-US" b="1" dirty="0"/>
              <a:t>Agglomeration economies- </a:t>
            </a:r>
            <a:r>
              <a:rPr lang="en-US" dirty="0"/>
              <a:t>refers to benefits or advantages (savings, cost reductions, etc.) resulting from the spatial clustering of activities and/or </a:t>
            </a:r>
            <a:r>
              <a:rPr lang="en-US" dirty="0" smtClean="0"/>
              <a:t>people</a:t>
            </a:r>
          </a:p>
          <a:p>
            <a:pPr marL="514350" indent="-514350">
              <a:buFont typeface="+mj-lt"/>
              <a:buAutoNum type="arabicPeriod" startAt="15"/>
            </a:pPr>
            <a:endParaRPr lang="en-US" dirty="0"/>
          </a:p>
          <a:p>
            <a:pPr marL="514350" indent="-514350">
              <a:buFont typeface="+mj-lt"/>
              <a:buAutoNum type="arabicPeriod" startAt="15"/>
            </a:pPr>
            <a:r>
              <a:rPr lang="en-US" b="1" dirty="0"/>
              <a:t>“Stages of Growth” Model</a:t>
            </a:r>
            <a:r>
              <a:rPr lang="en-US" dirty="0"/>
              <a:t>- linear theory of development that developed countries go through a common pattern of structural change (1-Traditional Society, 2-Transitional Stage, 3-Take Off, 4-Drive to Maturity, 5-High Mass </a:t>
            </a:r>
            <a:r>
              <a:rPr lang="en-US" dirty="0" smtClean="0"/>
              <a:t>Consumption). Important </a:t>
            </a:r>
            <a:r>
              <a:rPr lang="en-US" dirty="0"/>
              <a:t>because it explains the development experience of Western countries and is a general model for many others</a:t>
            </a:r>
            <a:r>
              <a:rPr lang="en-US" dirty="0" smtClean="0"/>
              <a:t>.</a:t>
            </a:r>
          </a:p>
          <a:p>
            <a:pPr marL="514350" indent="-514350">
              <a:buFont typeface="+mj-lt"/>
              <a:buAutoNum type="arabicPeriod" startAt="15"/>
            </a:pPr>
            <a:endParaRPr lang="en-US" dirty="0"/>
          </a:p>
          <a:p>
            <a:pPr marL="514350" indent="-514350">
              <a:buFont typeface="+mj-lt"/>
              <a:buAutoNum type="arabicPeriod" startAt="15"/>
            </a:pPr>
            <a:r>
              <a:rPr lang="en-US" b="1" dirty="0" err="1"/>
              <a:t>Rostow</a:t>
            </a:r>
            <a:r>
              <a:rPr lang="en-US" b="1" dirty="0"/>
              <a:t>, W. W.</a:t>
            </a:r>
            <a:r>
              <a:rPr lang="en-US" dirty="0"/>
              <a:t> - economist, developed the “Stages of Growth” model in the late 1950s - Important because he developed the model that is frequently referred to.</a:t>
            </a:r>
          </a:p>
          <a:p>
            <a:pPr marL="514350" indent="-514350">
              <a:buFont typeface="+mj-lt"/>
              <a:buAutoNum type="arabicPeriod" startAt="15"/>
            </a:pPr>
            <a:endParaRPr lang="en-US" dirty="0"/>
          </a:p>
          <a:p>
            <a:pPr marL="514350" indent="-514350">
              <a:buFont typeface="+mj-lt"/>
              <a:buAutoNum type="arabicPeriod" startAt="15"/>
            </a:pPr>
            <a:endParaRPr lang="en-US" dirty="0"/>
          </a:p>
        </p:txBody>
      </p:sp>
      <p:sp>
        <p:nvSpPr>
          <p:cNvPr id="4" name="Rectangle 3"/>
          <p:cNvSpPr/>
          <p:nvPr/>
        </p:nvSpPr>
        <p:spPr>
          <a:xfrm>
            <a:off x="1411357" y="365124"/>
            <a:ext cx="4035286" cy="4101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1411357" y="2206485"/>
            <a:ext cx="4035286" cy="35781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1411357" y="5208102"/>
            <a:ext cx="2325756" cy="2981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14052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Unit 7 Cities and Urban Land Use</a:t>
            </a:r>
            <a:endParaRPr lang="en-US" dirty="0"/>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128120360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0"/>
            <a:ext cx="10515600" cy="6858000"/>
          </a:xfrm>
        </p:spPr>
        <p:txBody>
          <a:bodyPr>
            <a:normAutofit fontScale="85000" lnSpcReduction="20000"/>
          </a:bodyPr>
          <a:lstStyle/>
          <a:p>
            <a:pPr marL="514350" indent="-514350">
              <a:buFont typeface="+mj-lt"/>
              <a:buAutoNum type="arabicPeriod"/>
            </a:pPr>
            <a:r>
              <a:rPr lang="en-US" b="1" dirty="0"/>
              <a:t>CBD </a:t>
            </a:r>
            <a:r>
              <a:rPr lang="en-US" dirty="0"/>
              <a:t>– stands for central business district, location of skyscrapers and companies (would always be the center of the 3 urban models, many people commute, few actually live there</a:t>
            </a:r>
            <a:r>
              <a:rPr lang="en-US" dirty="0" smtClean="0"/>
              <a:t>)</a:t>
            </a:r>
            <a:endParaRPr lang="en-US" dirty="0"/>
          </a:p>
          <a:p>
            <a:pPr marL="514350" indent="-514350">
              <a:buFont typeface="+mj-lt"/>
              <a:buAutoNum type="arabicPeriod"/>
            </a:pPr>
            <a:r>
              <a:rPr lang="en-US" b="1" dirty="0"/>
              <a:t>Centrality </a:t>
            </a:r>
            <a:r>
              <a:rPr lang="en-US" dirty="0"/>
              <a:t>– the strength of dominance of an urban center over its surrounding area, larger than the MSA or agglomeration</a:t>
            </a:r>
          </a:p>
          <a:p>
            <a:pPr marL="514350" indent="-514350">
              <a:buFont typeface="+mj-lt"/>
              <a:buAutoNum type="arabicPeriod"/>
            </a:pPr>
            <a:r>
              <a:rPr lang="en-US" dirty="0"/>
              <a:t>(Twin Cities centrality extends up into northern MN, over into ND, SD, and western WI</a:t>
            </a:r>
            <a:r>
              <a:rPr lang="en-US" dirty="0" smtClean="0"/>
              <a:t>)</a:t>
            </a:r>
            <a:r>
              <a:rPr lang="en-US" dirty="0"/>
              <a:t> </a:t>
            </a:r>
          </a:p>
          <a:p>
            <a:pPr marL="514350" indent="-514350">
              <a:buFont typeface="+mj-lt"/>
              <a:buAutoNum type="arabicPeriod"/>
            </a:pPr>
            <a:r>
              <a:rPr lang="en-US" b="1" dirty="0" err="1"/>
              <a:t>Christaller</a:t>
            </a:r>
            <a:r>
              <a:rPr lang="en-US" b="1" dirty="0"/>
              <a:t>, Walter</a:t>
            </a:r>
            <a:r>
              <a:rPr lang="en-US" dirty="0"/>
              <a:t> – he created the Central Place Theory, which explains how services are distributed and why there are distinct patterns in this distribution (central place theory involves market area/hinterland and the threshold, which is the minimum number of customers needed to keep the business running</a:t>
            </a:r>
            <a:r>
              <a:rPr lang="en-US" dirty="0" smtClean="0"/>
              <a:t>)</a:t>
            </a:r>
            <a:endParaRPr lang="en-US" dirty="0"/>
          </a:p>
          <a:p>
            <a:pPr marL="514350" indent="-514350">
              <a:buFont typeface="+mj-lt"/>
              <a:buAutoNum type="arabicPeriod"/>
            </a:pPr>
            <a:r>
              <a:rPr lang="en-US" b="1" dirty="0"/>
              <a:t>City</a:t>
            </a:r>
            <a:r>
              <a:rPr lang="en-US" dirty="0"/>
              <a:t> – centralized area with a mayor and local government, usually bigger than a town (cities started in the Greek/Roman times, more and more people live in cities, especially in LDC’s</a:t>
            </a:r>
            <a:r>
              <a:rPr lang="en-US" dirty="0" smtClean="0"/>
              <a:t>)</a:t>
            </a:r>
            <a:endParaRPr lang="en-US" dirty="0"/>
          </a:p>
          <a:p>
            <a:pPr marL="514350" indent="-514350">
              <a:buFont typeface="+mj-lt"/>
              <a:buAutoNum type="arabicPeriod"/>
            </a:pPr>
            <a:r>
              <a:rPr lang="en-US" b="1" dirty="0"/>
              <a:t>Concentric Zone Model – </a:t>
            </a:r>
            <a:r>
              <a:rPr lang="en-US" dirty="0"/>
              <a:t>created by E.W. Burgess, city grows outwards from a central area (CBD in middle, then zone of transition, then zone of workers’ homes, then zone of residences, then commuter’s </a:t>
            </a:r>
            <a:r>
              <a:rPr lang="en-US" dirty="0" smtClean="0"/>
              <a:t>zone</a:t>
            </a:r>
            <a:r>
              <a:rPr lang="en-US" dirty="0"/>
              <a:t>.</a:t>
            </a:r>
          </a:p>
          <a:p>
            <a:pPr marL="514350" indent="-514350">
              <a:buFont typeface="+mj-lt"/>
              <a:buAutoNum type="arabicPeriod"/>
            </a:pPr>
            <a:r>
              <a:rPr lang="en-US" b="1" dirty="0" err="1"/>
              <a:t>Counterurbanization</a:t>
            </a:r>
            <a:r>
              <a:rPr lang="en-US" b="1" dirty="0"/>
              <a:t> </a:t>
            </a:r>
            <a:r>
              <a:rPr lang="en-US" dirty="0"/>
              <a:t>– a net migration from urban to rural areas (this only happens in very developed areas in North America and Western Europe</a:t>
            </a:r>
            <a:r>
              <a:rPr lang="en-US" dirty="0" smtClean="0"/>
              <a:t>)</a:t>
            </a:r>
            <a:endParaRPr lang="en-US" dirty="0"/>
          </a:p>
          <a:p>
            <a:pPr marL="514350" indent="-514350">
              <a:buFont typeface="+mj-lt"/>
              <a:buAutoNum type="arabicPeriod"/>
            </a:pPr>
            <a:r>
              <a:rPr lang="en-US" b="1" dirty="0"/>
              <a:t>Edge city</a:t>
            </a:r>
            <a:r>
              <a:rPr lang="en-US" dirty="0"/>
              <a:t>-A new concentration of business in suburban areas consisting of suburbs (We learned about urban sprawl.)</a:t>
            </a:r>
          </a:p>
          <a:p>
            <a:pPr marL="514350" indent="-514350">
              <a:buFont typeface="+mj-lt"/>
              <a:buAutoNum type="arabicPeriod"/>
            </a:pPr>
            <a:endParaRPr lang="en-US" dirty="0"/>
          </a:p>
        </p:txBody>
      </p:sp>
      <p:sp>
        <p:nvSpPr>
          <p:cNvPr id="4" name="Rectangle 3"/>
          <p:cNvSpPr/>
          <p:nvPr/>
        </p:nvSpPr>
        <p:spPr>
          <a:xfrm>
            <a:off x="1232452" y="0"/>
            <a:ext cx="974035" cy="25841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1232452" y="914398"/>
            <a:ext cx="1729409" cy="2782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1232452" y="2107094"/>
            <a:ext cx="2723322" cy="3379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1192696" y="3359424"/>
            <a:ext cx="1013791" cy="2584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232452" y="4263884"/>
            <a:ext cx="3379305" cy="2683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232452" y="5108712"/>
            <a:ext cx="3041374" cy="3279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92696" y="5764693"/>
            <a:ext cx="1470991" cy="2683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30872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7999"/>
          </a:xfrm>
        </p:spPr>
        <p:txBody>
          <a:bodyPr>
            <a:normAutofit fontScale="92500" lnSpcReduction="20000"/>
          </a:bodyPr>
          <a:lstStyle/>
          <a:p>
            <a:pPr marL="514350" indent="-514350">
              <a:buFont typeface="+mj-lt"/>
              <a:buAutoNum type="arabicPeriod" startAt="9"/>
            </a:pPr>
            <a:r>
              <a:rPr lang="en-US" b="1" dirty="0"/>
              <a:t>Primate city rule</a:t>
            </a:r>
            <a:r>
              <a:rPr lang="en-US" dirty="0"/>
              <a:t>: A pattern of settlements in a country such that the largest settlements in a country such that the largest settlement has more than twice as many people as the second-ranking settlements</a:t>
            </a:r>
            <a:r>
              <a:rPr lang="en-US" dirty="0" smtClean="0"/>
              <a:t>.</a:t>
            </a:r>
          </a:p>
          <a:p>
            <a:pPr marL="514350" indent="-514350">
              <a:buFont typeface="+mj-lt"/>
              <a:buAutoNum type="arabicPeriod" startAt="9"/>
            </a:pPr>
            <a:r>
              <a:rPr lang="en-US" b="1" dirty="0" smtClean="0"/>
              <a:t>Rank-size </a:t>
            </a:r>
            <a:r>
              <a:rPr lang="en-US" b="1" dirty="0"/>
              <a:t>rule</a:t>
            </a:r>
            <a:r>
              <a:rPr lang="en-US" dirty="0"/>
              <a:t>: A pattern of settlements in a country such that the </a:t>
            </a:r>
            <a:r>
              <a:rPr lang="en-US" i="1" dirty="0"/>
              <a:t>n</a:t>
            </a:r>
            <a:r>
              <a:rPr lang="en-US" dirty="0"/>
              <a:t>th largest settlement is 1/</a:t>
            </a:r>
            <a:r>
              <a:rPr lang="en-US" i="1" dirty="0"/>
              <a:t>n </a:t>
            </a:r>
            <a:r>
              <a:rPr lang="en-US" dirty="0"/>
              <a:t>the population of the largest settlement.  </a:t>
            </a:r>
          </a:p>
          <a:p>
            <a:pPr marL="514350" indent="-514350">
              <a:buFont typeface="+mj-lt"/>
              <a:buAutoNum type="arabicPeriod" startAt="9"/>
            </a:pPr>
            <a:r>
              <a:rPr lang="en-US" b="1" dirty="0"/>
              <a:t>Emerging cities</a:t>
            </a:r>
            <a:r>
              <a:rPr lang="en-US" dirty="0"/>
              <a:t>- City currently without much population but increasing in size at a fast rate (learned about cities that are growing at a fast rate</a:t>
            </a:r>
            <a:r>
              <a:rPr lang="en-US" dirty="0" smtClean="0"/>
              <a:t>)</a:t>
            </a:r>
            <a:endParaRPr lang="en-US" dirty="0"/>
          </a:p>
          <a:p>
            <a:pPr marL="514350" indent="-514350">
              <a:buFont typeface="+mj-lt"/>
              <a:buAutoNum type="arabicPeriod" startAt="9"/>
            </a:pPr>
            <a:r>
              <a:rPr lang="en-US" b="1" dirty="0"/>
              <a:t>Ethnic neighborhood</a:t>
            </a:r>
            <a:r>
              <a:rPr lang="en-US" dirty="0"/>
              <a:t>-A neighborhood with distinctive ethnic composition (We learned about segregation of cities into ethnic backgrounds</a:t>
            </a:r>
            <a:r>
              <a:rPr lang="en-US" dirty="0" smtClean="0"/>
              <a:t>.)</a:t>
            </a:r>
            <a:endParaRPr lang="en-US" dirty="0"/>
          </a:p>
          <a:p>
            <a:pPr marL="514350" indent="-514350">
              <a:buFont typeface="+mj-lt"/>
              <a:buAutoNum type="arabicPeriod" startAt="9"/>
            </a:pPr>
            <a:r>
              <a:rPr lang="en-US" b="1" dirty="0"/>
              <a:t>Favela</a:t>
            </a:r>
            <a:r>
              <a:rPr lang="en-US" dirty="0"/>
              <a:t> - A shantytown or slum, especially in Brazil (We learned about the slum conditions faced by Latin American countries</a:t>
            </a:r>
            <a:r>
              <a:rPr lang="en-US" dirty="0" smtClean="0"/>
              <a:t>.</a:t>
            </a:r>
            <a:endParaRPr lang="en-US" dirty="0"/>
          </a:p>
          <a:p>
            <a:pPr marL="514350" indent="-514350">
              <a:buFont typeface="+mj-lt"/>
              <a:buAutoNum type="arabicPeriod" startAt="9"/>
            </a:pPr>
            <a:r>
              <a:rPr lang="en-US" b="1" dirty="0"/>
              <a:t>Gateway City</a:t>
            </a:r>
            <a:r>
              <a:rPr lang="en-US" dirty="0"/>
              <a:t>-a settlement which acts as a link between two areas. (We learned about primate cities, which are similar</a:t>
            </a:r>
            <a:r>
              <a:rPr lang="en-US" dirty="0" smtClean="0"/>
              <a:t>.)</a:t>
            </a:r>
            <a:endParaRPr lang="en-US" dirty="0"/>
          </a:p>
          <a:p>
            <a:pPr marL="514350" indent="-514350">
              <a:buFont typeface="+mj-lt"/>
              <a:buAutoNum type="arabicPeriod" startAt="9"/>
            </a:pPr>
            <a:r>
              <a:rPr lang="en-US" b="1" dirty="0"/>
              <a:t>Gentrification</a:t>
            </a:r>
            <a:r>
              <a:rPr lang="en-US" dirty="0"/>
              <a:t>- process in which low cost neighborhoods are renovated by middle class to increase property values. (We learned about the positives and negatives of this process</a:t>
            </a:r>
            <a:r>
              <a:rPr lang="en-US" dirty="0" smtClean="0"/>
              <a:t>.)</a:t>
            </a:r>
            <a:endParaRPr lang="en-US" dirty="0"/>
          </a:p>
          <a:p>
            <a:pPr marL="514350" indent="-514350">
              <a:buFont typeface="+mj-lt"/>
              <a:buAutoNum type="arabicPeriod" startAt="9"/>
            </a:pPr>
            <a:r>
              <a:rPr lang="en-US" b="1" dirty="0"/>
              <a:t>Ghetto</a:t>
            </a:r>
            <a:r>
              <a:rPr lang="en-US" dirty="0"/>
              <a:t>- A usually poor section of a city inhabited primarily by people of the same race, religion, or social background. (We learned about the worst parts of cities</a:t>
            </a:r>
            <a:r>
              <a:rPr lang="en-US" dirty="0" smtClean="0"/>
              <a:t>.)</a:t>
            </a:r>
            <a:endParaRPr lang="en-US" dirty="0"/>
          </a:p>
          <a:p>
            <a:pPr marL="514350" indent="-514350">
              <a:buFont typeface="+mj-lt"/>
              <a:buAutoNum type="arabicPeriod" startAt="9"/>
            </a:pPr>
            <a:r>
              <a:rPr lang="en-US" b="1" dirty="0"/>
              <a:t>Globalization</a:t>
            </a:r>
            <a:r>
              <a:rPr lang="en-US" dirty="0"/>
              <a:t>- Development of worldwide patterns of economic relationships (we learned about the future impact this will have.</a:t>
            </a:r>
          </a:p>
          <a:p>
            <a:pPr marL="514350" indent="-514350">
              <a:buFont typeface="+mj-lt"/>
              <a:buAutoNum type="arabicPeriod" startAt="9"/>
            </a:pPr>
            <a:endParaRPr lang="en-US" dirty="0"/>
          </a:p>
        </p:txBody>
      </p:sp>
      <p:sp>
        <p:nvSpPr>
          <p:cNvPr id="4" name="Rectangle 3"/>
          <p:cNvSpPr/>
          <p:nvPr/>
        </p:nvSpPr>
        <p:spPr>
          <a:xfrm>
            <a:off x="516835" y="0"/>
            <a:ext cx="2464904" cy="2981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516835" y="974033"/>
            <a:ext cx="2087217" cy="2981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516835" y="1669771"/>
            <a:ext cx="2305878" cy="2782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576470" y="2196542"/>
            <a:ext cx="2941982" cy="42738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516835" y="3001613"/>
            <a:ext cx="1192695" cy="3180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536713" y="3717226"/>
            <a:ext cx="1948069" cy="2783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6713" y="4373213"/>
            <a:ext cx="2067339" cy="2981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496957" y="5277672"/>
            <a:ext cx="1192695" cy="32799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496957" y="5973407"/>
            <a:ext cx="1987825" cy="2981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60423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grpId="0" nodeType="clickEffect">
                                  <p:stCondLst>
                                    <p:cond delay="0"/>
                                  </p:stCondLst>
                                  <p:childTnLst>
                                    <p:set>
                                      <p:cBhvr>
                                        <p:cTn id="34" dur="1" fill="hold">
                                          <p:stCondLst>
                                            <p:cond delay="0"/>
                                          </p:stCondLst>
                                        </p:cTn>
                                        <p:tgtEl>
                                          <p:spTgt spid="11"/>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1" presetClass="exit" presetSubtype="0" fill="hold" grpId="0" nodeType="clickEffect">
                                  <p:stCondLst>
                                    <p:cond delay="0"/>
                                  </p:stCondLst>
                                  <p:childTnLst>
                                    <p:set>
                                      <p:cBhvr>
                                        <p:cTn id="38" dur="1" fill="hold">
                                          <p:stCondLst>
                                            <p:cond delay="0"/>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52248"/>
            <a:ext cx="10515600" cy="6605752"/>
          </a:xfrm>
        </p:spPr>
        <p:txBody>
          <a:bodyPr>
            <a:normAutofit fontScale="77500" lnSpcReduction="20000"/>
          </a:bodyPr>
          <a:lstStyle/>
          <a:p>
            <a:pPr marL="514350" indent="-514350">
              <a:buFont typeface="+mj-lt"/>
              <a:buAutoNum type="arabicPeriod" startAt="7"/>
            </a:pPr>
            <a:r>
              <a:rPr lang="en-US" b="1" dirty="0"/>
              <a:t>Distribution: </a:t>
            </a:r>
            <a:r>
              <a:rPr lang="en-US" dirty="0"/>
              <a:t>The arrangement of something across Earth’s surface</a:t>
            </a:r>
            <a:r>
              <a:rPr lang="en-US" dirty="0" smtClean="0"/>
              <a:t>.</a:t>
            </a:r>
            <a:r>
              <a:rPr lang="en-US" dirty="0"/>
              <a:t> </a:t>
            </a:r>
          </a:p>
          <a:p>
            <a:pPr marL="514350" indent="-514350">
              <a:buFont typeface="+mj-lt"/>
              <a:buAutoNum type="arabicPeriod" startAt="7"/>
            </a:pPr>
            <a:r>
              <a:rPr lang="en-US" b="1" dirty="0"/>
              <a:t>Environmental determinism:</a:t>
            </a:r>
            <a:r>
              <a:rPr lang="en-US" dirty="0"/>
              <a:t> A 19</a:t>
            </a:r>
            <a:r>
              <a:rPr lang="en-US" baseline="30000" dirty="0"/>
              <a:t>th</a:t>
            </a:r>
            <a:r>
              <a:rPr lang="en-US" dirty="0"/>
              <a:t>- and early 20</a:t>
            </a:r>
            <a:r>
              <a:rPr lang="en-US" baseline="30000" dirty="0"/>
              <a:t>th</a:t>
            </a:r>
            <a:r>
              <a:rPr lang="en-US" dirty="0"/>
              <a:t>-century approach to the study of geography that argued that the general laws sought by human geographers could be found in the physical sciences.  Geography was therefore the study of how the physical environment caused human </a:t>
            </a:r>
            <a:r>
              <a:rPr lang="en-US" dirty="0" smtClean="0"/>
              <a:t>activities. </a:t>
            </a:r>
          </a:p>
          <a:p>
            <a:pPr marL="514350" indent="-514350">
              <a:buFont typeface="+mj-lt"/>
              <a:buAutoNum type="arabicPeriod" startAt="7"/>
            </a:pPr>
            <a:r>
              <a:rPr lang="en-US" b="1" dirty="0" smtClean="0"/>
              <a:t>Transnational </a:t>
            </a:r>
            <a:r>
              <a:rPr lang="en-US" b="1" dirty="0"/>
              <a:t>Corporation</a:t>
            </a:r>
            <a:r>
              <a:rPr lang="en-US" dirty="0"/>
              <a:t> – (Multinational Corporation) a company that conducts research, operates factories, and sells products in many countries, not just where its headquarters or shareholders are located. </a:t>
            </a:r>
          </a:p>
          <a:p>
            <a:pPr marL="514350" indent="-514350">
              <a:buFont typeface="+mj-lt"/>
              <a:buAutoNum type="arabicPeriod" startAt="7"/>
            </a:pPr>
            <a:endParaRPr lang="en-US" dirty="0"/>
          </a:p>
          <a:p>
            <a:pPr marL="514350" indent="-514350">
              <a:buFont typeface="+mj-lt"/>
              <a:buAutoNum type="arabicPeriod" startAt="7"/>
            </a:pPr>
            <a:r>
              <a:rPr lang="en-US" b="1" dirty="0"/>
              <a:t>Site:</a:t>
            </a:r>
            <a:r>
              <a:rPr lang="en-US" dirty="0"/>
              <a:t> The physical character of place; what is found at the location and why it is significant. </a:t>
            </a:r>
          </a:p>
          <a:p>
            <a:pPr marL="514350" indent="-514350">
              <a:buFont typeface="+mj-lt"/>
              <a:buAutoNum type="arabicPeriod" startAt="7"/>
            </a:pPr>
            <a:endParaRPr lang="en-US" dirty="0"/>
          </a:p>
          <a:p>
            <a:pPr marL="514350" indent="-514350">
              <a:buFont typeface="+mj-lt"/>
              <a:buAutoNum type="arabicPeriod" startAt="7"/>
            </a:pPr>
            <a:r>
              <a:rPr lang="en-US" b="1" dirty="0"/>
              <a:t>Situation: </a:t>
            </a:r>
            <a:r>
              <a:rPr lang="en-US" dirty="0"/>
              <a:t>The location of a place relative to other places. </a:t>
            </a:r>
          </a:p>
          <a:p>
            <a:pPr marL="514350" indent="-514350">
              <a:buFont typeface="+mj-lt"/>
              <a:buAutoNum type="arabicPeriod" startAt="7"/>
            </a:pPr>
            <a:endParaRPr lang="en-US" dirty="0"/>
          </a:p>
          <a:p>
            <a:pPr marL="514350" indent="-514350">
              <a:buFont typeface="+mj-lt"/>
              <a:buAutoNum type="arabicPeriod" startAt="7"/>
            </a:pPr>
            <a:r>
              <a:rPr lang="en-US" b="1" dirty="0"/>
              <a:t>Space Time Compression-</a:t>
            </a:r>
            <a:r>
              <a:rPr lang="en-US" dirty="0"/>
              <a:t> The reduction in the time it takes to diffuse something to a distant place, as a result of improved communications and transportation system.</a:t>
            </a:r>
          </a:p>
          <a:p>
            <a:pPr marL="514350" indent="-514350">
              <a:buFont typeface="+mj-lt"/>
              <a:buAutoNum type="arabicPeriod" startAt="7"/>
            </a:pPr>
            <a:r>
              <a:rPr lang="en-US" b="1" dirty="0"/>
              <a:t>Distance Decay-</a:t>
            </a:r>
            <a:r>
              <a:rPr lang="en-US" dirty="0"/>
              <a:t> The diminishing in importance and eventual disappearance of a phenomenon with increasing distance from its origin.  Typically, the farther away one group is from another, the less likely the two groups are to interact.  (Electronic devices such as the internet and e-mail have aided in eliminating barriers to interaction between people who are far from each other).</a:t>
            </a:r>
          </a:p>
          <a:p>
            <a:pPr marL="514350" indent="-514350">
              <a:buFont typeface="+mj-lt"/>
              <a:buAutoNum type="arabicPeriod" startAt="7"/>
            </a:pPr>
            <a:endParaRPr lang="en-US" dirty="0"/>
          </a:p>
        </p:txBody>
      </p:sp>
      <p:sp>
        <p:nvSpPr>
          <p:cNvPr id="4" name="Rectangle 3"/>
          <p:cNvSpPr/>
          <p:nvPr/>
        </p:nvSpPr>
        <p:spPr>
          <a:xfrm>
            <a:off x="1212574" y="252247"/>
            <a:ext cx="1749288" cy="2645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1212574" y="596346"/>
            <a:ext cx="3538330" cy="2584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1212574" y="1663146"/>
            <a:ext cx="3538330" cy="2849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371600" y="2882344"/>
            <a:ext cx="616226" cy="2584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371600" y="3816620"/>
            <a:ext cx="1252330" cy="2584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331843" y="4492475"/>
            <a:ext cx="3081131" cy="2584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1331843" y="5168330"/>
            <a:ext cx="2007705" cy="2584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85172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grpId="0" nodeType="clickEffect">
                                  <p:stCondLst>
                                    <p:cond delay="0"/>
                                  </p:stCondLst>
                                  <p:childTnLst>
                                    <p:set>
                                      <p:cBhvr>
                                        <p:cTn id="30" dur="1" fill="hold">
                                          <p:stCondLst>
                                            <p:cond delay="0"/>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8" grpId="0" animBg="1"/>
      <p:bldP spid="9" grpId="0" animBg="1"/>
      <p:bldP spid="10" grpId="0" animBg="1"/>
      <p:bldP spid="1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65125"/>
            <a:ext cx="10515600" cy="5811838"/>
          </a:xfrm>
        </p:spPr>
        <p:txBody>
          <a:bodyPr>
            <a:normAutofit fontScale="70000" lnSpcReduction="20000"/>
          </a:bodyPr>
          <a:lstStyle/>
          <a:p>
            <a:pPr marL="514350" indent="-514350">
              <a:buFont typeface="+mj-lt"/>
              <a:buAutoNum type="arabicPeriod" startAt="16"/>
            </a:pPr>
            <a:r>
              <a:rPr lang="en-US" b="1" dirty="0"/>
              <a:t>Space-</a:t>
            </a:r>
            <a:r>
              <a:rPr lang="en-US" dirty="0"/>
              <a:t> Refers to the physical gap or interval between two objects.  </a:t>
            </a:r>
          </a:p>
          <a:p>
            <a:pPr marL="514350" indent="-514350">
              <a:buFont typeface="+mj-lt"/>
              <a:buAutoNum type="arabicPeriod" startAt="16"/>
            </a:pPr>
            <a:r>
              <a:rPr lang="en-US" b="1" dirty="0"/>
              <a:t>Scale-</a:t>
            </a:r>
            <a:r>
              <a:rPr lang="en-US" dirty="0"/>
              <a:t> Representation of a real-world phenomenon at a certain level of reduction or generalization.  In cartography, the ratio of map distance to ground distance, indicated on a map as a bar graph, representative fraction, and/or verbal statement.</a:t>
            </a:r>
          </a:p>
          <a:p>
            <a:pPr marL="514350" indent="-514350">
              <a:buFont typeface="+mj-lt"/>
              <a:buAutoNum type="arabicPeriod" startAt="16"/>
            </a:pPr>
            <a:endParaRPr lang="en-US" dirty="0"/>
          </a:p>
          <a:p>
            <a:pPr marL="514350" indent="-514350">
              <a:buFont typeface="+mj-lt"/>
              <a:buAutoNum type="arabicPeriod" startAt="16"/>
            </a:pPr>
            <a:r>
              <a:rPr lang="en-US" b="1" dirty="0"/>
              <a:t>Formal Region-</a:t>
            </a:r>
            <a:r>
              <a:rPr lang="en-US" dirty="0"/>
              <a:t> (uniform) or homogenous region is an area within which everyone shares in common one or mare distinctive characteristics.  The shared feature could be a cultural value such as a common language, or an environmental climate.</a:t>
            </a:r>
          </a:p>
          <a:p>
            <a:pPr marL="514350" indent="-514350">
              <a:buFont typeface="+mj-lt"/>
              <a:buAutoNum type="arabicPeriod" startAt="16"/>
            </a:pPr>
            <a:endParaRPr lang="en-US" dirty="0"/>
          </a:p>
          <a:p>
            <a:pPr marL="514350" indent="-514350">
              <a:buFont typeface="+mj-lt"/>
              <a:buAutoNum type="arabicPeriod" startAt="16"/>
            </a:pPr>
            <a:r>
              <a:rPr lang="en-US" b="1" dirty="0"/>
              <a:t>Functional Region-</a:t>
            </a:r>
            <a:r>
              <a:rPr lang="en-US" dirty="0"/>
              <a:t> (nodal region) Area organized around a node or focal point.  The characteristic chosen to define a functional region dominates at a central focus or node and diminishes in importance outward.  This region is tied to the central point by transportation or communication systems or by economic or functional associations.</a:t>
            </a:r>
          </a:p>
          <a:p>
            <a:pPr marL="514350" indent="-514350">
              <a:buFont typeface="+mj-lt"/>
              <a:buAutoNum type="arabicPeriod" startAt="16"/>
            </a:pPr>
            <a:endParaRPr lang="en-US" dirty="0"/>
          </a:p>
          <a:p>
            <a:pPr marL="514350" indent="-514350">
              <a:buFont typeface="+mj-lt"/>
              <a:buAutoNum type="arabicPeriod" startAt="16"/>
            </a:pPr>
            <a:r>
              <a:rPr lang="en-US" b="1" dirty="0"/>
              <a:t>Vernacular Region-</a:t>
            </a:r>
            <a:r>
              <a:rPr lang="en-US" dirty="0"/>
              <a:t> (Perceptual Region) is a place that people believe exists as a part of their cultural identity.  Such regions emerge from people’s informal sense of place rather than from scientific models developed through geographic thought. (Often identified using a mental map- which is an internal representation of a portion of Earths surface)</a:t>
            </a:r>
          </a:p>
          <a:p>
            <a:pPr marL="514350" indent="-514350">
              <a:buFont typeface="+mj-lt"/>
              <a:buAutoNum type="arabicPeriod" startAt="16"/>
            </a:pPr>
            <a:endParaRPr lang="en-US" dirty="0"/>
          </a:p>
          <a:p>
            <a:pPr marL="514350" indent="-514350">
              <a:buFont typeface="+mj-lt"/>
              <a:buAutoNum type="arabicPeriod" startAt="16"/>
            </a:pPr>
            <a:r>
              <a:rPr lang="en-US" b="1" dirty="0" err="1"/>
              <a:t>Possibilism</a:t>
            </a:r>
            <a:r>
              <a:rPr lang="en-US" b="1" dirty="0"/>
              <a:t>-</a:t>
            </a:r>
            <a:r>
              <a:rPr lang="en-US" dirty="0"/>
              <a:t> The physical environment may limit some human actions, but people have the ability to adjust to their environment. </a:t>
            </a:r>
          </a:p>
          <a:p>
            <a:pPr marL="514350" indent="-514350">
              <a:buFont typeface="+mj-lt"/>
              <a:buAutoNum type="arabicPeriod" startAt="16"/>
            </a:pPr>
            <a:endParaRPr lang="en-US" dirty="0"/>
          </a:p>
        </p:txBody>
      </p:sp>
      <p:sp>
        <p:nvSpPr>
          <p:cNvPr id="4" name="Rectangle 3"/>
          <p:cNvSpPr/>
          <p:nvPr/>
        </p:nvSpPr>
        <p:spPr>
          <a:xfrm>
            <a:off x="1272209" y="365125"/>
            <a:ext cx="874643" cy="3379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1272208" y="703057"/>
            <a:ext cx="874643" cy="2511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1272208" y="1808920"/>
            <a:ext cx="1789044" cy="2782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1272208" y="2869820"/>
            <a:ext cx="2166731" cy="3232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292087" y="4245077"/>
            <a:ext cx="2146852" cy="1877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272208" y="5568564"/>
            <a:ext cx="1490870" cy="1961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126514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Unit 2 – Population, Migration, and Dispersion</a:t>
            </a:r>
            <a:endParaRPr lang="en-US" dirty="0"/>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20064424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65124"/>
            <a:ext cx="10515600" cy="6492875"/>
          </a:xfrm>
        </p:spPr>
        <p:txBody>
          <a:bodyPr>
            <a:normAutofit fontScale="70000" lnSpcReduction="20000"/>
          </a:bodyPr>
          <a:lstStyle/>
          <a:p>
            <a:pPr marL="514350" indent="-514350">
              <a:buFont typeface="+mj-lt"/>
              <a:buAutoNum type="arabicPeriod"/>
            </a:pPr>
            <a:r>
              <a:rPr lang="en-US" b="1" dirty="0"/>
              <a:t>Carry capacity</a:t>
            </a:r>
            <a:r>
              <a:rPr lang="en-US" dirty="0"/>
              <a:t>:</a:t>
            </a:r>
            <a:r>
              <a:rPr lang="en-US" b="1" dirty="0"/>
              <a:t> </a:t>
            </a:r>
            <a:r>
              <a:rPr lang="en-US" dirty="0"/>
              <a:t>This is the population level that can be supported, given the quantity of food, habitat, water and other life infrastructure present.  This is important because it tells how many people an area will be able to support.</a:t>
            </a:r>
          </a:p>
          <a:p>
            <a:pPr marL="514350" indent="-514350">
              <a:buFont typeface="+mj-lt"/>
              <a:buAutoNum type="arabicPeriod"/>
            </a:pPr>
            <a:endParaRPr lang="en-US" dirty="0"/>
          </a:p>
          <a:p>
            <a:pPr marL="514350" indent="-514350">
              <a:buFont typeface="+mj-lt"/>
              <a:buAutoNum type="arabicPeriod"/>
            </a:pPr>
            <a:r>
              <a:rPr lang="en-US" b="1" dirty="0"/>
              <a:t>Demographic Transition model</a:t>
            </a:r>
            <a:r>
              <a:rPr lang="en-US" dirty="0"/>
              <a:t>: Has 5 steps. Stage 1 is low growth, Stage 2 is High Growth, Stage 3 is Moderate Growth, and Stage 4 is Low Growth and Stage 5 although not officially a stage is a possible stage that includes zero or negative population group.  This is important because this is the way our country and others countries around the world are transformed from a less developed country to a more developed country. </a:t>
            </a:r>
          </a:p>
          <a:p>
            <a:pPr marL="514350" indent="-514350">
              <a:buFont typeface="+mj-lt"/>
              <a:buAutoNum type="arabicPeriod"/>
            </a:pPr>
            <a:endParaRPr lang="en-US" dirty="0"/>
          </a:p>
          <a:p>
            <a:pPr marL="514350" indent="-514350">
              <a:buFont typeface="+mj-lt"/>
              <a:buAutoNum type="arabicPeriod"/>
            </a:pPr>
            <a:r>
              <a:rPr lang="en-US" b="1" dirty="0"/>
              <a:t>Dependency ratio</a:t>
            </a:r>
            <a:r>
              <a:rPr lang="en-US" dirty="0"/>
              <a:t>: The number of people who are too you or too old to work compared to the number of people in their productive years. This is important because this tells how many people each worker supports.  For example the larger population of dependents, the greater financial burden on those who are working to support those who cannot.</a:t>
            </a:r>
          </a:p>
          <a:p>
            <a:pPr marL="514350" indent="-514350">
              <a:buFont typeface="+mj-lt"/>
              <a:buAutoNum type="arabicPeriod"/>
            </a:pPr>
            <a:endParaRPr lang="en-US" dirty="0"/>
          </a:p>
          <a:p>
            <a:pPr marL="514350" indent="-514350">
              <a:buFont typeface="+mj-lt"/>
              <a:buAutoNum type="arabicPeriod"/>
            </a:pPr>
            <a:r>
              <a:rPr lang="en-US" b="1" dirty="0"/>
              <a:t>Doubling time: </a:t>
            </a:r>
            <a:r>
              <a:rPr lang="en-US" dirty="0"/>
              <a:t>The number of years needed to double a population, assuming a constant rate of natural increase. This is important because it can help project the countries population increase over the years and when its population will double.</a:t>
            </a:r>
          </a:p>
          <a:p>
            <a:pPr marL="514350" indent="-514350">
              <a:buFont typeface="+mj-lt"/>
              <a:buAutoNum type="arabicPeriod"/>
            </a:pPr>
            <a:endParaRPr lang="en-US" dirty="0"/>
          </a:p>
          <a:p>
            <a:pPr marL="514350" indent="-514350">
              <a:buFont typeface="+mj-lt"/>
              <a:buAutoNum type="arabicPeriod"/>
            </a:pPr>
            <a:r>
              <a:rPr lang="en-US" b="1" dirty="0" err="1"/>
              <a:t>Ecumene</a:t>
            </a:r>
            <a:r>
              <a:rPr lang="en-US" dirty="0"/>
              <a:t>: The proportion of earth’s surface occupied by permanent human settlement. This is important because it tells how much of the land has been built upon and how much land is left for us to build on.</a:t>
            </a:r>
          </a:p>
          <a:p>
            <a:pPr marL="514350" indent="-514350">
              <a:buFont typeface="+mj-lt"/>
              <a:buAutoNum type="arabicPeriod"/>
            </a:pPr>
            <a:endParaRPr lang="en-US" dirty="0"/>
          </a:p>
          <a:p>
            <a:pPr marL="514350" indent="-514350">
              <a:buFont typeface="+mj-lt"/>
              <a:buAutoNum type="arabicPeriod"/>
            </a:pPr>
            <a:r>
              <a:rPr lang="en-US" b="1" dirty="0"/>
              <a:t>Brain Drain </a:t>
            </a:r>
            <a:r>
              <a:rPr lang="en-US" dirty="0"/>
              <a:t>– large-scale emigration by talented people. </a:t>
            </a:r>
            <a:r>
              <a:rPr lang="en-US" b="1" dirty="0"/>
              <a:t> </a:t>
            </a:r>
            <a:endParaRPr lang="en-US" dirty="0"/>
          </a:p>
          <a:p>
            <a:pPr marL="514350" indent="-514350">
              <a:buFont typeface="+mj-lt"/>
              <a:buAutoNum type="arabicPeriod"/>
            </a:pPr>
            <a:endParaRPr lang="en-US" dirty="0"/>
          </a:p>
        </p:txBody>
      </p:sp>
      <p:sp>
        <p:nvSpPr>
          <p:cNvPr id="4" name="Rectangle 3"/>
          <p:cNvSpPr/>
          <p:nvPr/>
        </p:nvSpPr>
        <p:spPr>
          <a:xfrm>
            <a:off x="1311965" y="365124"/>
            <a:ext cx="1729409" cy="29085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1311965" y="1470989"/>
            <a:ext cx="3478696" cy="23854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1311965" y="2971798"/>
            <a:ext cx="2126974" cy="26835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1252331" y="4303640"/>
            <a:ext cx="1789043" cy="2584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252331" y="5451609"/>
            <a:ext cx="1272208" cy="1964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252331" y="6569757"/>
            <a:ext cx="1550504" cy="2882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03360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8372" y="365124"/>
            <a:ext cx="11634952" cy="6492875"/>
          </a:xfrm>
        </p:spPr>
        <p:txBody>
          <a:bodyPr>
            <a:normAutofit fontScale="70000" lnSpcReduction="20000"/>
          </a:bodyPr>
          <a:lstStyle/>
          <a:p>
            <a:pPr marL="514350" indent="-514350">
              <a:buFont typeface="+mj-lt"/>
              <a:buAutoNum type="arabicPeriod" startAt="7"/>
            </a:pPr>
            <a:r>
              <a:rPr lang="en-US" b="1" dirty="0"/>
              <a:t>Epidemiological transition model</a:t>
            </a:r>
            <a:r>
              <a:rPr lang="en-US" dirty="0"/>
              <a:t>: This is a distinctive cause of death in each stage of the demographic transition.  This is important because it can explain how a countries population changes so dramatically and more.</a:t>
            </a:r>
          </a:p>
          <a:p>
            <a:pPr marL="514350" indent="-514350">
              <a:buFont typeface="+mj-lt"/>
              <a:buAutoNum type="arabicPeriod" startAt="7"/>
            </a:pPr>
            <a:endParaRPr lang="en-US" dirty="0"/>
          </a:p>
          <a:p>
            <a:pPr marL="514350" indent="-514350">
              <a:buFont typeface="+mj-lt"/>
              <a:buAutoNum type="arabicPeriod" startAt="7"/>
            </a:pPr>
            <a:r>
              <a:rPr lang="en-US" b="1" dirty="0"/>
              <a:t>Infant mortality rate: </a:t>
            </a:r>
            <a:r>
              <a:rPr lang="en-US" dirty="0"/>
              <a:t>(IMR) The annual number of deaths of infants under one year of age, compared with total live births. It is expressed as the annual number of deaths among infants among infants per 1000 births rather than a percentage. This is important because it tell how developed a country is, if they have a high IMR they are an LDC and if it is low they are an MDC.</a:t>
            </a:r>
          </a:p>
          <a:p>
            <a:pPr marL="514350" indent="-514350">
              <a:buFont typeface="+mj-lt"/>
              <a:buAutoNum type="arabicPeriod" startAt="7"/>
            </a:pPr>
            <a:endParaRPr lang="en-US" dirty="0"/>
          </a:p>
          <a:p>
            <a:pPr marL="514350" indent="-514350">
              <a:buFont typeface="+mj-lt"/>
              <a:buAutoNum type="arabicPeriod" startAt="7"/>
            </a:pPr>
            <a:r>
              <a:rPr lang="en-US" b="1" dirty="0"/>
              <a:t>Malthus, Thomas</a:t>
            </a:r>
            <a:r>
              <a:rPr lang="en-US" dirty="0"/>
              <a:t>: Was one of the first to argue that the world’s rate of population increase was far outrunning the development of food population.  This is important because he brought up the point that we may be outrunning our supplies because of our exponentially growing population.</a:t>
            </a:r>
          </a:p>
          <a:p>
            <a:pPr marL="514350" indent="-514350">
              <a:buFont typeface="+mj-lt"/>
              <a:buAutoNum type="arabicPeriod" startAt="7"/>
            </a:pPr>
            <a:endParaRPr lang="en-US" dirty="0"/>
          </a:p>
          <a:p>
            <a:pPr marL="514350" indent="-514350">
              <a:buFont typeface="+mj-lt"/>
              <a:buAutoNum type="arabicPeriod" startAt="7"/>
            </a:pPr>
            <a:r>
              <a:rPr lang="en-US" b="1" dirty="0"/>
              <a:t>Crude Birth Rate</a:t>
            </a:r>
            <a:r>
              <a:rPr lang="en-US" dirty="0"/>
              <a:t> (</a:t>
            </a:r>
            <a:r>
              <a:rPr lang="en-US" dirty="0" err="1"/>
              <a:t>Natality</a:t>
            </a:r>
            <a:r>
              <a:rPr lang="en-US" dirty="0"/>
              <a:t>) This is the ratio of live births in an area to the population of that area; it is expressed as number of birth in year to every 1000 people alive in the society.  This is important because it tells you the rate a country is having babies as well as how fast you can expect that population to grow.</a:t>
            </a:r>
          </a:p>
          <a:p>
            <a:pPr marL="514350" indent="-514350">
              <a:buFont typeface="+mj-lt"/>
              <a:buAutoNum type="arabicPeriod" startAt="7"/>
            </a:pPr>
            <a:r>
              <a:rPr lang="en-US" b="1" dirty="0"/>
              <a:t>Neo-Malthusian</a:t>
            </a:r>
            <a:r>
              <a:rPr lang="en-US" dirty="0"/>
              <a:t>- theory that builds upon Malthus’ thoughts on overpopulation.  Takes into count two factors that Malthus did not: population growth in LDC’s, and outstripping of resources other than food.</a:t>
            </a:r>
          </a:p>
          <a:p>
            <a:pPr marL="514350" indent="-514350">
              <a:buFont typeface="+mj-lt"/>
              <a:buAutoNum type="arabicPeriod" startAt="7"/>
            </a:pPr>
            <a:r>
              <a:rPr lang="en-US" b="1" dirty="0"/>
              <a:t>Population densities-</a:t>
            </a:r>
            <a:r>
              <a:rPr lang="en-US" dirty="0"/>
              <a:t> the frequency with which something occurs in space is </a:t>
            </a:r>
            <a:r>
              <a:rPr lang="en-US" dirty="0" smtClean="0"/>
              <a:t>density</a:t>
            </a:r>
          </a:p>
          <a:p>
            <a:pPr marL="0" indent="0">
              <a:buNone/>
            </a:pPr>
            <a:endParaRPr lang="en-US" dirty="0" smtClean="0"/>
          </a:p>
          <a:p>
            <a:pPr marL="514350" indent="-514350">
              <a:buFont typeface="+mj-lt"/>
              <a:buAutoNum type="arabicPeriod" startAt="13"/>
            </a:pPr>
            <a:r>
              <a:rPr lang="en-US" b="1" dirty="0" smtClean="0"/>
              <a:t>Agricultural </a:t>
            </a:r>
            <a:r>
              <a:rPr lang="en-US" b="1" dirty="0"/>
              <a:t>density -</a:t>
            </a:r>
            <a:r>
              <a:rPr lang="en-US" dirty="0"/>
              <a:t> the number of farmers per unit of area of farmland.  </a:t>
            </a:r>
            <a:r>
              <a:rPr lang="en-US" i="1" dirty="0"/>
              <a:t>May mean a country has inefficient agriculture.</a:t>
            </a:r>
            <a:r>
              <a:rPr lang="en-US" dirty="0"/>
              <a:t> </a:t>
            </a:r>
          </a:p>
          <a:p>
            <a:pPr marL="514350" indent="-514350">
              <a:buFont typeface="+mj-lt"/>
              <a:buAutoNum type="arabicPeriod" startAt="13"/>
            </a:pPr>
            <a:endParaRPr lang="en-US" dirty="0"/>
          </a:p>
        </p:txBody>
      </p:sp>
      <p:sp>
        <p:nvSpPr>
          <p:cNvPr id="4" name="Rectangle 3"/>
          <p:cNvSpPr/>
          <p:nvPr/>
        </p:nvSpPr>
        <p:spPr>
          <a:xfrm>
            <a:off x="974034" y="365124"/>
            <a:ext cx="3538330" cy="2584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974034" y="1510747"/>
            <a:ext cx="2882349" cy="1987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974034" y="2810149"/>
            <a:ext cx="1948070" cy="2312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974034" y="3883574"/>
            <a:ext cx="2743201" cy="2584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54156" y="4613822"/>
            <a:ext cx="1789044" cy="2709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974034" y="5188227"/>
            <a:ext cx="2246244" cy="3578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54156" y="5842147"/>
            <a:ext cx="2266122" cy="3201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950256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04952"/>
            <a:ext cx="10515600" cy="6653048"/>
          </a:xfrm>
        </p:spPr>
        <p:txBody>
          <a:bodyPr>
            <a:normAutofit fontScale="85000" lnSpcReduction="20000"/>
          </a:bodyPr>
          <a:lstStyle/>
          <a:p>
            <a:pPr marL="514350" indent="-514350">
              <a:buFont typeface="+mj-lt"/>
              <a:buAutoNum type="arabicPeriod" startAt="14"/>
            </a:pPr>
            <a:r>
              <a:rPr lang="en-US" b="1" dirty="0"/>
              <a:t>Population distributions-</a:t>
            </a:r>
            <a:r>
              <a:rPr lang="en-US" dirty="0"/>
              <a:t> the arrangement of a feature in space is distribution.  Geographers identify the three main properties as density, concentration, and pattern. </a:t>
            </a:r>
            <a:r>
              <a:rPr lang="en-US" i="1" dirty="0"/>
              <a:t>Used to describe how things and people are distributed across the earth.</a:t>
            </a:r>
            <a:r>
              <a:rPr lang="en-US" dirty="0"/>
              <a:t> </a:t>
            </a:r>
          </a:p>
          <a:p>
            <a:pPr marL="514350" indent="-514350">
              <a:buFont typeface="+mj-lt"/>
              <a:buAutoNum type="arabicPeriod" startAt="14"/>
            </a:pPr>
            <a:r>
              <a:rPr lang="en-US" b="1" dirty="0"/>
              <a:t>Population pyramid-</a:t>
            </a:r>
            <a:r>
              <a:rPr lang="en-US" dirty="0"/>
              <a:t> population displayed by age and gender on a bar graph. </a:t>
            </a:r>
            <a:r>
              <a:rPr lang="en-US" i="1" dirty="0"/>
              <a:t>Shape is determined primarily by crude birth rate.  Shows age distribution and sex ratio.</a:t>
            </a:r>
            <a:r>
              <a:rPr lang="en-US" dirty="0"/>
              <a:t> </a:t>
            </a:r>
          </a:p>
          <a:p>
            <a:pPr marL="514350" indent="-514350">
              <a:buFont typeface="+mj-lt"/>
              <a:buAutoNum type="arabicPeriod" startAt="14"/>
            </a:pPr>
            <a:r>
              <a:rPr lang="en-US" b="1" dirty="0"/>
              <a:t>Rate of natural increase-</a:t>
            </a:r>
            <a:r>
              <a:rPr lang="en-US" dirty="0"/>
              <a:t> the percentage by which a population grows in a year.  CBR-CDR = NIR Excludes migration. </a:t>
            </a:r>
            <a:r>
              <a:rPr lang="en-US" i="1" dirty="0"/>
              <a:t>Affects the population and a country’s or area’s ability to support that population.</a:t>
            </a:r>
            <a:r>
              <a:rPr lang="en-US" dirty="0"/>
              <a:t> </a:t>
            </a:r>
          </a:p>
          <a:p>
            <a:pPr marL="514350" indent="-514350">
              <a:buFont typeface="+mj-lt"/>
              <a:buAutoNum type="arabicPeriod" startAt="14"/>
            </a:pPr>
            <a:r>
              <a:rPr lang="en-US" b="1" dirty="0"/>
              <a:t>Sex ratio-</a:t>
            </a:r>
            <a:r>
              <a:rPr lang="en-US" dirty="0"/>
              <a:t> the number of males per hundred females in the population</a:t>
            </a:r>
          </a:p>
          <a:p>
            <a:pPr marL="514350" indent="-514350">
              <a:buFont typeface="+mj-lt"/>
              <a:buAutoNum type="arabicPeriod" startAt="14"/>
            </a:pPr>
            <a:r>
              <a:rPr lang="en-US" b="1" dirty="0"/>
              <a:t>Zero population growth-</a:t>
            </a:r>
            <a:r>
              <a:rPr lang="en-US" dirty="0"/>
              <a:t> when the crude birth rate equals the crude death rate and the natural increase rate approaches zero. </a:t>
            </a:r>
            <a:r>
              <a:rPr lang="en-US" i="1" dirty="0"/>
              <a:t>Often applied to countries in stage 4 of the demographic transition model.</a:t>
            </a:r>
            <a:r>
              <a:rPr lang="en-US" dirty="0"/>
              <a:t> </a:t>
            </a:r>
          </a:p>
          <a:p>
            <a:pPr marL="514350" indent="-514350">
              <a:buFont typeface="+mj-lt"/>
              <a:buAutoNum type="arabicPeriod" startAt="14"/>
            </a:pPr>
            <a:r>
              <a:rPr lang="en-US" b="1" dirty="0"/>
              <a:t>Chain migration-</a:t>
            </a:r>
            <a:r>
              <a:rPr lang="en-US" dirty="0"/>
              <a:t> when one family member migrates to a new country and the rest of the family follows shortly after. </a:t>
            </a:r>
            <a:r>
              <a:rPr lang="en-US" i="1" dirty="0"/>
              <a:t>Mostly seen from Mexico to the United States when guest workers set up homes and make money for their family to follow </a:t>
            </a:r>
            <a:r>
              <a:rPr lang="en-US" i="1" dirty="0" smtClean="0"/>
              <a:t>them.</a:t>
            </a:r>
            <a:endParaRPr lang="en-US" dirty="0" smtClean="0"/>
          </a:p>
          <a:p>
            <a:pPr marL="514350" indent="-514350">
              <a:buFont typeface="+mj-lt"/>
              <a:buAutoNum type="arabicPeriod" startAt="14"/>
            </a:pPr>
            <a:r>
              <a:rPr lang="en-US" b="1" dirty="0" smtClean="0"/>
              <a:t>Forced </a:t>
            </a:r>
            <a:r>
              <a:rPr lang="en-US" b="1" dirty="0"/>
              <a:t>Migration</a:t>
            </a:r>
            <a:r>
              <a:rPr lang="en-US" dirty="0"/>
              <a:t>- People removed from there countries and forced to live in other countries because of war, natural disaster, and government.  </a:t>
            </a:r>
            <a:br>
              <a:rPr lang="en-US" dirty="0"/>
            </a:br>
            <a:endParaRPr lang="en-US" dirty="0"/>
          </a:p>
        </p:txBody>
      </p:sp>
      <p:sp>
        <p:nvSpPr>
          <p:cNvPr id="4" name="Rectangle 3"/>
          <p:cNvSpPr/>
          <p:nvPr/>
        </p:nvSpPr>
        <p:spPr>
          <a:xfrm>
            <a:off x="1411356" y="204952"/>
            <a:ext cx="3200401" cy="3118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1411356" y="1391477"/>
            <a:ext cx="2604053" cy="2782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1411356" y="2285997"/>
            <a:ext cx="3200401" cy="2584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1411356" y="3160639"/>
            <a:ext cx="1292087" cy="2782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411356" y="3568147"/>
            <a:ext cx="3200401" cy="2484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411356" y="4462668"/>
            <a:ext cx="2166731" cy="2087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411356" y="5625550"/>
            <a:ext cx="2325757" cy="2385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76071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65124"/>
            <a:ext cx="10515600" cy="6492875"/>
          </a:xfrm>
        </p:spPr>
        <p:txBody>
          <a:bodyPr/>
          <a:lstStyle/>
          <a:p>
            <a:pPr marL="514350" indent="-514350">
              <a:buFont typeface="+mj-lt"/>
              <a:buAutoNum type="arabicPeriod" startAt="21"/>
            </a:pPr>
            <a:r>
              <a:rPr lang="en-US" b="1" dirty="0"/>
              <a:t>Gravity Model</a:t>
            </a:r>
            <a:r>
              <a:rPr lang="en-US" dirty="0"/>
              <a:t>- Predicts that the optimal location of a service is directly related to the number of people in the area and inversely related to the distance people must travel to access </a:t>
            </a:r>
            <a:r>
              <a:rPr lang="en-US" dirty="0" smtClean="0"/>
              <a:t>it.</a:t>
            </a:r>
          </a:p>
          <a:p>
            <a:pPr marL="514350" indent="-514350">
              <a:buFont typeface="+mj-lt"/>
              <a:buAutoNum type="arabicPeriod" startAt="21"/>
            </a:pPr>
            <a:endParaRPr lang="en-US" b="1" dirty="0"/>
          </a:p>
          <a:p>
            <a:pPr marL="514350" indent="-514350">
              <a:buFont typeface="+mj-lt"/>
              <a:buAutoNum type="arabicPeriod" startAt="21"/>
            </a:pPr>
            <a:r>
              <a:rPr lang="en-US" b="1" dirty="0" smtClean="0"/>
              <a:t>Migration </a:t>
            </a:r>
            <a:r>
              <a:rPr lang="en-US" b="1" dirty="0"/>
              <a:t>– </a:t>
            </a:r>
            <a:r>
              <a:rPr lang="en-US" dirty="0"/>
              <a:t>form of relocation diffusion involving a permanent move to a new location.</a:t>
            </a:r>
          </a:p>
          <a:p>
            <a:pPr marL="514350" indent="-514350">
              <a:buFont typeface="+mj-lt"/>
              <a:buAutoNum type="arabicPeriod" startAt="21"/>
            </a:pPr>
            <a:endParaRPr lang="en-US" b="1" dirty="0" smtClean="0"/>
          </a:p>
          <a:p>
            <a:pPr marL="514350" indent="-514350">
              <a:buFont typeface="+mj-lt"/>
              <a:buAutoNum type="arabicPeriod" startAt="21"/>
            </a:pPr>
            <a:r>
              <a:rPr lang="en-US" b="1" dirty="0" smtClean="0"/>
              <a:t>Immigration </a:t>
            </a:r>
            <a:r>
              <a:rPr lang="en-US" dirty="0"/>
              <a:t>– migration to a new </a:t>
            </a:r>
            <a:r>
              <a:rPr lang="en-US" dirty="0" smtClean="0"/>
              <a:t>location.</a:t>
            </a:r>
            <a:endParaRPr lang="en-US" b="1" dirty="0" smtClean="0"/>
          </a:p>
          <a:p>
            <a:pPr marL="514350" indent="-514350">
              <a:buFont typeface="+mj-lt"/>
              <a:buAutoNum type="arabicPeriod" startAt="21"/>
            </a:pPr>
            <a:endParaRPr lang="en-US" b="1" dirty="0" smtClean="0"/>
          </a:p>
          <a:p>
            <a:pPr marL="514350" indent="-514350">
              <a:buFont typeface="+mj-lt"/>
              <a:buAutoNum type="arabicPeriod" startAt="21"/>
            </a:pPr>
            <a:r>
              <a:rPr lang="en-US" b="1" dirty="0" smtClean="0"/>
              <a:t>Emigration </a:t>
            </a:r>
            <a:r>
              <a:rPr lang="en-US" dirty="0"/>
              <a:t>– migration from a location.</a:t>
            </a:r>
            <a:r>
              <a:rPr lang="en-US" b="1" dirty="0"/>
              <a:t> </a:t>
            </a:r>
            <a:endParaRPr lang="en-US" b="1" dirty="0" smtClean="0"/>
          </a:p>
          <a:p>
            <a:pPr marL="514350" indent="-514350">
              <a:buFont typeface="+mj-lt"/>
              <a:buAutoNum type="arabicPeriod" startAt="21"/>
            </a:pPr>
            <a:endParaRPr lang="en-US" b="1" dirty="0" smtClean="0"/>
          </a:p>
          <a:p>
            <a:pPr marL="514350" indent="-514350">
              <a:buFont typeface="+mj-lt"/>
              <a:buAutoNum type="arabicPeriod" startAt="21"/>
            </a:pPr>
            <a:r>
              <a:rPr lang="en-US" b="1" dirty="0" smtClean="0"/>
              <a:t>Push-Pull </a:t>
            </a:r>
            <a:r>
              <a:rPr lang="en-US" b="1" dirty="0"/>
              <a:t>Factors</a:t>
            </a:r>
            <a:r>
              <a:rPr lang="en-US" dirty="0"/>
              <a:t>- Factors that induce people to leave old residence and move to new locations.</a:t>
            </a:r>
            <a:br>
              <a:rPr lang="en-US" dirty="0"/>
            </a:br>
            <a:endParaRPr lang="en-US" dirty="0"/>
          </a:p>
          <a:p>
            <a:pPr marL="514350" indent="-514350">
              <a:buFont typeface="+mj-lt"/>
              <a:buAutoNum type="arabicPeriod" startAt="21"/>
            </a:pPr>
            <a:endParaRPr lang="en-US" dirty="0"/>
          </a:p>
        </p:txBody>
      </p:sp>
      <p:sp>
        <p:nvSpPr>
          <p:cNvPr id="4" name="Rectangle 3"/>
          <p:cNvSpPr/>
          <p:nvPr/>
        </p:nvSpPr>
        <p:spPr>
          <a:xfrm>
            <a:off x="1351722" y="365124"/>
            <a:ext cx="2345635" cy="4498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1351722" y="2285998"/>
            <a:ext cx="1828800" cy="2981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1411357" y="3611561"/>
            <a:ext cx="2126973" cy="4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1411357" y="4645228"/>
            <a:ext cx="1908313" cy="43732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311966" y="5711855"/>
            <a:ext cx="2802834" cy="35101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31133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101</TotalTime>
  <Words>2455</Words>
  <Application>Microsoft Office PowerPoint</Application>
  <PresentationFormat>Widescreen</PresentationFormat>
  <Paragraphs>179</Paragraphs>
  <Slides>28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28</vt:i4>
      </vt:variant>
    </vt:vector>
  </HeadingPairs>
  <TitlesOfParts>
    <vt:vector size="32" baseType="lpstr">
      <vt:lpstr>Arial</vt:lpstr>
      <vt:lpstr>Calibri</vt:lpstr>
      <vt:lpstr>Calibri Light</vt:lpstr>
      <vt:lpstr>Office Theme</vt:lpstr>
      <vt:lpstr>Unit 1 – Nature and Perspectives</vt:lpstr>
      <vt:lpstr>PowerPoint Presentation</vt:lpstr>
      <vt:lpstr>PowerPoint Presentation</vt:lpstr>
      <vt:lpstr>PowerPoint Presentation</vt:lpstr>
      <vt:lpstr>Unit 2 – Population, Migration, and Dispersion</vt:lpstr>
      <vt:lpstr>PowerPoint Presentation</vt:lpstr>
      <vt:lpstr>PowerPoint Presentation</vt:lpstr>
      <vt:lpstr>PowerPoint Presentation</vt:lpstr>
      <vt:lpstr>PowerPoint Presentation</vt:lpstr>
      <vt:lpstr>Unit 3 – Cultural Patterns and Processes</vt:lpstr>
      <vt:lpstr>PowerPoint Presentation</vt:lpstr>
      <vt:lpstr>PowerPoint Presentation</vt:lpstr>
      <vt:lpstr>PowerPoint Presentation</vt:lpstr>
      <vt:lpstr>Unit 4 – Political Organization of Space</vt:lpstr>
      <vt:lpstr>PowerPoint Presentation</vt:lpstr>
      <vt:lpstr>PowerPoint Presentation</vt:lpstr>
      <vt:lpstr>PowerPoint Presentation</vt:lpstr>
      <vt:lpstr>Unit 5 – Agricultural Land Use</vt:lpstr>
      <vt:lpstr>PowerPoint Presentation</vt:lpstr>
      <vt:lpstr>PowerPoint Presentation</vt:lpstr>
      <vt:lpstr>PowerPoint Presentation</vt:lpstr>
      <vt:lpstr>Unit 6 – Industrialization and Development</vt:lpstr>
      <vt:lpstr>PowerPoint Presentation</vt:lpstr>
      <vt:lpstr>PowerPoint Presentation</vt:lpstr>
      <vt:lpstr>PowerPoint Presentation</vt:lpstr>
      <vt:lpstr>Unit 7 Cities and Urban Land Use</vt:lpstr>
      <vt:lpstr>PowerPoint Presentation</vt:lpstr>
      <vt:lpstr>PowerPoint Presentation</vt:lpstr>
    </vt:vector>
  </TitlesOfParts>
  <Company>Paulding County School District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1 – Nature and Perspectives</dc:title>
  <dc:creator>Thomas B. Sharpe</dc:creator>
  <cp:lastModifiedBy>Thomas B. Sharpe</cp:lastModifiedBy>
  <cp:revision>11</cp:revision>
  <dcterms:created xsi:type="dcterms:W3CDTF">2017-04-25T17:25:12Z</dcterms:created>
  <dcterms:modified xsi:type="dcterms:W3CDTF">2017-04-25T19:06:57Z</dcterms:modified>
</cp:coreProperties>
</file>