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2"/>
  </p:sldMasterIdLst>
  <p:notesMasterIdLst>
    <p:notesMasterId r:id="rId46"/>
  </p:notesMasterIdLst>
  <p:handoutMasterIdLst>
    <p:handoutMasterId r:id="rId47"/>
  </p:handoutMasterIdLst>
  <p:sldIdLst>
    <p:sldId id="256" r:id="rId3"/>
    <p:sldId id="317" r:id="rId4"/>
    <p:sldId id="318" r:id="rId5"/>
    <p:sldId id="319" r:id="rId6"/>
    <p:sldId id="320" r:id="rId7"/>
    <p:sldId id="269" r:id="rId8"/>
    <p:sldId id="270" r:id="rId9"/>
    <p:sldId id="272" r:id="rId10"/>
    <p:sldId id="271" r:id="rId11"/>
    <p:sldId id="274" r:id="rId12"/>
    <p:sldId id="275" r:id="rId13"/>
    <p:sldId id="276" r:id="rId14"/>
    <p:sldId id="277" r:id="rId15"/>
    <p:sldId id="279" r:id="rId16"/>
    <p:sldId id="280" r:id="rId17"/>
    <p:sldId id="281" r:id="rId18"/>
    <p:sldId id="282" r:id="rId19"/>
    <p:sldId id="283" r:id="rId20"/>
    <p:sldId id="284" r:id="rId21"/>
    <p:sldId id="285" r:id="rId22"/>
    <p:sldId id="291" r:id="rId23"/>
    <p:sldId id="292" r:id="rId24"/>
    <p:sldId id="293" r:id="rId25"/>
    <p:sldId id="294" r:id="rId26"/>
    <p:sldId id="295" r:id="rId27"/>
    <p:sldId id="297" r:id="rId28"/>
    <p:sldId id="298" r:id="rId29"/>
    <p:sldId id="299" r:id="rId30"/>
    <p:sldId id="300" r:id="rId31"/>
    <p:sldId id="302" r:id="rId32"/>
    <p:sldId id="303" r:id="rId33"/>
    <p:sldId id="304" r:id="rId34"/>
    <p:sldId id="305" r:id="rId35"/>
    <p:sldId id="306" r:id="rId36"/>
    <p:sldId id="308" r:id="rId37"/>
    <p:sldId id="309" r:id="rId38"/>
    <p:sldId id="310" r:id="rId39"/>
    <p:sldId id="311" r:id="rId40"/>
    <p:sldId id="312" r:id="rId41"/>
    <p:sldId id="313" r:id="rId42"/>
    <p:sldId id="314" r:id="rId43"/>
    <p:sldId id="315" r:id="rId44"/>
    <p:sldId id="31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00" autoAdjust="0"/>
    <p:restoredTop sz="96187" autoAdjust="0"/>
  </p:normalViewPr>
  <p:slideViewPr>
    <p:cSldViewPr snapToGrid="0">
      <p:cViewPr varScale="1">
        <p:scale>
          <a:sx n="75" d="100"/>
          <a:sy n="75" d="100"/>
        </p:scale>
        <p:origin x="54" y="822"/>
      </p:cViewPr>
      <p:guideLst/>
    </p:cSldViewPr>
  </p:slideViewPr>
  <p:outlineViewPr>
    <p:cViewPr>
      <p:scale>
        <a:sx n="33" d="100"/>
        <a:sy n="33" d="100"/>
      </p:scale>
      <p:origin x="0" y="-4086"/>
    </p:cViewPr>
  </p:outlineViewPr>
  <p:notesTextViewPr>
    <p:cViewPr>
      <p:scale>
        <a:sx n="1" d="1"/>
        <a:sy n="1" d="1"/>
      </p:scale>
      <p:origin x="0" y="0"/>
    </p:cViewPr>
  </p:notesTextViewPr>
  <p:notesViewPr>
    <p:cSldViewPr snapToGrid="0">
      <p:cViewPr varScale="1">
        <p:scale>
          <a:sx n="76" d="100"/>
          <a:sy n="76" d="100"/>
        </p:scale>
        <p:origin x="326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5/1/2017</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5/1/2017</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1</a:t>
            </a:fld>
            <a:endParaRPr lang="en-US" dirty="0"/>
          </a:p>
        </p:txBody>
      </p:sp>
    </p:spTree>
    <p:extLst>
      <p:ext uri="{BB962C8B-B14F-4D97-AF65-F5344CB8AC3E}">
        <p14:creationId xmlns:p14="http://schemas.microsoft.com/office/powerpoint/2010/main" val="162755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 y="0"/>
            <a:ext cx="12198096" cy="1905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dirty="0"/>
          </a:p>
        </p:txBody>
      </p:sp>
      <p:sp>
        <p:nvSpPr>
          <p:cNvPr id="9" name="Rectangle 8"/>
          <p:cNvSpPr/>
          <p:nvPr/>
        </p:nvSpPr>
        <p:spPr>
          <a:xfrm>
            <a:off x="-1" y="5102352"/>
            <a:ext cx="12198096" cy="17556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dirty="0"/>
          </a:p>
        </p:txBody>
      </p:sp>
      <p:sp>
        <p:nvSpPr>
          <p:cNvPr id="3" name="Subtitle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
        <p:nvSpPr>
          <p:cNvPr id="2" name="Title 1"/>
          <p:cNvSpPr>
            <a:spLocks noGrp="1"/>
          </p:cNvSpPr>
          <p:nvPr>
            <p:ph type="ctrTitle"/>
          </p:nvPr>
        </p:nvSpPr>
        <p:spPr>
          <a:xfrm>
            <a:off x="1295400" y="2286000"/>
            <a:ext cx="9601200" cy="1517904"/>
          </a:xfrm>
        </p:spPr>
        <p:txBody>
          <a:bodyPr anchor="b"/>
          <a:lstStyle>
            <a:lvl1pPr algn="ctr">
              <a:defRPr sz="5400"/>
            </a:lvl1pPr>
          </a:lstStyle>
          <a:p>
            <a:r>
              <a:rPr lang="en-US" smtClean="0"/>
              <a:t>Click to edit Master title style</a:t>
            </a:r>
            <a:endParaRPr/>
          </a:p>
        </p:txBody>
      </p:sp>
      <p:sp>
        <p:nvSpPr>
          <p:cNvPr id="4" name="Date Placeholder 3"/>
          <p:cNvSpPr>
            <a:spLocks noGrp="1"/>
          </p:cNvSpPr>
          <p:nvPr>
            <p:ph type="dt" sz="half" idx="10"/>
          </p:nvPr>
        </p:nvSpPr>
        <p:spPr/>
        <p:txBody>
          <a:bodyPr/>
          <a:lstStyle/>
          <a:p>
            <a:fld id="{63CAFA96-F3D6-4703-8EE2-3FC786BB479B}" type="datetime1">
              <a:rPr lang="en-US" smtClean="0"/>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36022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72E5197-E749-47B1-A96E-6E3AE90FFE7B}" type="datetime1">
              <a:rPr lang="en-US" smtClean="0"/>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72570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E26EFF-218D-4F5F-B5A7-1B949430B45A}" type="datetime1">
              <a:rPr lang="en-US" smtClean="0"/>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dirty="0"/>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Tree>
    <p:extLst>
      <p:ext uri="{BB962C8B-B14F-4D97-AF65-F5344CB8AC3E}">
        <p14:creationId xmlns:p14="http://schemas.microsoft.com/office/powerpoint/2010/main" val="144352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30C40B2-7C8D-42DE-9377-EDF90492D4FC}" type="datetime1">
              <a:rPr lang="en-US" smtClean="0"/>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dirty="0"/>
          </a:p>
        </p:txBody>
      </p:sp>
      <p:sp>
        <p:nvSpPr>
          <p:cNvPr id="3" name="Content Placeholder 2"/>
          <p:cNvSpPr>
            <a:spLocks noGrp="1"/>
          </p:cNvSpPr>
          <p:nvPr>
            <p:ph idx="1"/>
          </p:nvPr>
        </p:nvSpPr>
        <p:spPr/>
        <p:txBody>
          <a:bodyPr/>
          <a:lstStyle>
            <a:lvl1pPr marL="274320" indent="-228600">
              <a:buSzPct val="100000"/>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357525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274320"/>
            <a:ext cx="12192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4" name="Date Placeholder 3"/>
          <p:cNvSpPr>
            <a:spLocks noGrp="1"/>
          </p:cNvSpPr>
          <p:nvPr>
            <p:ph type="dt" sz="half" idx="10"/>
          </p:nvPr>
        </p:nvSpPr>
        <p:spPr/>
        <p:txBody>
          <a:bodyPr/>
          <a:lstStyle/>
          <a:p>
            <a:fld id="{AC8576D4-EFBA-4211-8C96-66595228CA63}" type="datetime1">
              <a:rPr lang="en-US" smtClean="0"/>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dirty="0"/>
          </a:p>
        </p:txBody>
      </p:sp>
      <p:sp>
        <p:nvSpPr>
          <p:cNvPr id="3" name="Text Placeholder 2"/>
          <p:cNvSpPr>
            <a:spLocks noGrp="1"/>
          </p:cNvSpPr>
          <p:nvPr>
            <p:ph type="body" idx="1"/>
          </p:nvPr>
        </p:nvSpPr>
        <p:spPr>
          <a:xfrm>
            <a:off x="1295400" y="4572000"/>
            <a:ext cx="9601200" cy="841248"/>
          </a:xfrm>
        </p:spPr>
        <p:txBody>
          <a:bodyPr anchor="t"/>
          <a:lstStyle>
            <a:lvl1pPr marL="0" indent="0" algn="ctr">
              <a:spcBef>
                <a:spcPts val="0"/>
              </a:spcBef>
              <a:buNone/>
              <a:defRPr sz="2000" cap="all"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295400" y="2130552"/>
            <a:ext cx="9601200" cy="2359152"/>
          </a:xfrm>
        </p:spPr>
        <p:txBody>
          <a:bodyPr anchor="b">
            <a:normAutofit/>
          </a:bodyPr>
          <a:lstStyle>
            <a:lvl1pPr algn="ctr">
              <a:defRPr sz="5400" b="0">
                <a:solidFill>
                  <a:schemeClr val="bg1"/>
                </a:solidFill>
              </a:defRPr>
            </a:lvl1pPr>
          </a:lstStyle>
          <a:p>
            <a:r>
              <a:rPr lang="en-US" smtClean="0"/>
              <a:t>Click to edit Master title style</a:t>
            </a:r>
            <a:endParaRPr/>
          </a:p>
        </p:txBody>
      </p:sp>
    </p:spTree>
    <p:extLst>
      <p:ext uri="{BB962C8B-B14F-4D97-AF65-F5344CB8AC3E}">
        <p14:creationId xmlns:p14="http://schemas.microsoft.com/office/powerpoint/2010/main" val="366464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37ED695-644C-4C1F-9427-69F96E6B1DA9}" type="datetime1">
              <a:rPr lang="en-US" smtClean="0"/>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06EF73-9DB8-4763-865F-2F88181A4732}" type="slidenum">
              <a:rPr lang="en-US" smtClean="0"/>
              <a:t>‹#›</a:t>
            </a:fld>
            <a:endParaRPr lang="en-US" dirty="0"/>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1341120" y="467360"/>
            <a:ext cx="9509760" cy="1233424"/>
          </a:xfrm>
        </p:spPr>
        <p:txBody>
          <a:bodyPr/>
          <a:lstStyle/>
          <a:p>
            <a:r>
              <a:rPr lang="en-US" smtClean="0"/>
              <a:t>Click to edit Master title style</a:t>
            </a:r>
            <a:endParaRPr/>
          </a:p>
        </p:txBody>
      </p:sp>
    </p:spTree>
    <p:extLst>
      <p:ext uri="{BB962C8B-B14F-4D97-AF65-F5344CB8AC3E}">
        <p14:creationId xmlns:p14="http://schemas.microsoft.com/office/powerpoint/2010/main" val="93821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9ECF27D-A26F-4735-ADFB-313D29112FDB}" type="datetime1">
              <a:rPr lang="en-US" smtClean="0"/>
              <a:t>5/1/2017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8D9AD5-F248-4919-864A-CFD76CC027D6}" type="slidenum">
              <a:rPr lang="en-US" smtClean="0"/>
              <a:t>‹#›</a:t>
            </a:fld>
            <a:endParaRPr lang="en-US" dirty="0"/>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1341120" y="466344"/>
            <a:ext cx="9509760" cy="1234440"/>
          </a:xfrm>
        </p:spPr>
        <p:txBody>
          <a:bodyPr/>
          <a:lstStyle/>
          <a:p>
            <a:r>
              <a:rPr lang="en-US" smtClean="0"/>
              <a:t>Click to edit Master title style</a:t>
            </a:r>
            <a:endParaRPr/>
          </a:p>
        </p:txBody>
      </p:sp>
    </p:spTree>
    <p:extLst>
      <p:ext uri="{BB962C8B-B14F-4D97-AF65-F5344CB8AC3E}">
        <p14:creationId xmlns:p14="http://schemas.microsoft.com/office/powerpoint/2010/main" val="385356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1D03EA-CB8C-4E0C-A1D7-56FEA0B95B2A}" type="datetime1">
              <a:rPr lang="en-US" smtClean="0"/>
              <a:t>5/1/2017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8D9AD5-F248-4919-864A-CFD76CC027D6}" type="slidenum">
              <a:rPr lang="en-US" smtClean="0"/>
              <a:t>‹#›</a:t>
            </a:fld>
            <a:endParaRPr lang="en-US" dirty="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35540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dirty="0"/>
          </a:p>
        </p:txBody>
      </p:sp>
      <p:sp>
        <p:nvSpPr>
          <p:cNvPr id="2" name="Date Placeholder 1"/>
          <p:cNvSpPr>
            <a:spLocks noGrp="1"/>
          </p:cNvSpPr>
          <p:nvPr>
            <p:ph type="dt" sz="half" idx="10"/>
          </p:nvPr>
        </p:nvSpPr>
        <p:spPr/>
        <p:txBody>
          <a:bodyPr/>
          <a:lstStyle/>
          <a:p>
            <a:fld id="{2A3F69D7-3A79-421A-B99B-CB653E420B85}" type="datetime1">
              <a:rPr lang="en-US" smtClean="0"/>
              <a:t>5/1/2017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8D9AD5-F248-4919-864A-CFD76CC027D6}" type="slidenum">
              <a:rPr lang="en-US" smtClean="0"/>
              <a:t>‹#›</a:t>
            </a:fld>
            <a:endParaRPr lang="en-US" dirty="0"/>
          </a:p>
        </p:txBody>
      </p:sp>
    </p:spTree>
    <p:extLst>
      <p:ext uri="{BB962C8B-B14F-4D97-AF65-F5344CB8AC3E}">
        <p14:creationId xmlns:p14="http://schemas.microsoft.com/office/powerpoint/2010/main" val="115794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1AC330F-D961-46F2-8194-4A078C1EA2E8}" type="datetime1">
              <a:rPr lang="en-US" smtClean="0"/>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dirty="0"/>
          </a:p>
        </p:txBody>
      </p:sp>
      <p:sp>
        <p:nvSpPr>
          <p:cNvPr id="3" name="Content Placeholder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470648" y="2350008"/>
            <a:ext cx="4206240" cy="1993392"/>
          </a:xfrm>
        </p:spPr>
        <p:txBody>
          <a:bodyPr anchor="b">
            <a:normAutofit/>
          </a:bodyPr>
          <a:lstStyle>
            <a:lvl1pPr>
              <a:defRPr sz="3400" b="0"/>
            </a:lvl1pPr>
          </a:lstStyle>
          <a:p>
            <a:r>
              <a:rPr lang="en-US" smtClean="0"/>
              <a:t>Click to edit Master title style</a:t>
            </a:r>
            <a:endParaRPr/>
          </a:p>
        </p:txBody>
      </p:sp>
    </p:spTree>
    <p:extLst>
      <p:ext uri="{BB962C8B-B14F-4D97-AF65-F5344CB8AC3E}">
        <p14:creationId xmlns:p14="http://schemas.microsoft.com/office/powerpoint/2010/main" val="38091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6A14602-70C9-4A60-9B5B-E1891C08A54A}" type="datetime1">
              <a:rPr lang="en-US" smtClean="0"/>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8D9AD5-F248-4919-864A-CFD76CC027D6}" type="slidenum">
              <a:rPr lang="en-US" smtClean="0"/>
              <a:t>‹#›</a:t>
            </a:fld>
            <a:endParaRPr lang="en-US" dirty="0"/>
          </a:p>
        </p:txBody>
      </p:sp>
      <p:sp>
        <p:nvSpPr>
          <p:cNvPr id="3" name="Picture Placeholder 2"/>
          <p:cNvSpPr>
            <a:spLocks noGrp="1"/>
          </p:cNvSpPr>
          <p:nvPr>
            <p:ph type="pic" idx="1"/>
          </p:nvPr>
        </p:nvSpPr>
        <p:spPr>
          <a:xfrm>
            <a:off x="301752" y="502920"/>
            <a:ext cx="6702552" cy="5843016"/>
          </a:xfrm>
          <a:solidFill>
            <a:schemeClr val="accent1">
              <a:lumMod val="40000"/>
              <a:lumOff val="60000"/>
            </a:schemeClr>
          </a:solidFill>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470648" y="2350008"/>
            <a:ext cx="4206240" cy="1993392"/>
          </a:xfrm>
        </p:spPr>
        <p:txBody>
          <a:bodyPr anchor="b">
            <a:normAutofit/>
          </a:bodyPr>
          <a:lstStyle>
            <a:lvl1pPr>
              <a:defRPr sz="3400" b="0"/>
            </a:lvl1pPr>
          </a:lstStyle>
          <a:p>
            <a:r>
              <a:rPr lang="en-US" smtClean="0"/>
              <a:t>Click to edit Master title style</a:t>
            </a:r>
            <a:endParaRPr/>
          </a:p>
        </p:txBody>
      </p:sp>
    </p:spTree>
    <p:extLst>
      <p:ext uri="{BB962C8B-B14F-4D97-AF65-F5344CB8AC3E}">
        <p14:creationId xmlns:p14="http://schemas.microsoft.com/office/powerpoint/2010/main" val="32239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Ref idx="1001">
        <a:schemeClr val="bg1"/>
      </p:bgRef>
    </p:bg>
    <p:spTree>
      <p:nvGrpSpPr>
        <p:cNvPr id="1" name=""/>
        <p:cNvGrpSpPr/>
        <p:nvPr/>
      </p:nvGrpSpPr>
      <p:grpSpPr>
        <a:xfrm>
          <a:off x="0" y="0"/>
          <a:ext cx="0" cy="0"/>
          <a:chOff x="0" y="0"/>
          <a:chExt cx="0" cy="0"/>
        </a:xfrm>
      </p:grpSpPr>
      <p:sp>
        <p:nvSpPr>
          <p:cNvPr id="7" name="Rectangle 6"/>
          <p:cNvSpPr/>
          <p:nvPr/>
        </p:nvSpPr>
        <p:spPr>
          <a:xfrm>
            <a:off x="0" y="6583680"/>
            <a:ext cx="12192000"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tx1">
                    <a:tint val="75000"/>
                  </a:schemeClr>
                </a:solidFill>
              </a:defRPr>
            </a:lvl1pPr>
          </a:lstStyle>
          <a:p>
            <a:fld id="{BB182484-C174-4118-BC1C-29AA67119CBC}" type="datetime1">
              <a:rPr lang="en-US" smtClean="0"/>
              <a:t>5/1/2017</a:t>
            </a:fld>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tx1">
                    <a:tint val="75000"/>
                  </a:schemeClr>
                </a:solidFill>
              </a:defRPr>
            </a:lvl1pPr>
          </a:lstStyle>
          <a:p>
            <a:fld id="{CA8D9AD5-F248-4919-864A-CFD76CC027D6}" type="slidenum">
              <a:rPr lang="en-US" smtClean="0"/>
              <a:pPr/>
              <a:t>‹#›</a:t>
            </a:fld>
            <a:endParaRPr lang="en-US" dirty="0"/>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2111456167"/>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SzPct val="80000"/>
        <a:buFont typeface="Wingdings 2" panose="05020102010507070707" pitchFamily="18"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Clr>
          <a:schemeClr val="accent1"/>
        </a:buClr>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Clr>
          <a:schemeClr val="accent1"/>
        </a:buClr>
        <a:buFont typeface="Wingdings" panose="05000000000000000000" pitchFamily="2" charset="2"/>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Clr>
          <a:schemeClr val="accent1"/>
        </a:buClr>
        <a:buFont typeface="Wingdings" panose="05000000000000000000" pitchFamily="2" charset="2"/>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Clr>
          <a:schemeClr val="accent1"/>
        </a:buClr>
        <a:buFont typeface="Wingdings" panose="05000000000000000000" pitchFamily="2" charset="2"/>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Coach Whitaker</a:t>
            </a:r>
          </a:p>
          <a:p>
            <a:endParaRPr lang="en-US" dirty="0"/>
          </a:p>
        </p:txBody>
      </p:sp>
      <p:sp>
        <p:nvSpPr>
          <p:cNvPr id="2" name="Title 1"/>
          <p:cNvSpPr>
            <a:spLocks noGrp="1"/>
          </p:cNvSpPr>
          <p:nvPr>
            <p:ph type="ctrTitle"/>
          </p:nvPr>
        </p:nvSpPr>
        <p:spPr/>
        <p:txBody>
          <a:bodyPr/>
          <a:lstStyle/>
          <a:p>
            <a:r>
              <a:rPr lang="en-US" dirty="0" smtClean="0"/>
              <a:t>Sex Education</a:t>
            </a:r>
            <a:endParaRPr lang="en-US" dirty="0"/>
          </a:p>
        </p:txBody>
      </p:sp>
    </p:spTree>
    <p:extLst>
      <p:ext uri="{BB962C8B-B14F-4D97-AF65-F5344CB8AC3E}">
        <p14:creationId xmlns:p14="http://schemas.microsoft.com/office/powerpoint/2010/main" val="427784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The function of the female reproductive system is to produce eggs and to provide a place to support and nourish a developing </a:t>
            </a:r>
            <a:r>
              <a:rPr lang="en-US" sz="2400" dirty="0" smtClean="0"/>
              <a:t>______________________________.</a:t>
            </a:r>
            <a:endParaRPr lang="en-US" sz="2400" dirty="0"/>
          </a:p>
          <a:p>
            <a:endParaRPr lang="en-US" dirty="0"/>
          </a:p>
        </p:txBody>
      </p:sp>
      <p:sp>
        <p:nvSpPr>
          <p:cNvPr id="3" name="Title 2"/>
          <p:cNvSpPr>
            <a:spLocks noGrp="1"/>
          </p:cNvSpPr>
          <p:nvPr>
            <p:ph type="title"/>
          </p:nvPr>
        </p:nvSpPr>
        <p:spPr/>
        <p:txBody>
          <a:bodyPr/>
          <a:lstStyle/>
          <a:p>
            <a:pPr algn="ctr"/>
            <a:r>
              <a:rPr lang="en-US" dirty="0"/>
              <a:t> What the Female Reproductive System </a:t>
            </a:r>
            <a:r>
              <a:rPr lang="en-US" dirty="0" smtClean="0"/>
              <a:t>Does</a:t>
            </a:r>
            <a:endParaRPr lang="en-US" dirty="0"/>
          </a:p>
        </p:txBody>
      </p:sp>
      <p:pic>
        <p:nvPicPr>
          <p:cNvPr id="4" name="Picture 3"/>
          <p:cNvPicPr>
            <a:picLocks noChangeAspect="1"/>
          </p:cNvPicPr>
          <p:nvPr/>
        </p:nvPicPr>
        <p:blipFill>
          <a:blip r:embed="rId2"/>
          <a:stretch>
            <a:fillRect/>
          </a:stretch>
        </p:blipFill>
        <p:spPr>
          <a:xfrm>
            <a:off x="3378962" y="3161107"/>
            <a:ext cx="5434076" cy="3275506"/>
          </a:xfrm>
          <a:prstGeom prst="rect">
            <a:avLst/>
          </a:prstGeom>
        </p:spPr>
      </p:pic>
    </p:spTree>
    <p:extLst>
      <p:ext uri="{BB962C8B-B14F-4D97-AF65-F5344CB8AC3E}">
        <p14:creationId xmlns:p14="http://schemas.microsoft.com/office/powerpoint/2010/main" val="423576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a:t>Ovaries are the female reproductive organs that produce eggs and the hormones estrogen and progesterone.</a:t>
            </a:r>
          </a:p>
          <a:p>
            <a:r>
              <a:rPr lang="en-US" sz="2800" dirty="0"/>
              <a:t>A female is born with approximately 1 million to 2 million eggs.</a:t>
            </a:r>
          </a:p>
          <a:p>
            <a:r>
              <a:rPr lang="en-US" sz="2800" dirty="0"/>
              <a:t>Estrogen regulates body changes during </a:t>
            </a:r>
            <a:r>
              <a:rPr lang="en-US" sz="2800" dirty="0" smtClean="0"/>
              <a:t>__________________________________________.</a:t>
            </a:r>
            <a:endParaRPr lang="en-US" sz="2800" dirty="0"/>
          </a:p>
          <a:p>
            <a:r>
              <a:rPr lang="en-US" sz="2800" dirty="0"/>
              <a:t>Both estrogen and progesterone are involved in regulating monthly cycles and in the changes that take place in the body during </a:t>
            </a:r>
            <a:r>
              <a:rPr lang="en-US" sz="2800" dirty="0" smtClean="0"/>
              <a:t>____________________________________________.</a:t>
            </a:r>
            <a:endParaRPr lang="en-US" sz="2800" dirty="0"/>
          </a:p>
          <a:p>
            <a:endParaRPr lang="en-US" dirty="0"/>
          </a:p>
        </p:txBody>
      </p:sp>
      <p:sp>
        <p:nvSpPr>
          <p:cNvPr id="3" name="Title 2"/>
          <p:cNvSpPr>
            <a:spLocks noGrp="1"/>
          </p:cNvSpPr>
          <p:nvPr>
            <p:ph type="title"/>
          </p:nvPr>
        </p:nvSpPr>
        <p:spPr/>
        <p:txBody>
          <a:bodyPr/>
          <a:lstStyle/>
          <a:p>
            <a:pPr algn="ctr"/>
            <a:r>
              <a:rPr lang="en-US" dirty="0"/>
              <a:t>How the Female Reproductive System </a:t>
            </a:r>
            <a:r>
              <a:rPr lang="en-US" dirty="0" smtClean="0"/>
              <a:t>Works</a:t>
            </a:r>
            <a:endParaRPr lang="en-US" dirty="0"/>
          </a:p>
        </p:txBody>
      </p:sp>
    </p:spTree>
    <p:extLst>
      <p:ext uri="{BB962C8B-B14F-4D97-AF65-F5344CB8AC3E}">
        <p14:creationId xmlns:p14="http://schemas.microsoft.com/office/powerpoint/2010/main" val="8810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2800" dirty="0"/>
              <a:t>The vagina is the female reproductive organ that connects the outside of the body to the uterus and receives sperm during reproduction. It is also part of the birth canal through which a baby is delivered.</a:t>
            </a:r>
          </a:p>
          <a:p>
            <a:r>
              <a:rPr lang="en-US" sz="2800" dirty="0"/>
              <a:t>The urethra carries urine out of the body from the bladder. It is above and separate from the vagina.</a:t>
            </a:r>
          </a:p>
          <a:p>
            <a:r>
              <a:rPr lang="en-US" sz="2800" dirty="0"/>
              <a:t>The uterus is the female reproductive organ that provides a place to support a developing </a:t>
            </a:r>
            <a:r>
              <a:rPr lang="en-US" sz="2800" dirty="0" smtClean="0"/>
              <a:t>___________________________________________________.</a:t>
            </a:r>
            <a:endParaRPr lang="en-US" sz="2800" dirty="0"/>
          </a:p>
          <a:p>
            <a:r>
              <a:rPr lang="en-US" sz="2800" dirty="0"/>
              <a:t>Eggs travel from the ovaries to the uterus through the fallopian </a:t>
            </a:r>
            <a:r>
              <a:rPr lang="en-US" sz="2800" dirty="0" smtClean="0"/>
              <a:t>_________________________________________________.</a:t>
            </a:r>
            <a:endParaRPr lang="en-US" sz="2800" dirty="0"/>
          </a:p>
          <a:p>
            <a:pPr marL="45720" indent="0">
              <a:buNone/>
            </a:pPr>
            <a:endParaRPr lang="en-US" dirty="0"/>
          </a:p>
        </p:txBody>
      </p:sp>
      <p:sp>
        <p:nvSpPr>
          <p:cNvPr id="3" name="Title 2"/>
          <p:cNvSpPr>
            <a:spLocks noGrp="1"/>
          </p:cNvSpPr>
          <p:nvPr>
            <p:ph type="title"/>
          </p:nvPr>
        </p:nvSpPr>
        <p:spPr/>
        <p:txBody>
          <a:bodyPr/>
          <a:lstStyle/>
          <a:p>
            <a:pPr algn="ctr"/>
            <a:r>
              <a:rPr lang="en-US" dirty="0"/>
              <a:t>How the Female Reproductive System </a:t>
            </a:r>
            <a:r>
              <a:rPr lang="en-US" dirty="0" smtClean="0"/>
              <a:t>Works</a:t>
            </a:r>
            <a:endParaRPr lang="en-US" dirty="0"/>
          </a:p>
        </p:txBody>
      </p:sp>
    </p:spTree>
    <p:extLst>
      <p:ext uri="{BB962C8B-B14F-4D97-AF65-F5344CB8AC3E}">
        <p14:creationId xmlns:p14="http://schemas.microsoft.com/office/powerpoint/2010/main" val="362413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Prior to ovulation (the release of an egg), the lining of the uterus thickens to prepare to support a growing human during </a:t>
            </a:r>
            <a:r>
              <a:rPr lang="en-US" dirty="0" smtClean="0"/>
              <a:t>___________________________________________________________________.</a:t>
            </a:r>
          </a:p>
          <a:p>
            <a:r>
              <a:rPr lang="en-US" dirty="0"/>
              <a:t>Menstruation is the breakdown and discharge of the uterine lining out of the vagina. This occurs if a released egg is not fertilized. Menstruation lasts on average 3 to 7 days.</a:t>
            </a:r>
          </a:p>
          <a:p>
            <a:r>
              <a:rPr lang="en-US" dirty="0"/>
              <a:t>The average menstrual cycle lasts 28 days. Ovulation usually occurs on the 14th day. However, this length </a:t>
            </a:r>
            <a:r>
              <a:rPr lang="en-US" dirty="0" smtClean="0"/>
              <a:t>can ____________________________________________.</a:t>
            </a:r>
            <a:endParaRPr lang="en-US" dirty="0"/>
          </a:p>
          <a:p>
            <a:pPr marL="45720" indent="0">
              <a:buNone/>
            </a:pPr>
            <a:endParaRPr lang="en-US" dirty="0"/>
          </a:p>
        </p:txBody>
      </p:sp>
      <p:sp>
        <p:nvSpPr>
          <p:cNvPr id="3" name="Title 2"/>
          <p:cNvSpPr>
            <a:spLocks noGrp="1"/>
          </p:cNvSpPr>
          <p:nvPr>
            <p:ph type="title"/>
          </p:nvPr>
        </p:nvSpPr>
        <p:spPr/>
        <p:txBody>
          <a:bodyPr/>
          <a:lstStyle/>
          <a:p>
            <a:pPr algn="ctr"/>
            <a:r>
              <a:rPr lang="en-US" dirty="0"/>
              <a:t>How the Menstrual Cycle </a:t>
            </a:r>
            <a:r>
              <a:rPr lang="en-US" dirty="0" smtClean="0"/>
              <a:t>Works</a:t>
            </a:r>
            <a:endParaRPr lang="en-US" dirty="0"/>
          </a:p>
        </p:txBody>
      </p:sp>
      <p:pic>
        <p:nvPicPr>
          <p:cNvPr id="4" name="Picture 3"/>
          <p:cNvPicPr>
            <a:picLocks noChangeAspect="1"/>
          </p:cNvPicPr>
          <p:nvPr/>
        </p:nvPicPr>
        <p:blipFill>
          <a:blip r:embed="rId2"/>
          <a:stretch>
            <a:fillRect/>
          </a:stretch>
        </p:blipFill>
        <p:spPr>
          <a:xfrm>
            <a:off x="2868103" y="4393692"/>
            <a:ext cx="6455793" cy="2065655"/>
          </a:xfrm>
          <a:prstGeom prst="rect">
            <a:avLst/>
          </a:prstGeom>
        </p:spPr>
      </p:pic>
    </p:spTree>
    <p:extLst>
      <p:ext uri="{BB962C8B-B14F-4D97-AF65-F5344CB8AC3E}">
        <p14:creationId xmlns:p14="http://schemas.microsoft.com/office/powerpoint/2010/main" val="258630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a:t>Sexual intercourse is the reproductive process in which the penis is inserted into the vagina and through which a new human life may </a:t>
            </a:r>
            <a:r>
              <a:rPr lang="en-US" sz="2800" dirty="0" smtClean="0"/>
              <a:t>_____________________________________.</a:t>
            </a:r>
            <a:endParaRPr lang="en-US" sz="2800" dirty="0"/>
          </a:p>
          <a:p>
            <a:r>
              <a:rPr lang="en-US" sz="2800" dirty="0"/>
              <a:t>From the vagina, sperm travel through the uterus and into the fallopian tubes, where fertilization normally occurs. </a:t>
            </a:r>
          </a:p>
          <a:p>
            <a:r>
              <a:rPr lang="en-US" sz="2800" dirty="0"/>
              <a:t>After fertilization, the zygote travels to the uterus and embeds in the uterine wall.</a:t>
            </a:r>
          </a:p>
          <a:p>
            <a:r>
              <a:rPr lang="en-US" sz="2800" dirty="0"/>
              <a:t>The developing human in the first 8 weeks of development is called an </a:t>
            </a:r>
            <a:r>
              <a:rPr lang="en-US" sz="2800" dirty="0" smtClean="0"/>
              <a:t>__________________________________________.</a:t>
            </a:r>
            <a:endParaRPr lang="en-US" sz="2800" dirty="0"/>
          </a:p>
          <a:p>
            <a:endParaRPr lang="en-US" dirty="0"/>
          </a:p>
        </p:txBody>
      </p:sp>
      <p:sp>
        <p:nvSpPr>
          <p:cNvPr id="3" name="Title 2"/>
          <p:cNvSpPr>
            <a:spLocks noGrp="1"/>
          </p:cNvSpPr>
          <p:nvPr>
            <p:ph type="title"/>
          </p:nvPr>
        </p:nvSpPr>
        <p:spPr/>
        <p:txBody>
          <a:bodyPr/>
          <a:lstStyle/>
          <a:p>
            <a:pPr algn="ctr"/>
            <a:r>
              <a:rPr lang="en-US" dirty="0"/>
              <a:t>How Life </a:t>
            </a:r>
            <a:r>
              <a:rPr lang="en-US" dirty="0" smtClean="0"/>
              <a:t>Begins</a:t>
            </a:r>
            <a:endParaRPr lang="en-US" dirty="0"/>
          </a:p>
        </p:txBody>
      </p:sp>
    </p:spTree>
    <p:extLst>
      <p:ext uri="{BB962C8B-B14F-4D97-AF65-F5344CB8AC3E}">
        <p14:creationId xmlns:p14="http://schemas.microsoft.com/office/powerpoint/2010/main" val="197276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The placenta is an organ that develops in the </a:t>
            </a:r>
            <a:r>
              <a:rPr lang="en-US" sz="2800" dirty="0" smtClean="0"/>
              <a:t>uterus.</a:t>
            </a:r>
          </a:p>
          <a:p>
            <a:r>
              <a:rPr lang="en-US" sz="2800" dirty="0"/>
              <a:t>The placenta provide a developing baby with nutrients and removes </a:t>
            </a:r>
            <a:r>
              <a:rPr lang="en-US" sz="2800" dirty="0" smtClean="0"/>
              <a:t>________________________________________.</a:t>
            </a:r>
            <a:endParaRPr lang="en-US" sz="2800" dirty="0"/>
          </a:p>
          <a:p>
            <a:r>
              <a:rPr lang="en-US" sz="2800" dirty="0"/>
              <a:t>The umbilical cord connects the embryo to the </a:t>
            </a:r>
            <a:r>
              <a:rPr lang="en-US" sz="2800" dirty="0" smtClean="0"/>
              <a:t>_______________________________________________.</a:t>
            </a:r>
            <a:endParaRPr lang="en-US" sz="2800" dirty="0"/>
          </a:p>
          <a:p>
            <a:endParaRPr lang="en-US" dirty="0"/>
          </a:p>
        </p:txBody>
      </p:sp>
      <p:sp>
        <p:nvSpPr>
          <p:cNvPr id="3" name="Title 2"/>
          <p:cNvSpPr>
            <a:spLocks noGrp="1"/>
          </p:cNvSpPr>
          <p:nvPr>
            <p:ph type="title"/>
          </p:nvPr>
        </p:nvSpPr>
        <p:spPr/>
        <p:txBody>
          <a:bodyPr/>
          <a:lstStyle/>
          <a:p>
            <a:pPr algn="ctr"/>
            <a:r>
              <a:rPr lang="en-US" dirty="0"/>
              <a:t>How a Baby </a:t>
            </a:r>
            <a:r>
              <a:rPr lang="en-US" dirty="0" smtClean="0"/>
              <a:t>Develops</a:t>
            </a:r>
            <a:endParaRPr lang="en-US" dirty="0"/>
          </a:p>
        </p:txBody>
      </p:sp>
    </p:spTree>
    <p:extLst>
      <p:ext uri="{BB962C8B-B14F-4D97-AF65-F5344CB8AC3E}">
        <p14:creationId xmlns:p14="http://schemas.microsoft.com/office/powerpoint/2010/main" val="303550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2800" dirty="0"/>
              <a:t>In the first trimester (first 3 months) the embryo grows rapidly. </a:t>
            </a:r>
          </a:p>
          <a:p>
            <a:r>
              <a:rPr lang="en-US" sz="2800" dirty="0"/>
              <a:t>By week 4, the heart starts beating, arm and leg buds appear, and the eyes and brain start to </a:t>
            </a:r>
            <a:r>
              <a:rPr lang="en-US" sz="2800" dirty="0" smtClean="0"/>
              <a:t>_________________________________________.</a:t>
            </a:r>
            <a:endParaRPr lang="en-US" sz="2800" dirty="0"/>
          </a:p>
          <a:p>
            <a:r>
              <a:rPr lang="en-US" sz="2800" dirty="0"/>
              <a:t>By the end of the first trimester, all the major body parts and organs have formed.</a:t>
            </a:r>
          </a:p>
          <a:p>
            <a:r>
              <a:rPr lang="en-US" sz="2800" dirty="0"/>
              <a:t>Beyond the first trimester, the developing baby is called a </a:t>
            </a:r>
            <a:r>
              <a:rPr lang="en-US" sz="2800" dirty="0" smtClean="0"/>
              <a:t>__________________________________________________. </a:t>
            </a:r>
            <a:endParaRPr lang="en-US" sz="2800" dirty="0"/>
          </a:p>
          <a:p>
            <a:r>
              <a:rPr lang="en-US" sz="2800" dirty="0"/>
              <a:t>In the second trimester, the organs continue to develop. By 4 months, the mother can feel the fetus move or kick.</a:t>
            </a:r>
          </a:p>
          <a:p>
            <a:endParaRPr lang="en-US" dirty="0"/>
          </a:p>
        </p:txBody>
      </p:sp>
      <p:sp>
        <p:nvSpPr>
          <p:cNvPr id="3" name="Title 2"/>
          <p:cNvSpPr>
            <a:spLocks noGrp="1"/>
          </p:cNvSpPr>
          <p:nvPr>
            <p:ph type="title"/>
          </p:nvPr>
        </p:nvSpPr>
        <p:spPr/>
        <p:txBody>
          <a:bodyPr/>
          <a:lstStyle/>
          <a:p>
            <a:pPr algn="ctr"/>
            <a:r>
              <a:rPr lang="en-US" dirty="0"/>
              <a:t>How a Baby </a:t>
            </a:r>
            <a:r>
              <a:rPr lang="en-US" dirty="0" smtClean="0"/>
              <a:t>Develops</a:t>
            </a:r>
            <a:endParaRPr lang="en-US" dirty="0"/>
          </a:p>
        </p:txBody>
      </p:sp>
    </p:spTree>
    <p:extLst>
      <p:ext uri="{BB962C8B-B14F-4D97-AF65-F5344CB8AC3E}">
        <p14:creationId xmlns:p14="http://schemas.microsoft.com/office/powerpoint/2010/main" val="4449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By the end of the second trimester, facial features are apparent, and you can tell if the fetus is male or female.</a:t>
            </a:r>
          </a:p>
          <a:p>
            <a:r>
              <a:rPr lang="en-US" sz="2800" dirty="0"/>
              <a:t>In the third trimester, the fetus gains most of its </a:t>
            </a:r>
            <a:r>
              <a:rPr lang="en-US" sz="2800" dirty="0" smtClean="0"/>
              <a:t>__________________________________________________. </a:t>
            </a:r>
            <a:endParaRPr lang="en-US" sz="2800" dirty="0"/>
          </a:p>
          <a:p>
            <a:r>
              <a:rPr lang="en-US" sz="2800" dirty="0"/>
              <a:t>At the end of 9 months, the baby </a:t>
            </a:r>
            <a:r>
              <a:rPr lang="en-US" sz="2800" dirty="0" smtClean="0"/>
              <a:t>is _________________________________________________.</a:t>
            </a:r>
            <a:endParaRPr lang="en-US" sz="2800" dirty="0"/>
          </a:p>
          <a:p>
            <a:endParaRPr lang="en-US" dirty="0"/>
          </a:p>
        </p:txBody>
      </p:sp>
      <p:sp>
        <p:nvSpPr>
          <p:cNvPr id="3" name="Title 2"/>
          <p:cNvSpPr>
            <a:spLocks noGrp="1"/>
          </p:cNvSpPr>
          <p:nvPr>
            <p:ph type="title"/>
          </p:nvPr>
        </p:nvSpPr>
        <p:spPr/>
        <p:txBody>
          <a:bodyPr/>
          <a:lstStyle/>
          <a:p>
            <a:pPr algn="ctr"/>
            <a:r>
              <a:rPr lang="en-US" dirty="0"/>
              <a:t>How a Baby </a:t>
            </a:r>
            <a:r>
              <a:rPr lang="en-US" dirty="0" smtClean="0"/>
              <a:t>Develops</a:t>
            </a:r>
            <a:endParaRPr lang="en-US" dirty="0"/>
          </a:p>
        </p:txBody>
      </p:sp>
    </p:spTree>
    <p:extLst>
      <p:ext uri="{BB962C8B-B14F-4D97-AF65-F5344CB8AC3E}">
        <p14:creationId xmlns:p14="http://schemas.microsoft.com/office/powerpoint/2010/main" val="54297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9869" y="1588550"/>
            <a:ext cx="11972261" cy="2504985"/>
          </a:xfrm>
          <a:prstGeom prst="rect">
            <a:avLst/>
          </a:prstGeom>
        </p:spPr>
      </p:pic>
      <p:sp>
        <p:nvSpPr>
          <p:cNvPr id="3" name="Title 2"/>
          <p:cNvSpPr>
            <a:spLocks noGrp="1"/>
          </p:cNvSpPr>
          <p:nvPr>
            <p:ph type="title"/>
          </p:nvPr>
        </p:nvSpPr>
        <p:spPr/>
        <p:txBody>
          <a:bodyPr/>
          <a:lstStyle/>
          <a:p>
            <a:pPr algn="ctr"/>
            <a:r>
              <a:rPr lang="en-US" dirty="0" smtClean="0"/>
              <a:t>Problems During Pregnancy</a:t>
            </a:r>
            <a:endParaRPr lang="en-US" dirty="0"/>
          </a:p>
        </p:txBody>
      </p:sp>
      <p:pic>
        <p:nvPicPr>
          <p:cNvPr id="5" name="Picture 4"/>
          <p:cNvPicPr>
            <a:picLocks noChangeAspect="1"/>
          </p:cNvPicPr>
          <p:nvPr/>
        </p:nvPicPr>
        <p:blipFill>
          <a:blip r:embed="rId3"/>
          <a:stretch>
            <a:fillRect/>
          </a:stretch>
        </p:blipFill>
        <p:spPr>
          <a:xfrm>
            <a:off x="109870" y="4093536"/>
            <a:ext cx="11972260" cy="2572534"/>
          </a:xfrm>
          <a:prstGeom prst="rect">
            <a:avLst/>
          </a:prstGeom>
        </p:spPr>
      </p:pic>
    </p:spTree>
    <p:extLst>
      <p:ext uri="{BB962C8B-B14F-4D97-AF65-F5344CB8AC3E}">
        <p14:creationId xmlns:p14="http://schemas.microsoft.com/office/powerpoint/2010/main" val="142514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00366" y="1901825"/>
            <a:ext cx="7191268" cy="4127500"/>
          </a:xfrm>
          <a:prstGeom prst="rect">
            <a:avLst/>
          </a:prstGeom>
        </p:spPr>
      </p:pic>
      <p:sp>
        <p:nvSpPr>
          <p:cNvPr id="3" name="Title 2"/>
          <p:cNvSpPr>
            <a:spLocks noGrp="1"/>
          </p:cNvSpPr>
          <p:nvPr>
            <p:ph type="title"/>
          </p:nvPr>
        </p:nvSpPr>
        <p:spPr/>
        <p:txBody>
          <a:bodyPr/>
          <a:lstStyle/>
          <a:p>
            <a:pPr algn="ctr"/>
            <a:r>
              <a:rPr lang="en-US" dirty="0" smtClean="0"/>
              <a:t>Stages of Birth</a:t>
            </a:r>
            <a:endParaRPr lang="en-US" dirty="0"/>
          </a:p>
        </p:txBody>
      </p:sp>
    </p:spTree>
    <p:extLst>
      <p:ext uri="{BB962C8B-B14F-4D97-AF65-F5344CB8AC3E}">
        <p14:creationId xmlns:p14="http://schemas.microsoft.com/office/powerpoint/2010/main" val="29154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Sperm—the sex cell produced by the testes and is needed to fertilize an egg.</a:t>
            </a:r>
          </a:p>
          <a:p>
            <a:r>
              <a:rPr lang="en-US" sz="2800" dirty="0" smtClean="0"/>
              <a:t>Ovum—the sex cell produced by the ovaries that are fertilized by a sperm.</a:t>
            </a:r>
          </a:p>
          <a:p>
            <a:r>
              <a:rPr lang="en-US" sz="2800" dirty="0" smtClean="0"/>
              <a:t>Testis—the male reproduction organ that makes sperm and testosterone.</a:t>
            </a:r>
          </a:p>
          <a:p>
            <a:r>
              <a:rPr lang="en-US" sz="2800" dirty="0" smtClean="0"/>
              <a:t>Penis—male reproductive organ that removes urine and delivers sperm.</a:t>
            </a:r>
            <a:endParaRPr lang="en-US" sz="2800" dirty="0"/>
          </a:p>
        </p:txBody>
      </p:sp>
      <p:sp>
        <p:nvSpPr>
          <p:cNvPr id="3" name="Title 2"/>
          <p:cNvSpPr>
            <a:spLocks noGrp="1"/>
          </p:cNvSpPr>
          <p:nvPr>
            <p:ph type="title"/>
          </p:nvPr>
        </p:nvSpPr>
        <p:spPr/>
        <p:txBody>
          <a:bodyPr/>
          <a:lstStyle/>
          <a:p>
            <a:pPr algn="ctr"/>
            <a:r>
              <a:rPr lang="en-US" dirty="0" smtClean="0"/>
              <a:t>Vocabulary</a:t>
            </a:r>
            <a:endParaRPr lang="en-US" dirty="0"/>
          </a:p>
        </p:txBody>
      </p:sp>
    </p:spTree>
    <p:extLst>
      <p:ext uri="{BB962C8B-B14F-4D97-AF65-F5344CB8AC3E}">
        <p14:creationId xmlns:p14="http://schemas.microsoft.com/office/powerpoint/2010/main" val="147091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19857" y="1901825"/>
            <a:ext cx="7352286" cy="4127500"/>
          </a:xfrm>
          <a:prstGeom prst="rect">
            <a:avLst/>
          </a:prstGeom>
        </p:spPr>
      </p:pic>
      <p:sp>
        <p:nvSpPr>
          <p:cNvPr id="3" name="Title 2"/>
          <p:cNvSpPr>
            <a:spLocks noGrp="1"/>
          </p:cNvSpPr>
          <p:nvPr>
            <p:ph type="title"/>
          </p:nvPr>
        </p:nvSpPr>
        <p:spPr/>
        <p:txBody>
          <a:bodyPr/>
          <a:lstStyle/>
          <a:p>
            <a:pPr algn="ctr"/>
            <a:r>
              <a:rPr lang="en-US" dirty="0" smtClean="0"/>
              <a:t>Stages of Birth</a:t>
            </a:r>
            <a:endParaRPr lang="en-US" dirty="0"/>
          </a:p>
        </p:txBody>
      </p:sp>
    </p:spTree>
    <p:extLst>
      <p:ext uri="{BB962C8B-B14F-4D97-AF65-F5344CB8AC3E}">
        <p14:creationId xmlns:p14="http://schemas.microsoft.com/office/powerpoint/2010/main" val="11920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Teen relationships should focus on emotional intimacy, not sexual </a:t>
            </a:r>
            <a:r>
              <a:rPr lang="en-US" sz="2800" dirty="0" smtClean="0"/>
              <a:t>___________________________________________.</a:t>
            </a:r>
            <a:endParaRPr lang="en-US" sz="2800" dirty="0"/>
          </a:p>
          <a:p>
            <a:r>
              <a:rPr lang="en-US" sz="2800" dirty="0"/>
              <a:t>Abstinence is the conscious decision not to participate in sexual activity and the skills to support that decision.</a:t>
            </a:r>
          </a:p>
          <a:p>
            <a:r>
              <a:rPr lang="en-US" sz="2800" dirty="0"/>
              <a:t>A sexually transmitted disease (STD) is an infectious disease that is spread by sexual contact.</a:t>
            </a:r>
          </a:p>
          <a:p>
            <a:r>
              <a:rPr lang="en-US" sz="2800" dirty="0"/>
              <a:t>Avoiding the risk of STDs is just one of the many benefits of </a:t>
            </a:r>
            <a:r>
              <a:rPr lang="en-US" sz="2800" dirty="0" smtClean="0"/>
              <a:t>_____________________________________________. </a:t>
            </a:r>
            <a:endParaRPr lang="en-US" sz="2800" dirty="0"/>
          </a:p>
          <a:p>
            <a:endParaRPr lang="en-US" dirty="0"/>
          </a:p>
        </p:txBody>
      </p:sp>
      <p:sp>
        <p:nvSpPr>
          <p:cNvPr id="3" name="Title 2"/>
          <p:cNvSpPr>
            <a:spLocks noGrp="1"/>
          </p:cNvSpPr>
          <p:nvPr>
            <p:ph type="title"/>
          </p:nvPr>
        </p:nvSpPr>
        <p:spPr/>
        <p:txBody>
          <a:bodyPr/>
          <a:lstStyle/>
          <a:p>
            <a:pPr algn="ctr"/>
            <a:r>
              <a:rPr lang="en-US" dirty="0"/>
              <a:t>What Is Abstinence</a:t>
            </a:r>
            <a:r>
              <a:rPr lang="en-US" dirty="0" smtClean="0"/>
              <a:t>?</a:t>
            </a:r>
            <a:endParaRPr lang="en-US" dirty="0"/>
          </a:p>
        </p:txBody>
      </p:sp>
    </p:spTree>
    <p:extLst>
      <p:ext uri="{BB962C8B-B14F-4D97-AF65-F5344CB8AC3E}">
        <p14:creationId xmlns:p14="http://schemas.microsoft.com/office/powerpoint/2010/main" val="169919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42402" y="2599952"/>
            <a:ext cx="7907197" cy="2731245"/>
          </a:xfrm>
          <a:prstGeom prst="rect">
            <a:avLst/>
          </a:prstGeom>
        </p:spPr>
      </p:pic>
      <p:sp>
        <p:nvSpPr>
          <p:cNvPr id="3" name="Title 2"/>
          <p:cNvSpPr>
            <a:spLocks noGrp="1"/>
          </p:cNvSpPr>
          <p:nvPr>
            <p:ph type="title"/>
          </p:nvPr>
        </p:nvSpPr>
        <p:spPr/>
        <p:txBody>
          <a:bodyPr/>
          <a:lstStyle/>
          <a:p>
            <a:pPr algn="ctr"/>
            <a:r>
              <a:rPr lang="en-US" dirty="0" smtClean="0"/>
              <a:t>Benefits of Abstinence</a:t>
            </a:r>
            <a:endParaRPr lang="en-US" dirty="0"/>
          </a:p>
        </p:txBody>
      </p:sp>
    </p:spTree>
    <p:extLst>
      <p:ext uri="{BB962C8B-B14F-4D97-AF65-F5344CB8AC3E}">
        <p14:creationId xmlns:p14="http://schemas.microsoft.com/office/powerpoint/2010/main" val="183827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Internal pressure is an impulse a person feels to engage in a </a:t>
            </a:r>
            <a:r>
              <a:rPr lang="en-US" sz="2800" dirty="0" smtClean="0"/>
              <a:t>________________________________________________.</a:t>
            </a:r>
          </a:p>
          <a:p>
            <a:r>
              <a:rPr lang="en-US" sz="2800" dirty="0" smtClean="0"/>
              <a:t>External </a:t>
            </a:r>
            <a:r>
              <a:rPr lang="en-US" sz="2800" dirty="0"/>
              <a:t>pressure is pressure a person feels from another person or from a group to engage in a </a:t>
            </a:r>
            <a:r>
              <a:rPr lang="en-US" sz="2800" dirty="0" smtClean="0"/>
              <a:t>________________________________________________.</a:t>
            </a:r>
            <a:endParaRPr lang="en-US" sz="2800" dirty="0"/>
          </a:p>
          <a:p>
            <a:pPr marL="45720" indent="0">
              <a:buNone/>
            </a:pPr>
            <a:endParaRPr lang="en-US" dirty="0"/>
          </a:p>
        </p:txBody>
      </p:sp>
      <p:sp>
        <p:nvSpPr>
          <p:cNvPr id="3" name="Title 2"/>
          <p:cNvSpPr>
            <a:spLocks noGrp="1"/>
          </p:cNvSpPr>
          <p:nvPr>
            <p:ph type="title"/>
          </p:nvPr>
        </p:nvSpPr>
        <p:spPr/>
        <p:txBody>
          <a:bodyPr/>
          <a:lstStyle/>
          <a:p>
            <a:pPr algn="ctr"/>
            <a:r>
              <a:rPr lang="en-US" dirty="0"/>
              <a:t>Pressures to Be Sexually </a:t>
            </a:r>
            <a:r>
              <a:rPr lang="en-US" dirty="0" smtClean="0"/>
              <a:t>Active</a:t>
            </a:r>
            <a:endParaRPr lang="en-US" dirty="0"/>
          </a:p>
        </p:txBody>
      </p:sp>
    </p:spTree>
    <p:extLst>
      <p:ext uri="{BB962C8B-B14F-4D97-AF65-F5344CB8AC3E}">
        <p14:creationId xmlns:p14="http://schemas.microsoft.com/office/powerpoint/2010/main" val="374999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Setting </a:t>
            </a:r>
            <a:r>
              <a:rPr lang="en-US" sz="2800" dirty="0"/>
              <a:t>personal limits can help you stay true to your commitment to be </a:t>
            </a:r>
            <a:r>
              <a:rPr lang="en-US" sz="2800" dirty="0" smtClean="0"/>
              <a:t>abstinent.</a:t>
            </a:r>
          </a:p>
          <a:p>
            <a:r>
              <a:rPr lang="en-US" sz="2800" dirty="0" smtClean="0"/>
              <a:t>When </a:t>
            </a:r>
            <a:r>
              <a:rPr lang="en-US" sz="2800" dirty="0"/>
              <a:t>setting personal limits, you can commit not only to being abstinent but also to avoiding situations that could lead to sexual </a:t>
            </a:r>
            <a:r>
              <a:rPr lang="en-US" sz="2800" dirty="0" smtClean="0"/>
              <a:t>__________________________________________________.</a:t>
            </a:r>
          </a:p>
          <a:p>
            <a:r>
              <a:rPr lang="en-US" sz="2800" dirty="0" smtClean="0"/>
              <a:t>Tell </a:t>
            </a:r>
            <a:r>
              <a:rPr lang="en-US" sz="2800" dirty="0"/>
              <a:t>your partner when you begin dating that you have made a commitment to remain </a:t>
            </a:r>
            <a:r>
              <a:rPr lang="en-US" sz="2800" dirty="0" smtClean="0"/>
              <a:t>sexually __________________________________.</a:t>
            </a:r>
            <a:endParaRPr lang="en-US" sz="2800" dirty="0"/>
          </a:p>
          <a:p>
            <a:endParaRPr lang="en-US" dirty="0"/>
          </a:p>
        </p:txBody>
      </p:sp>
      <p:sp>
        <p:nvSpPr>
          <p:cNvPr id="3" name="Title 2"/>
          <p:cNvSpPr>
            <a:spLocks noGrp="1"/>
          </p:cNvSpPr>
          <p:nvPr>
            <p:ph type="title"/>
          </p:nvPr>
        </p:nvSpPr>
        <p:spPr/>
        <p:txBody>
          <a:bodyPr/>
          <a:lstStyle/>
          <a:p>
            <a:pPr algn="ctr"/>
            <a:r>
              <a:rPr lang="en-US" dirty="0"/>
              <a:t>Setting Personal </a:t>
            </a:r>
            <a:r>
              <a:rPr lang="en-US" dirty="0" smtClean="0"/>
              <a:t>Limits</a:t>
            </a:r>
            <a:endParaRPr lang="en-US" dirty="0"/>
          </a:p>
        </p:txBody>
      </p:sp>
    </p:spTree>
    <p:extLst>
      <p:ext uri="{BB962C8B-B14F-4D97-AF65-F5344CB8AC3E}">
        <p14:creationId xmlns:p14="http://schemas.microsoft.com/office/powerpoint/2010/main" val="62133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Identify </a:t>
            </a:r>
            <a:r>
              <a:rPr lang="en-US" sz="2800" dirty="0"/>
              <a:t>situations that could lead to sexual </a:t>
            </a:r>
            <a:r>
              <a:rPr lang="en-US" sz="2800" dirty="0" smtClean="0"/>
              <a:t>activity.</a:t>
            </a:r>
          </a:p>
          <a:p>
            <a:r>
              <a:rPr lang="en-US" sz="2800" dirty="0" smtClean="0"/>
              <a:t>Avoid </a:t>
            </a:r>
            <a:r>
              <a:rPr lang="en-US" sz="2800" dirty="0"/>
              <a:t>drinking alcohol or taking illegal </a:t>
            </a:r>
            <a:r>
              <a:rPr lang="en-US" sz="2800" dirty="0" smtClean="0"/>
              <a:t>_______________________________________________.</a:t>
            </a:r>
          </a:p>
          <a:p>
            <a:r>
              <a:rPr lang="en-US" sz="2800" dirty="0" smtClean="0"/>
              <a:t>Look </a:t>
            </a:r>
            <a:r>
              <a:rPr lang="en-US" sz="2800" dirty="0"/>
              <a:t>for dating partners who share your values about </a:t>
            </a:r>
            <a:r>
              <a:rPr lang="en-US" sz="2800" dirty="0" smtClean="0"/>
              <a:t>______________________________________________.</a:t>
            </a:r>
            <a:endParaRPr lang="en-US" sz="2800" dirty="0"/>
          </a:p>
          <a:p>
            <a:endParaRPr lang="en-US" dirty="0"/>
          </a:p>
        </p:txBody>
      </p:sp>
      <p:sp>
        <p:nvSpPr>
          <p:cNvPr id="3" name="Title 2"/>
          <p:cNvSpPr>
            <a:spLocks noGrp="1"/>
          </p:cNvSpPr>
          <p:nvPr>
            <p:ph type="title"/>
          </p:nvPr>
        </p:nvSpPr>
        <p:spPr/>
        <p:txBody>
          <a:bodyPr/>
          <a:lstStyle/>
          <a:p>
            <a:pPr algn="ctr"/>
            <a:r>
              <a:rPr lang="en-US" dirty="0" smtClean="0"/>
              <a:t>Avoid Pressure Situations</a:t>
            </a:r>
            <a:endParaRPr lang="en-US" dirty="0"/>
          </a:p>
        </p:txBody>
      </p:sp>
    </p:spTree>
    <p:extLst>
      <p:ext uri="{BB962C8B-B14F-4D97-AF65-F5344CB8AC3E}">
        <p14:creationId xmlns:p14="http://schemas.microsoft.com/office/powerpoint/2010/main" val="109633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Possible consequences of teen sexual activity include:</a:t>
            </a:r>
          </a:p>
          <a:p>
            <a:pPr marL="502920" indent="-457200">
              <a:buAutoNum type="arabicPeriod"/>
            </a:pPr>
            <a:r>
              <a:rPr lang="en-US" sz="2800" dirty="0" smtClean="0"/>
              <a:t>loss </a:t>
            </a:r>
            <a:r>
              <a:rPr lang="en-US" sz="2800" dirty="0"/>
              <a:t>of </a:t>
            </a:r>
            <a:r>
              <a:rPr lang="en-US" sz="2800" dirty="0" smtClean="0"/>
              <a:t>self-esteem</a:t>
            </a:r>
          </a:p>
          <a:p>
            <a:pPr marL="502920" indent="-457200">
              <a:buAutoNum type="arabicPeriod"/>
            </a:pPr>
            <a:r>
              <a:rPr lang="en-US" sz="2800" dirty="0" smtClean="0"/>
              <a:t>unplanned _____________________________________</a:t>
            </a:r>
          </a:p>
          <a:p>
            <a:pPr marL="502920" indent="-457200">
              <a:buAutoNum type="arabicPeriod"/>
            </a:pPr>
            <a:r>
              <a:rPr lang="en-US" sz="2800" dirty="0" smtClean="0"/>
              <a:t>sexually </a:t>
            </a:r>
            <a:r>
              <a:rPr lang="en-US" sz="2800" dirty="0"/>
              <a:t>transmitted </a:t>
            </a:r>
            <a:r>
              <a:rPr lang="en-US" sz="2800" dirty="0" smtClean="0"/>
              <a:t>________________________________________________</a:t>
            </a:r>
            <a:endParaRPr lang="en-US" sz="2800" dirty="0"/>
          </a:p>
          <a:p>
            <a:r>
              <a:rPr lang="en-US" sz="2800" dirty="0"/>
              <a:t>Abstinence is the only sure way to eliminate the risks of teen sexual activity.</a:t>
            </a:r>
          </a:p>
          <a:p>
            <a:endParaRPr lang="en-US" dirty="0"/>
          </a:p>
        </p:txBody>
      </p:sp>
      <p:sp>
        <p:nvSpPr>
          <p:cNvPr id="3" name="Title 2"/>
          <p:cNvSpPr>
            <a:spLocks noGrp="1"/>
          </p:cNvSpPr>
          <p:nvPr>
            <p:ph type="title"/>
          </p:nvPr>
        </p:nvSpPr>
        <p:spPr/>
        <p:txBody>
          <a:bodyPr/>
          <a:lstStyle/>
          <a:p>
            <a:pPr algn="ctr"/>
            <a:r>
              <a:rPr lang="en-US" dirty="0"/>
              <a:t>Risks of Teen Sexual </a:t>
            </a:r>
            <a:r>
              <a:rPr lang="en-US" dirty="0" smtClean="0"/>
              <a:t>Activity</a:t>
            </a:r>
            <a:endParaRPr lang="en-US" dirty="0"/>
          </a:p>
        </p:txBody>
      </p:sp>
    </p:spTree>
    <p:extLst>
      <p:ext uri="{BB962C8B-B14F-4D97-AF65-F5344CB8AC3E}">
        <p14:creationId xmlns:p14="http://schemas.microsoft.com/office/powerpoint/2010/main" val="8185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1 </a:t>
            </a:r>
            <a:r>
              <a:rPr lang="en-US" sz="2800" dirty="0"/>
              <a:t>in 10 female teenagers gets pregnant each </a:t>
            </a:r>
            <a:r>
              <a:rPr lang="en-US" sz="2800" dirty="0" smtClean="0"/>
              <a:t>year.</a:t>
            </a:r>
          </a:p>
          <a:p>
            <a:r>
              <a:rPr lang="en-US" sz="2800" dirty="0" smtClean="0"/>
              <a:t>One </a:t>
            </a:r>
            <a:r>
              <a:rPr lang="en-US" sz="2800" dirty="0"/>
              <a:t>out of three girls becomes pregnant at least once before reaching the age of </a:t>
            </a:r>
            <a:r>
              <a:rPr lang="en-US" sz="2800" dirty="0" smtClean="0"/>
              <a:t>20.</a:t>
            </a:r>
          </a:p>
          <a:p>
            <a:r>
              <a:rPr lang="en-US" sz="2800" dirty="0" smtClean="0"/>
              <a:t>Teen </a:t>
            </a:r>
            <a:r>
              <a:rPr lang="en-US" sz="2800" dirty="0"/>
              <a:t>pregnancies are hard on the mother’s </a:t>
            </a:r>
            <a:r>
              <a:rPr lang="en-US" sz="2800" dirty="0" smtClean="0"/>
              <a:t>_________________________________________________.</a:t>
            </a:r>
          </a:p>
          <a:p>
            <a:r>
              <a:rPr lang="en-US" sz="2800" dirty="0" smtClean="0"/>
              <a:t>Babies </a:t>
            </a:r>
            <a:r>
              <a:rPr lang="en-US" sz="2800" dirty="0"/>
              <a:t>born to teen mothers are more likely to have health </a:t>
            </a:r>
            <a:r>
              <a:rPr lang="en-US" sz="2800" dirty="0" smtClean="0"/>
              <a:t>__________________________________________________.</a:t>
            </a:r>
            <a:endParaRPr lang="en-US" sz="2800" dirty="0"/>
          </a:p>
          <a:p>
            <a:endParaRPr lang="en-US" dirty="0"/>
          </a:p>
        </p:txBody>
      </p:sp>
      <p:sp>
        <p:nvSpPr>
          <p:cNvPr id="3" name="Title 2"/>
          <p:cNvSpPr>
            <a:spLocks noGrp="1"/>
          </p:cNvSpPr>
          <p:nvPr>
            <p:ph type="title"/>
          </p:nvPr>
        </p:nvSpPr>
        <p:spPr/>
        <p:txBody>
          <a:bodyPr/>
          <a:lstStyle/>
          <a:p>
            <a:pPr algn="ctr"/>
            <a:r>
              <a:rPr lang="en-US" dirty="0"/>
              <a:t>Teen </a:t>
            </a:r>
            <a:r>
              <a:rPr lang="en-US" dirty="0" smtClean="0"/>
              <a:t>Pregnancy</a:t>
            </a:r>
            <a:endParaRPr lang="en-US" dirty="0"/>
          </a:p>
        </p:txBody>
      </p:sp>
    </p:spTree>
    <p:extLst>
      <p:ext uri="{BB962C8B-B14F-4D97-AF65-F5344CB8AC3E}">
        <p14:creationId xmlns:p14="http://schemas.microsoft.com/office/powerpoint/2010/main" val="30748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2800" dirty="0"/>
              <a:t>Other reasons to avoid being a teen parent include:</a:t>
            </a:r>
          </a:p>
          <a:p>
            <a:pPr marL="502920" indent="-457200">
              <a:buAutoNum type="arabicPeriod"/>
            </a:pPr>
            <a:r>
              <a:rPr lang="en-US" sz="2800" dirty="0" smtClean="0"/>
              <a:t>You </a:t>
            </a:r>
            <a:r>
              <a:rPr lang="en-US" sz="2800" dirty="0"/>
              <a:t>will have less time for </a:t>
            </a:r>
            <a:r>
              <a:rPr lang="en-US" sz="2800" dirty="0" smtClean="0"/>
              <a:t>________________________________________________</a:t>
            </a:r>
          </a:p>
          <a:p>
            <a:pPr marL="502920" indent="-457200">
              <a:buAutoNum type="arabicPeriod"/>
            </a:pPr>
            <a:r>
              <a:rPr lang="en-US" sz="2800" dirty="0" smtClean="0"/>
              <a:t>Most </a:t>
            </a:r>
            <a:r>
              <a:rPr lang="en-US" sz="2800" dirty="0"/>
              <a:t>teen mothers don’t marry the </a:t>
            </a:r>
            <a:r>
              <a:rPr lang="en-US" sz="2800" dirty="0" smtClean="0"/>
              <a:t>father.</a:t>
            </a:r>
          </a:p>
          <a:p>
            <a:pPr marL="502920" indent="-457200">
              <a:buAutoNum type="arabicPeriod"/>
            </a:pPr>
            <a:r>
              <a:rPr lang="en-US" sz="2800" dirty="0" smtClean="0"/>
              <a:t>Most </a:t>
            </a:r>
            <a:r>
              <a:rPr lang="en-US" sz="2800" dirty="0"/>
              <a:t>pregnant teens do not finish high </a:t>
            </a:r>
            <a:r>
              <a:rPr lang="en-US" sz="2800" dirty="0" smtClean="0"/>
              <a:t>school.</a:t>
            </a:r>
          </a:p>
          <a:p>
            <a:pPr marL="502920" indent="-457200">
              <a:buAutoNum type="arabicPeriod"/>
            </a:pPr>
            <a:r>
              <a:rPr lang="en-US" sz="2800" dirty="0" smtClean="0"/>
              <a:t>Parents </a:t>
            </a:r>
            <a:r>
              <a:rPr lang="en-US" sz="2800" dirty="0"/>
              <a:t>are legally responsible for their child’s </a:t>
            </a:r>
            <a:r>
              <a:rPr lang="en-US" sz="2800" dirty="0" smtClean="0"/>
              <a:t>well-being.</a:t>
            </a:r>
          </a:p>
          <a:p>
            <a:pPr marL="502920" indent="-457200">
              <a:buAutoNum type="arabicPeriod"/>
            </a:pPr>
            <a:r>
              <a:rPr lang="en-US" sz="2800" dirty="0" smtClean="0"/>
              <a:t>On </a:t>
            </a:r>
            <a:r>
              <a:rPr lang="en-US" sz="2800" dirty="0"/>
              <a:t>average, teen fathers make less money than male teens who are not </a:t>
            </a:r>
            <a:r>
              <a:rPr lang="en-US" sz="2800" dirty="0" smtClean="0"/>
              <a:t>______________________________________________</a:t>
            </a:r>
            <a:r>
              <a:rPr lang="en-US" dirty="0" smtClean="0"/>
              <a:t>.</a:t>
            </a:r>
            <a:endParaRPr lang="en-US" dirty="0"/>
          </a:p>
          <a:p>
            <a:endParaRPr lang="en-US" dirty="0"/>
          </a:p>
        </p:txBody>
      </p:sp>
      <p:sp>
        <p:nvSpPr>
          <p:cNvPr id="3" name="Title 2"/>
          <p:cNvSpPr>
            <a:spLocks noGrp="1"/>
          </p:cNvSpPr>
          <p:nvPr>
            <p:ph type="title"/>
          </p:nvPr>
        </p:nvSpPr>
        <p:spPr/>
        <p:txBody>
          <a:bodyPr/>
          <a:lstStyle/>
          <a:p>
            <a:pPr algn="ctr"/>
            <a:r>
              <a:rPr lang="en-US" dirty="0"/>
              <a:t>Teen </a:t>
            </a:r>
            <a:r>
              <a:rPr lang="en-US" dirty="0" smtClean="0"/>
              <a:t>Pregnancy</a:t>
            </a:r>
            <a:endParaRPr lang="en-US" dirty="0"/>
          </a:p>
        </p:txBody>
      </p:sp>
    </p:spTree>
    <p:extLst>
      <p:ext uri="{BB962C8B-B14F-4D97-AF65-F5344CB8AC3E}">
        <p14:creationId xmlns:p14="http://schemas.microsoft.com/office/powerpoint/2010/main" val="119009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There are many nonsexual ways to show </a:t>
            </a:r>
            <a:r>
              <a:rPr lang="en-US" sz="2800" dirty="0" smtClean="0"/>
              <a:t>__________________________________________________</a:t>
            </a:r>
            <a:endParaRPr lang="en-US" sz="2800" dirty="0"/>
          </a:p>
          <a:p>
            <a:pPr marL="45720" indent="0">
              <a:buNone/>
            </a:pPr>
            <a:r>
              <a:rPr lang="en-US" sz="2800" dirty="0" smtClean="0"/>
              <a:t>1. Make </a:t>
            </a:r>
            <a:r>
              <a:rPr lang="en-US" sz="2800" dirty="0"/>
              <a:t>your date feel special.</a:t>
            </a:r>
          </a:p>
          <a:p>
            <a:pPr marL="45720" indent="0">
              <a:buNone/>
            </a:pPr>
            <a:r>
              <a:rPr lang="en-US" sz="2800" dirty="0" smtClean="0"/>
              <a:t>2. Find </a:t>
            </a:r>
            <a:r>
              <a:rPr lang="en-US" sz="2800" dirty="0"/>
              <a:t>hobbies to do together.</a:t>
            </a:r>
          </a:p>
          <a:p>
            <a:pPr marL="45720" indent="0">
              <a:buNone/>
            </a:pPr>
            <a:r>
              <a:rPr lang="en-US" sz="2800" dirty="0" smtClean="0"/>
              <a:t>3. Spend </a:t>
            </a:r>
            <a:r>
              <a:rPr lang="en-US" sz="2800" dirty="0"/>
              <a:t>time with and get to know your date.</a:t>
            </a:r>
          </a:p>
          <a:p>
            <a:pPr marL="45720" indent="0">
              <a:buNone/>
            </a:pPr>
            <a:r>
              <a:rPr lang="en-US" sz="2800" dirty="0" smtClean="0"/>
              <a:t>4. Show </a:t>
            </a:r>
            <a:r>
              <a:rPr lang="en-US" sz="2800" dirty="0"/>
              <a:t>respect for your </a:t>
            </a:r>
            <a:r>
              <a:rPr lang="en-US" sz="2800" dirty="0" smtClean="0"/>
              <a:t>___________________________________________________.</a:t>
            </a:r>
            <a:endParaRPr lang="en-US" sz="2800" dirty="0"/>
          </a:p>
          <a:p>
            <a:endParaRPr lang="en-US" dirty="0"/>
          </a:p>
        </p:txBody>
      </p:sp>
      <p:sp>
        <p:nvSpPr>
          <p:cNvPr id="3" name="Title 2"/>
          <p:cNvSpPr>
            <a:spLocks noGrp="1"/>
          </p:cNvSpPr>
          <p:nvPr>
            <p:ph type="title"/>
          </p:nvPr>
        </p:nvSpPr>
        <p:spPr/>
        <p:txBody>
          <a:bodyPr>
            <a:normAutofit/>
          </a:bodyPr>
          <a:lstStyle/>
          <a:p>
            <a:pPr algn="ctr"/>
            <a:r>
              <a:rPr lang="en-US" dirty="0"/>
              <a:t>Abstinence Eliminates the Risks of Teen Sexual </a:t>
            </a:r>
            <a:r>
              <a:rPr lang="en-US" dirty="0" smtClean="0"/>
              <a:t>Activity</a:t>
            </a:r>
            <a:endParaRPr lang="en-US" dirty="0"/>
          </a:p>
        </p:txBody>
      </p:sp>
    </p:spTree>
    <p:extLst>
      <p:ext uri="{BB962C8B-B14F-4D97-AF65-F5344CB8AC3E}">
        <p14:creationId xmlns:p14="http://schemas.microsoft.com/office/powerpoint/2010/main" val="21707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Semen—a fluid made up of sperm and other secretions from the male.</a:t>
            </a:r>
          </a:p>
          <a:p>
            <a:r>
              <a:rPr lang="en-US" sz="2800" dirty="0" smtClean="0"/>
              <a:t>Ovary—organ that produces eggs and the hormones progesterone and estrogen.</a:t>
            </a:r>
          </a:p>
          <a:p>
            <a:r>
              <a:rPr lang="en-US" sz="2800" dirty="0" smtClean="0"/>
              <a:t>Vagina—female reproductive organ that connects the uterus to the outside of the body.</a:t>
            </a:r>
          </a:p>
          <a:p>
            <a:r>
              <a:rPr lang="en-US" sz="2800" dirty="0" smtClean="0"/>
              <a:t>Fallopian tube—the female reproduction organ that transport the egg from the ovary.</a:t>
            </a:r>
            <a:endParaRPr lang="en-US" sz="2800" dirty="0"/>
          </a:p>
        </p:txBody>
      </p:sp>
      <p:sp>
        <p:nvSpPr>
          <p:cNvPr id="3" name="Title 2"/>
          <p:cNvSpPr>
            <a:spLocks noGrp="1"/>
          </p:cNvSpPr>
          <p:nvPr>
            <p:ph type="title"/>
          </p:nvPr>
        </p:nvSpPr>
        <p:spPr/>
        <p:txBody>
          <a:bodyPr/>
          <a:lstStyle/>
          <a:p>
            <a:pPr algn="ctr"/>
            <a:r>
              <a:rPr lang="en-US" dirty="0" smtClean="0"/>
              <a:t>Vocabulary</a:t>
            </a:r>
            <a:endParaRPr lang="en-US" dirty="0"/>
          </a:p>
        </p:txBody>
      </p:sp>
    </p:spTree>
    <p:extLst>
      <p:ext uri="{BB962C8B-B14F-4D97-AF65-F5344CB8AC3E}">
        <p14:creationId xmlns:p14="http://schemas.microsoft.com/office/powerpoint/2010/main" val="155954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2800" dirty="0"/>
              <a:t>An epidemic is the occurrence of more cases of a disease than </a:t>
            </a:r>
            <a:r>
              <a:rPr lang="en-US" sz="2800" dirty="0" smtClean="0"/>
              <a:t>expected.</a:t>
            </a:r>
          </a:p>
          <a:p>
            <a:r>
              <a:rPr lang="en-US" sz="2800" dirty="0" smtClean="0"/>
              <a:t>STDs </a:t>
            </a:r>
            <a:r>
              <a:rPr lang="en-US" sz="2800" dirty="0"/>
              <a:t>are said to be a “silent epidemic” among teens and young </a:t>
            </a:r>
            <a:r>
              <a:rPr lang="en-US" sz="2800" dirty="0" smtClean="0"/>
              <a:t>______________________________________________________.</a:t>
            </a:r>
          </a:p>
          <a:p>
            <a:r>
              <a:rPr lang="en-US" sz="2800" dirty="0"/>
              <a:t>Many STDs are asymptomatic, which means you can have the disease without any </a:t>
            </a:r>
            <a:r>
              <a:rPr lang="en-US" sz="2800" dirty="0" smtClean="0"/>
              <a:t>_____________________________________________________.</a:t>
            </a:r>
          </a:p>
          <a:p>
            <a:r>
              <a:rPr lang="en-US" sz="2800" dirty="0" smtClean="0"/>
              <a:t>When </a:t>
            </a:r>
            <a:r>
              <a:rPr lang="en-US" sz="2800" dirty="0"/>
              <a:t>there are no symptoms, a person may spread the disease without knowing </a:t>
            </a:r>
            <a:r>
              <a:rPr lang="en-US" sz="2800" dirty="0" smtClean="0"/>
              <a:t>it.</a:t>
            </a:r>
          </a:p>
          <a:p>
            <a:r>
              <a:rPr lang="en-US" sz="2800" dirty="0" smtClean="0"/>
              <a:t>Sexually </a:t>
            </a:r>
            <a:r>
              <a:rPr lang="en-US" sz="2800" dirty="0"/>
              <a:t>active people should undergo regular testing for STDs.</a:t>
            </a:r>
          </a:p>
          <a:p>
            <a:endParaRPr lang="en-US" dirty="0"/>
          </a:p>
          <a:p>
            <a:endParaRPr lang="en-US" dirty="0"/>
          </a:p>
        </p:txBody>
      </p:sp>
      <p:sp>
        <p:nvSpPr>
          <p:cNvPr id="3" name="Title 2"/>
          <p:cNvSpPr>
            <a:spLocks noGrp="1"/>
          </p:cNvSpPr>
          <p:nvPr>
            <p:ph type="title"/>
          </p:nvPr>
        </p:nvSpPr>
        <p:spPr/>
        <p:txBody>
          <a:bodyPr/>
          <a:lstStyle/>
          <a:p>
            <a:pPr algn="ctr"/>
            <a:r>
              <a:rPr lang="en-US" dirty="0"/>
              <a:t>STDs: The Silent </a:t>
            </a:r>
            <a:r>
              <a:rPr lang="en-US" dirty="0" smtClean="0"/>
              <a:t>Epidemic</a:t>
            </a:r>
            <a:endParaRPr lang="en-US" dirty="0"/>
          </a:p>
        </p:txBody>
      </p:sp>
    </p:spTree>
    <p:extLst>
      <p:ext uri="{BB962C8B-B14F-4D97-AF65-F5344CB8AC3E}">
        <p14:creationId xmlns:p14="http://schemas.microsoft.com/office/powerpoint/2010/main" val="85929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Behaviors that put teens at risk of STDs </a:t>
            </a:r>
            <a:r>
              <a:rPr lang="en-US" sz="2800" dirty="0" smtClean="0"/>
              <a:t>include:</a:t>
            </a:r>
          </a:p>
          <a:p>
            <a:pPr marL="45720" indent="0">
              <a:buNone/>
            </a:pPr>
            <a:r>
              <a:rPr lang="en-US" sz="2800" dirty="0" smtClean="0"/>
              <a:t>1. being </a:t>
            </a:r>
            <a:r>
              <a:rPr lang="en-US" sz="2800" dirty="0"/>
              <a:t>sexually </a:t>
            </a:r>
            <a:r>
              <a:rPr lang="en-US" sz="2800" dirty="0" smtClean="0"/>
              <a:t>____________________________________</a:t>
            </a:r>
            <a:endParaRPr lang="en-US" sz="2800" dirty="0"/>
          </a:p>
          <a:p>
            <a:pPr marL="45720" indent="0">
              <a:buNone/>
            </a:pPr>
            <a:r>
              <a:rPr lang="en-US" sz="2800" dirty="0" smtClean="0"/>
              <a:t>2. having </a:t>
            </a:r>
            <a:r>
              <a:rPr lang="en-US" sz="2800" dirty="0"/>
              <a:t>more than one sexual partner</a:t>
            </a:r>
          </a:p>
          <a:p>
            <a:pPr marL="45720" indent="0">
              <a:buNone/>
            </a:pPr>
            <a:r>
              <a:rPr lang="en-US" sz="2800" dirty="0" smtClean="0"/>
              <a:t>3. having </a:t>
            </a:r>
            <a:r>
              <a:rPr lang="en-US" sz="2800" dirty="0"/>
              <a:t>a sexual partner who has had multiple sexual partners</a:t>
            </a:r>
          </a:p>
          <a:p>
            <a:pPr marL="45720" indent="0">
              <a:buNone/>
            </a:pPr>
            <a:r>
              <a:rPr lang="en-US" sz="2800" dirty="0" smtClean="0"/>
              <a:t>4. using </a:t>
            </a:r>
            <a:r>
              <a:rPr lang="en-US" sz="2800" dirty="0"/>
              <a:t>alcohol or </a:t>
            </a:r>
            <a:r>
              <a:rPr lang="en-US" sz="2800" dirty="0" smtClean="0"/>
              <a:t>__________________________________</a:t>
            </a:r>
            <a:endParaRPr lang="en-US" sz="2800" dirty="0"/>
          </a:p>
          <a:p>
            <a:endParaRPr lang="en-US" dirty="0"/>
          </a:p>
        </p:txBody>
      </p:sp>
      <p:sp>
        <p:nvSpPr>
          <p:cNvPr id="3" name="Title 2"/>
          <p:cNvSpPr>
            <a:spLocks noGrp="1"/>
          </p:cNvSpPr>
          <p:nvPr>
            <p:ph type="title"/>
          </p:nvPr>
        </p:nvSpPr>
        <p:spPr/>
        <p:txBody>
          <a:bodyPr/>
          <a:lstStyle/>
          <a:p>
            <a:pPr algn="ctr"/>
            <a:r>
              <a:rPr lang="en-US" dirty="0"/>
              <a:t>STDs and </a:t>
            </a:r>
            <a:r>
              <a:rPr lang="en-US" dirty="0" smtClean="0"/>
              <a:t>Teens</a:t>
            </a:r>
            <a:endParaRPr lang="en-US" dirty="0"/>
          </a:p>
        </p:txBody>
      </p:sp>
    </p:spTree>
    <p:extLst>
      <p:ext uri="{BB962C8B-B14F-4D97-AF65-F5344CB8AC3E}">
        <p14:creationId xmlns:p14="http://schemas.microsoft.com/office/powerpoint/2010/main" val="104071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a:t>Ways that STDs are spread include:</a:t>
            </a:r>
          </a:p>
          <a:p>
            <a:pPr marL="502920" indent="-457200">
              <a:buAutoNum type="arabicPeriod"/>
            </a:pPr>
            <a:r>
              <a:rPr lang="en-US" sz="2800" dirty="0" smtClean="0"/>
              <a:t>any </a:t>
            </a:r>
            <a:r>
              <a:rPr lang="en-US" sz="2800" dirty="0"/>
              <a:t>sexual activity that brings a person in contact with body fluids from an infected </a:t>
            </a:r>
            <a:r>
              <a:rPr lang="en-US" sz="2800" dirty="0" smtClean="0"/>
              <a:t>_____________________________________________</a:t>
            </a:r>
          </a:p>
          <a:p>
            <a:pPr marL="502920" indent="-457200">
              <a:buAutoNum type="arabicPeriod"/>
            </a:pPr>
            <a:r>
              <a:rPr lang="en-US" sz="2800" dirty="0" smtClean="0"/>
              <a:t>any </a:t>
            </a:r>
            <a:r>
              <a:rPr lang="en-US" sz="2800" dirty="0"/>
              <a:t>sexual activity in which one person’s genitals contacts another person’s skin or mucous </a:t>
            </a:r>
            <a:r>
              <a:rPr lang="en-US" sz="2800" dirty="0" smtClean="0"/>
              <a:t>membranes</a:t>
            </a:r>
          </a:p>
          <a:p>
            <a:pPr marL="502920" indent="-457200">
              <a:buAutoNum type="arabicPeriod"/>
            </a:pPr>
            <a:r>
              <a:rPr lang="en-US" sz="2800" dirty="0" smtClean="0"/>
              <a:t>direct </a:t>
            </a:r>
            <a:r>
              <a:rPr lang="en-US" sz="2800" dirty="0"/>
              <a:t>contact with open </a:t>
            </a:r>
            <a:r>
              <a:rPr lang="en-US" sz="2800" dirty="0" smtClean="0"/>
              <a:t>sores</a:t>
            </a:r>
          </a:p>
          <a:p>
            <a:pPr marL="502920" indent="-457200">
              <a:buAutoNum type="arabicPeriod"/>
            </a:pPr>
            <a:r>
              <a:rPr lang="en-US" sz="2800" dirty="0" smtClean="0"/>
              <a:t>a </a:t>
            </a:r>
            <a:r>
              <a:rPr lang="en-US" sz="2800" dirty="0"/>
              <a:t>mother to her baby before or during birth, or during </a:t>
            </a:r>
            <a:r>
              <a:rPr lang="en-US" sz="2800" dirty="0" smtClean="0"/>
              <a:t>_________________________________________________</a:t>
            </a:r>
            <a:endParaRPr lang="en-US" sz="2800" dirty="0"/>
          </a:p>
          <a:p>
            <a:endParaRPr lang="en-US" dirty="0"/>
          </a:p>
        </p:txBody>
      </p:sp>
      <p:sp>
        <p:nvSpPr>
          <p:cNvPr id="3" name="Title 2"/>
          <p:cNvSpPr>
            <a:spLocks noGrp="1"/>
          </p:cNvSpPr>
          <p:nvPr>
            <p:ph type="title"/>
          </p:nvPr>
        </p:nvSpPr>
        <p:spPr/>
        <p:txBody>
          <a:bodyPr/>
          <a:lstStyle/>
          <a:p>
            <a:pPr algn="ctr"/>
            <a:r>
              <a:rPr lang="en-US" dirty="0"/>
              <a:t>How Are STDs Spread</a:t>
            </a:r>
            <a:r>
              <a:rPr lang="en-US" dirty="0" smtClean="0"/>
              <a:t>?</a:t>
            </a:r>
            <a:endParaRPr lang="en-US" dirty="0"/>
          </a:p>
        </p:txBody>
      </p:sp>
    </p:spTree>
    <p:extLst>
      <p:ext uri="{BB962C8B-B14F-4D97-AF65-F5344CB8AC3E}">
        <p14:creationId xmlns:p14="http://schemas.microsoft.com/office/powerpoint/2010/main" val="174554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Most STDs CANNOT be spread by the following:</a:t>
            </a:r>
          </a:p>
          <a:p>
            <a:r>
              <a:rPr lang="en-US" sz="2800" dirty="0" smtClean="0"/>
              <a:t>_________________________________________________</a:t>
            </a:r>
            <a:endParaRPr lang="en-US" sz="2800" dirty="0"/>
          </a:p>
          <a:p>
            <a:r>
              <a:rPr lang="en-US" sz="2800" dirty="0"/>
              <a:t>Sharing eating utensils</a:t>
            </a:r>
          </a:p>
          <a:p>
            <a:r>
              <a:rPr lang="en-US" sz="2800" dirty="0"/>
              <a:t>Holding hands</a:t>
            </a:r>
          </a:p>
          <a:p>
            <a:r>
              <a:rPr lang="en-US" sz="2800" dirty="0"/>
              <a:t>Using public </a:t>
            </a:r>
            <a:r>
              <a:rPr lang="en-US" sz="2800" dirty="0" smtClean="0"/>
              <a:t>_________________________________________________</a:t>
            </a:r>
            <a:endParaRPr lang="en-US" sz="2800" dirty="0"/>
          </a:p>
          <a:p>
            <a:endParaRPr lang="en-US" dirty="0"/>
          </a:p>
        </p:txBody>
      </p:sp>
      <p:sp>
        <p:nvSpPr>
          <p:cNvPr id="3" name="Title 2"/>
          <p:cNvSpPr>
            <a:spLocks noGrp="1"/>
          </p:cNvSpPr>
          <p:nvPr>
            <p:ph type="title"/>
          </p:nvPr>
        </p:nvSpPr>
        <p:spPr/>
        <p:txBody>
          <a:bodyPr/>
          <a:lstStyle/>
          <a:p>
            <a:pPr algn="ctr"/>
            <a:r>
              <a:rPr lang="en-US" dirty="0"/>
              <a:t>How Are STDs Spread</a:t>
            </a:r>
            <a:r>
              <a:rPr lang="en-US" dirty="0" smtClean="0"/>
              <a:t>?</a:t>
            </a:r>
            <a:endParaRPr lang="en-US" dirty="0"/>
          </a:p>
        </p:txBody>
      </p:sp>
    </p:spTree>
    <p:extLst>
      <p:ext uri="{BB962C8B-B14F-4D97-AF65-F5344CB8AC3E}">
        <p14:creationId xmlns:p14="http://schemas.microsoft.com/office/powerpoint/2010/main" val="193249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Some STDs, such as herpes, cannot be cured.</a:t>
            </a:r>
          </a:p>
          <a:p>
            <a:r>
              <a:rPr lang="en-US" sz="2800" dirty="0"/>
              <a:t>Some STDs can cause miscarriages or infant </a:t>
            </a:r>
            <a:r>
              <a:rPr lang="en-US" sz="2800" dirty="0" smtClean="0"/>
              <a:t>________________________________________________.</a:t>
            </a:r>
            <a:endParaRPr lang="en-US" sz="2800" dirty="0"/>
          </a:p>
          <a:p>
            <a:r>
              <a:rPr lang="en-US" sz="2800" dirty="0"/>
              <a:t>Being informed about STDs can help you avoid them.</a:t>
            </a:r>
          </a:p>
          <a:p>
            <a:r>
              <a:rPr lang="en-US" sz="2800" dirty="0"/>
              <a:t>If you think you might have been exposed to an STD, see a doctor as soon as </a:t>
            </a:r>
            <a:r>
              <a:rPr lang="en-US" sz="2800" dirty="0" smtClean="0"/>
              <a:t>_________________________________________________</a:t>
            </a:r>
            <a:endParaRPr lang="en-US" sz="2800" dirty="0"/>
          </a:p>
          <a:p>
            <a:pPr marL="45720" indent="0">
              <a:buNone/>
            </a:pPr>
            <a:endParaRPr lang="en-US" dirty="0"/>
          </a:p>
        </p:txBody>
      </p:sp>
      <p:sp>
        <p:nvSpPr>
          <p:cNvPr id="3" name="Title 2"/>
          <p:cNvSpPr>
            <a:spLocks noGrp="1"/>
          </p:cNvSpPr>
          <p:nvPr>
            <p:ph type="title"/>
          </p:nvPr>
        </p:nvSpPr>
        <p:spPr>
          <a:xfrm>
            <a:off x="1436813" y="392933"/>
            <a:ext cx="9509760" cy="1233424"/>
          </a:xfrm>
        </p:spPr>
        <p:txBody>
          <a:bodyPr/>
          <a:lstStyle/>
          <a:p>
            <a:pPr algn="ctr"/>
            <a:r>
              <a:rPr lang="fr-FR" dirty="0" err="1"/>
              <a:t>STDs</a:t>
            </a:r>
            <a:r>
              <a:rPr lang="fr-FR" dirty="0"/>
              <a:t> Can Cause Permanent </a:t>
            </a:r>
            <a:r>
              <a:rPr lang="fr-FR" dirty="0" smtClean="0"/>
              <a:t>Damage</a:t>
            </a:r>
            <a:endParaRPr lang="en-US" dirty="0"/>
          </a:p>
        </p:txBody>
      </p:sp>
    </p:spTree>
    <p:extLst>
      <p:ext uri="{BB962C8B-B14F-4D97-AF65-F5344CB8AC3E}">
        <p14:creationId xmlns:p14="http://schemas.microsoft.com/office/powerpoint/2010/main" val="357405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59701" y="1901825"/>
            <a:ext cx="7872599" cy="4127500"/>
          </a:xfrm>
          <a:prstGeom prst="rect">
            <a:avLst/>
          </a:prstGeom>
        </p:spPr>
      </p:pic>
      <p:sp>
        <p:nvSpPr>
          <p:cNvPr id="3" name="Title 2"/>
          <p:cNvSpPr>
            <a:spLocks noGrp="1"/>
          </p:cNvSpPr>
          <p:nvPr>
            <p:ph type="title"/>
          </p:nvPr>
        </p:nvSpPr>
        <p:spPr/>
        <p:txBody>
          <a:bodyPr/>
          <a:lstStyle/>
          <a:p>
            <a:pPr algn="ctr"/>
            <a:r>
              <a:rPr lang="en-US" dirty="0" smtClean="0"/>
              <a:t>Common STD’s</a:t>
            </a:r>
            <a:endParaRPr lang="en-US" dirty="0"/>
          </a:p>
        </p:txBody>
      </p:sp>
    </p:spTree>
    <p:extLst>
      <p:ext uri="{BB962C8B-B14F-4D97-AF65-F5344CB8AC3E}">
        <p14:creationId xmlns:p14="http://schemas.microsoft.com/office/powerpoint/2010/main" val="276213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51106" y="1901825"/>
            <a:ext cx="6889789" cy="4127500"/>
          </a:xfrm>
          <a:prstGeom prst="rect">
            <a:avLst/>
          </a:prstGeom>
        </p:spPr>
      </p:pic>
      <p:sp>
        <p:nvSpPr>
          <p:cNvPr id="3" name="Title 2"/>
          <p:cNvSpPr>
            <a:spLocks noGrp="1"/>
          </p:cNvSpPr>
          <p:nvPr>
            <p:ph type="title"/>
          </p:nvPr>
        </p:nvSpPr>
        <p:spPr/>
        <p:txBody>
          <a:bodyPr/>
          <a:lstStyle/>
          <a:p>
            <a:pPr algn="ctr"/>
            <a:r>
              <a:rPr lang="en-US" dirty="0" smtClean="0"/>
              <a:t>Common STD’s</a:t>
            </a:r>
            <a:endParaRPr lang="en-US" dirty="0"/>
          </a:p>
        </p:txBody>
      </p:sp>
    </p:spTree>
    <p:extLst>
      <p:ext uri="{BB962C8B-B14F-4D97-AF65-F5344CB8AC3E}">
        <p14:creationId xmlns:p14="http://schemas.microsoft.com/office/powerpoint/2010/main" val="57956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491508" y="1901825"/>
            <a:ext cx="5208984" cy="4127500"/>
          </a:xfrm>
          <a:prstGeom prst="rect">
            <a:avLst/>
          </a:prstGeom>
        </p:spPr>
      </p:pic>
      <p:sp>
        <p:nvSpPr>
          <p:cNvPr id="3" name="Title 2"/>
          <p:cNvSpPr>
            <a:spLocks noGrp="1"/>
          </p:cNvSpPr>
          <p:nvPr>
            <p:ph type="title"/>
          </p:nvPr>
        </p:nvSpPr>
        <p:spPr/>
        <p:txBody>
          <a:bodyPr/>
          <a:lstStyle/>
          <a:p>
            <a:pPr algn="ctr"/>
            <a:r>
              <a:rPr lang="en-US" dirty="0" smtClean="0"/>
              <a:t>Common STD’s</a:t>
            </a:r>
            <a:endParaRPr lang="en-US" dirty="0"/>
          </a:p>
        </p:txBody>
      </p:sp>
    </p:spTree>
    <p:extLst>
      <p:ext uri="{BB962C8B-B14F-4D97-AF65-F5344CB8AC3E}">
        <p14:creationId xmlns:p14="http://schemas.microsoft.com/office/powerpoint/2010/main" val="225498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42402" y="2267692"/>
            <a:ext cx="7907197" cy="3395766"/>
          </a:xfrm>
          <a:prstGeom prst="rect">
            <a:avLst/>
          </a:prstGeom>
        </p:spPr>
      </p:pic>
      <p:sp>
        <p:nvSpPr>
          <p:cNvPr id="3" name="Title 2"/>
          <p:cNvSpPr>
            <a:spLocks noGrp="1"/>
          </p:cNvSpPr>
          <p:nvPr>
            <p:ph type="title"/>
          </p:nvPr>
        </p:nvSpPr>
        <p:spPr/>
        <p:txBody>
          <a:bodyPr/>
          <a:lstStyle/>
          <a:p>
            <a:pPr algn="ctr"/>
            <a:r>
              <a:rPr lang="en-US" dirty="0" smtClean="0"/>
              <a:t>Common STD’s</a:t>
            </a:r>
            <a:endParaRPr lang="en-US" dirty="0"/>
          </a:p>
        </p:txBody>
      </p:sp>
    </p:spTree>
    <p:extLst>
      <p:ext uri="{BB962C8B-B14F-4D97-AF65-F5344CB8AC3E}">
        <p14:creationId xmlns:p14="http://schemas.microsoft.com/office/powerpoint/2010/main" val="395798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42402" y="2130520"/>
            <a:ext cx="7907197" cy="3670110"/>
          </a:xfrm>
          <a:prstGeom prst="rect">
            <a:avLst/>
          </a:prstGeom>
        </p:spPr>
      </p:pic>
      <p:sp>
        <p:nvSpPr>
          <p:cNvPr id="3" name="Title 2"/>
          <p:cNvSpPr>
            <a:spLocks noGrp="1"/>
          </p:cNvSpPr>
          <p:nvPr>
            <p:ph type="title"/>
          </p:nvPr>
        </p:nvSpPr>
        <p:spPr/>
        <p:txBody>
          <a:bodyPr/>
          <a:lstStyle/>
          <a:p>
            <a:pPr algn="ctr"/>
            <a:r>
              <a:rPr lang="en-US" dirty="0" smtClean="0"/>
              <a:t>Common STD’s</a:t>
            </a:r>
            <a:endParaRPr lang="en-US" dirty="0"/>
          </a:p>
        </p:txBody>
      </p:sp>
    </p:spTree>
    <p:extLst>
      <p:ext uri="{BB962C8B-B14F-4D97-AF65-F5344CB8AC3E}">
        <p14:creationId xmlns:p14="http://schemas.microsoft.com/office/powerpoint/2010/main" val="351528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smtClean="0"/>
              <a:t>Uterus—the female reproductive organ that provides a place to support a developing human.</a:t>
            </a:r>
          </a:p>
          <a:p>
            <a:r>
              <a:rPr lang="en-US" sz="2800" dirty="0" smtClean="0"/>
              <a:t>Menstrual cycle—a monthly series of hormone controlled changes that prepare the uterus lining for a pregnancy.</a:t>
            </a:r>
          </a:p>
          <a:p>
            <a:r>
              <a:rPr lang="en-US" sz="2800" dirty="0" smtClean="0"/>
              <a:t>Placenta—an organ that is produced during pregnancy to supply a baby with nutrients and oxygen.</a:t>
            </a:r>
          </a:p>
          <a:p>
            <a:r>
              <a:rPr lang="en-US" sz="2800" dirty="0" smtClean="0"/>
              <a:t>Sexual intercourse—reproductive process in which the penis is inserted in the vagina and through which a human life may begin.</a:t>
            </a:r>
            <a:endParaRPr lang="en-US" sz="2800" dirty="0"/>
          </a:p>
        </p:txBody>
      </p:sp>
      <p:sp>
        <p:nvSpPr>
          <p:cNvPr id="3" name="Title 2"/>
          <p:cNvSpPr>
            <a:spLocks noGrp="1"/>
          </p:cNvSpPr>
          <p:nvPr>
            <p:ph type="title"/>
          </p:nvPr>
        </p:nvSpPr>
        <p:spPr/>
        <p:txBody>
          <a:bodyPr/>
          <a:lstStyle/>
          <a:p>
            <a:pPr algn="ctr"/>
            <a:r>
              <a:rPr lang="en-US" dirty="0" smtClean="0"/>
              <a:t>Vocabulary</a:t>
            </a:r>
            <a:endParaRPr lang="en-US" dirty="0"/>
          </a:p>
        </p:txBody>
      </p:sp>
    </p:spTree>
    <p:extLst>
      <p:ext uri="{BB962C8B-B14F-4D97-AF65-F5344CB8AC3E}">
        <p14:creationId xmlns:p14="http://schemas.microsoft.com/office/powerpoint/2010/main" val="242539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42402" y="2014686"/>
            <a:ext cx="7907197" cy="3901778"/>
          </a:xfrm>
          <a:prstGeom prst="rect">
            <a:avLst/>
          </a:prstGeom>
        </p:spPr>
      </p:pic>
      <p:sp>
        <p:nvSpPr>
          <p:cNvPr id="3" name="Title 2"/>
          <p:cNvSpPr>
            <a:spLocks noGrp="1"/>
          </p:cNvSpPr>
          <p:nvPr>
            <p:ph type="title"/>
          </p:nvPr>
        </p:nvSpPr>
        <p:spPr/>
        <p:txBody>
          <a:bodyPr/>
          <a:lstStyle/>
          <a:p>
            <a:pPr algn="ctr"/>
            <a:r>
              <a:rPr lang="en-US" dirty="0" smtClean="0"/>
              <a:t>Common STD’s</a:t>
            </a:r>
            <a:endParaRPr lang="en-US" dirty="0"/>
          </a:p>
        </p:txBody>
      </p:sp>
    </p:spTree>
    <p:extLst>
      <p:ext uri="{BB962C8B-B14F-4D97-AF65-F5344CB8AC3E}">
        <p14:creationId xmlns:p14="http://schemas.microsoft.com/office/powerpoint/2010/main" val="7002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42402" y="2532891"/>
            <a:ext cx="7907197" cy="2865368"/>
          </a:xfrm>
          <a:prstGeom prst="rect">
            <a:avLst/>
          </a:prstGeom>
        </p:spPr>
      </p:pic>
      <p:sp>
        <p:nvSpPr>
          <p:cNvPr id="3" name="Title 2"/>
          <p:cNvSpPr>
            <a:spLocks noGrp="1"/>
          </p:cNvSpPr>
          <p:nvPr>
            <p:ph type="title"/>
          </p:nvPr>
        </p:nvSpPr>
        <p:spPr/>
        <p:txBody>
          <a:bodyPr/>
          <a:lstStyle/>
          <a:p>
            <a:pPr algn="ctr"/>
            <a:r>
              <a:rPr lang="en-US" dirty="0" smtClean="0"/>
              <a:t>Common STD’s</a:t>
            </a:r>
            <a:endParaRPr lang="en-US" dirty="0"/>
          </a:p>
        </p:txBody>
      </p:sp>
    </p:spTree>
    <p:extLst>
      <p:ext uri="{BB962C8B-B14F-4D97-AF65-F5344CB8AC3E}">
        <p14:creationId xmlns:p14="http://schemas.microsoft.com/office/powerpoint/2010/main" val="168739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Common STD’s</a:t>
            </a:r>
            <a:endParaRPr lang="en-US" dirty="0"/>
          </a:p>
        </p:txBody>
      </p:sp>
      <p:pic>
        <p:nvPicPr>
          <p:cNvPr id="6" name="Content Placeholder 5"/>
          <p:cNvPicPr>
            <a:picLocks noGrp="1" noChangeAspect="1"/>
          </p:cNvPicPr>
          <p:nvPr>
            <p:ph idx="1"/>
          </p:nvPr>
        </p:nvPicPr>
        <p:blipFill>
          <a:blip r:embed="rId2"/>
          <a:stretch>
            <a:fillRect/>
          </a:stretch>
        </p:blipFill>
        <p:spPr>
          <a:xfrm>
            <a:off x="2994181" y="1901825"/>
            <a:ext cx="6203638" cy="4127500"/>
          </a:xfrm>
          <a:prstGeom prst="rect">
            <a:avLst/>
          </a:prstGeom>
        </p:spPr>
      </p:pic>
    </p:spTree>
    <p:extLst>
      <p:ext uri="{BB962C8B-B14F-4D97-AF65-F5344CB8AC3E}">
        <p14:creationId xmlns:p14="http://schemas.microsoft.com/office/powerpoint/2010/main" val="110917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Common STD’s</a:t>
            </a:r>
            <a:endParaRPr lang="en-US" dirty="0"/>
          </a:p>
        </p:txBody>
      </p:sp>
      <p:pic>
        <p:nvPicPr>
          <p:cNvPr id="6" name="Content Placeholder 5"/>
          <p:cNvPicPr>
            <a:picLocks noGrp="1" noChangeAspect="1"/>
          </p:cNvPicPr>
          <p:nvPr>
            <p:ph idx="1"/>
          </p:nvPr>
        </p:nvPicPr>
        <p:blipFill>
          <a:blip r:embed="rId2"/>
          <a:stretch>
            <a:fillRect/>
          </a:stretch>
        </p:blipFill>
        <p:spPr>
          <a:xfrm>
            <a:off x="2989146" y="1901825"/>
            <a:ext cx="6213709" cy="4127500"/>
          </a:xfrm>
          <a:prstGeom prst="rect">
            <a:avLst/>
          </a:prstGeom>
        </p:spPr>
      </p:pic>
    </p:spTree>
    <p:extLst>
      <p:ext uri="{BB962C8B-B14F-4D97-AF65-F5344CB8AC3E}">
        <p14:creationId xmlns:p14="http://schemas.microsoft.com/office/powerpoint/2010/main" val="132042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Abstinence—the conscious decision not to participate in sexual activity and the skills to support that decision.</a:t>
            </a:r>
          </a:p>
          <a:p>
            <a:r>
              <a:rPr lang="en-US" sz="2800" dirty="0" smtClean="0"/>
              <a:t>Sexually Transmitted Disease (STD)—an infectious disease that is spread by sexual contact.</a:t>
            </a:r>
          </a:p>
          <a:p>
            <a:r>
              <a:rPr lang="en-US" sz="2800" dirty="0" smtClean="0"/>
              <a:t>Internal pressure—an impulse a person feels to engage in a behavior.</a:t>
            </a:r>
          </a:p>
          <a:p>
            <a:r>
              <a:rPr lang="en-US" sz="2800" dirty="0" smtClean="0"/>
              <a:t>External pressure—pressure a person feels from another person or group to engage in a behavior.</a:t>
            </a:r>
          </a:p>
          <a:p>
            <a:endParaRPr lang="en-US" dirty="0"/>
          </a:p>
        </p:txBody>
      </p:sp>
      <p:sp>
        <p:nvSpPr>
          <p:cNvPr id="3" name="Title 2"/>
          <p:cNvSpPr>
            <a:spLocks noGrp="1"/>
          </p:cNvSpPr>
          <p:nvPr>
            <p:ph type="title"/>
          </p:nvPr>
        </p:nvSpPr>
        <p:spPr/>
        <p:txBody>
          <a:bodyPr/>
          <a:lstStyle/>
          <a:p>
            <a:pPr algn="ctr"/>
            <a:r>
              <a:rPr lang="en-US" dirty="0" smtClean="0"/>
              <a:t>Vocabulary</a:t>
            </a:r>
            <a:endParaRPr lang="en-US" dirty="0"/>
          </a:p>
        </p:txBody>
      </p:sp>
    </p:spTree>
    <p:extLst>
      <p:ext uri="{BB962C8B-B14F-4D97-AF65-F5344CB8AC3E}">
        <p14:creationId xmlns:p14="http://schemas.microsoft.com/office/powerpoint/2010/main" val="360004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a:t>The male reproductive system works to produce sperm and deliver it to the female reproductive system.</a:t>
            </a:r>
          </a:p>
          <a:p>
            <a:r>
              <a:rPr lang="en-US" sz="2800" dirty="0"/>
              <a:t>Sperm are sex cells that are produced by the testes and are needed to fertilize an </a:t>
            </a:r>
            <a:r>
              <a:rPr lang="en-US" sz="2800" dirty="0" smtClean="0"/>
              <a:t>________________________________.</a:t>
            </a:r>
            <a:endParaRPr lang="en-US" sz="2800" dirty="0"/>
          </a:p>
          <a:p>
            <a:r>
              <a:rPr lang="en-US" sz="2800" dirty="0"/>
              <a:t>Eggs or ova are sex cells produced by the female reproductive organs, called </a:t>
            </a:r>
            <a:r>
              <a:rPr lang="en-US" sz="2800" dirty="0" smtClean="0"/>
              <a:t>_____________________________________________.</a:t>
            </a:r>
            <a:endParaRPr lang="en-US" sz="2800" dirty="0"/>
          </a:p>
          <a:p>
            <a:r>
              <a:rPr lang="en-US" sz="2800" dirty="0"/>
              <a:t>Fertilization is the process by which a sperm and an egg and their genetic material join to create a new human life.</a:t>
            </a:r>
          </a:p>
          <a:p>
            <a:endParaRPr lang="en-US" dirty="0"/>
          </a:p>
        </p:txBody>
      </p:sp>
      <p:sp>
        <p:nvSpPr>
          <p:cNvPr id="3" name="Title 2"/>
          <p:cNvSpPr>
            <a:spLocks noGrp="1"/>
          </p:cNvSpPr>
          <p:nvPr>
            <p:ph type="title"/>
          </p:nvPr>
        </p:nvSpPr>
        <p:spPr/>
        <p:txBody>
          <a:bodyPr/>
          <a:lstStyle/>
          <a:p>
            <a:pPr algn="ctr"/>
            <a:r>
              <a:rPr lang="en-US" dirty="0" smtClean="0"/>
              <a:t>Male Reproductive System</a:t>
            </a:r>
            <a:endParaRPr lang="en-US" dirty="0"/>
          </a:p>
        </p:txBody>
      </p:sp>
    </p:spTree>
    <p:extLst>
      <p:ext uri="{BB962C8B-B14F-4D97-AF65-F5344CB8AC3E}">
        <p14:creationId xmlns:p14="http://schemas.microsoft.com/office/powerpoint/2010/main" val="131165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The testes (testicles) are the male reproductive organs that produce sperm and </a:t>
            </a:r>
            <a:r>
              <a:rPr lang="en-US" sz="2800" dirty="0" smtClean="0"/>
              <a:t>_________________________________________________.</a:t>
            </a:r>
            <a:endParaRPr lang="en-US" sz="2800" dirty="0"/>
          </a:p>
          <a:p>
            <a:r>
              <a:rPr lang="en-US" sz="2800" dirty="0"/>
              <a:t>Testosterone is the major male sex hormone. It regulates body changes during puberty and influences sperm production.</a:t>
            </a:r>
          </a:p>
          <a:p>
            <a:r>
              <a:rPr lang="en-US" sz="2800" dirty="0"/>
              <a:t>The scrotum is a sac containing the testes. Muscles in the scrotum move the testes closer to or further from the body to regulate </a:t>
            </a:r>
            <a:r>
              <a:rPr lang="en-US" sz="2800" dirty="0" smtClean="0"/>
              <a:t>_________________________________________________.</a:t>
            </a:r>
            <a:endParaRPr lang="en-US" sz="2800" dirty="0"/>
          </a:p>
          <a:p>
            <a:endParaRPr lang="en-US" dirty="0"/>
          </a:p>
        </p:txBody>
      </p:sp>
      <p:sp>
        <p:nvSpPr>
          <p:cNvPr id="3" name="Title 2"/>
          <p:cNvSpPr>
            <a:spLocks noGrp="1"/>
          </p:cNvSpPr>
          <p:nvPr>
            <p:ph type="title"/>
          </p:nvPr>
        </p:nvSpPr>
        <p:spPr/>
        <p:txBody>
          <a:bodyPr/>
          <a:lstStyle/>
          <a:p>
            <a:pPr algn="ctr"/>
            <a:r>
              <a:rPr lang="en-US" dirty="0"/>
              <a:t>How the Male Reproductive System </a:t>
            </a:r>
            <a:r>
              <a:rPr lang="en-US" dirty="0" smtClean="0"/>
              <a:t>Works?</a:t>
            </a:r>
            <a:endParaRPr lang="en-US" dirty="0"/>
          </a:p>
        </p:txBody>
      </p:sp>
    </p:spTree>
    <p:extLst>
      <p:ext uri="{BB962C8B-B14F-4D97-AF65-F5344CB8AC3E}">
        <p14:creationId xmlns:p14="http://schemas.microsoft.com/office/powerpoint/2010/main" val="237147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The penis is the male reproductive organ that removes urine from the body and can deliver sperm to the female reproductive </a:t>
            </a:r>
            <a:r>
              <a:rPr lang="en-US" sz="2800" dirty="0" smtClean="0"/>
              <a:t>system.</a:t>
            </a:r>
          </a:p>
          <a:p>
            <a:r>
              <a:rPr lang="en-US" sz="2800" dirty="0"/>
              <a:t>Urine or sperm passes through the penis in the </a:t>
            </a:r>
            <a:r>
              <a:rPr lang="en-US" sz="2800" dirty="0" smtClean="0"/>
              <a:t>_________________________________________________.</a:t>
            </a:r>
            <a:endParaRPr lang="en-US" sz="2800" dirty="0"/>
          </a:p>
          <a:p>
            <a:r>
              <a:rPr lang="en-US" sz="2800" dirty="0"/>
              <a:t>Sperm from the testes travel through the epididymis and the vas deferens. In the vas deferens, sperm mixed with fluids to make </a:t>
            </a:r>
            <a:r>
              <a:rPr lang="en-US" sz="2800" dirty="0" smtClean="0"/>
              <a:t>____________________________________________.</a:t>
            </a:r>
            <a:endParaRPr lang="en-US" sz="2800" dirty="0"/>
          </a:p>
          <a:p>
            <a:endParaRPr lang="en-US" dirty="0"/>
          </a:p>
        </p:txBody>
      </p:sp>
      <p:sp>
        <p:nvSpPr>
          <p:cNvPr id="3" name="Title 2"/>
          <p:cNvSpPr>
            <a:spLocks noGrp="1"/>
          </p:cNvSpPr>
          <p:nvPr>
            <p:ph type="title"/>
          </p:nvPr>
        </p:nvSpPr>
        <p:spPr/>
        <p:txBody>
          <a:bodyPr/>
          <a:lstStyle/>
          <a:p>
            <a:pPr algn="ctr"/>
            <a:r>
              <a:rPr lang="en-US" dirty="0"/>
              <a:t>How the Male Reproductive System Works?</a:t>
            </a:r>
          </a:p>
        </p:txBody>
      </p:sp>
    </p:spTree>
    <p:extLst>
      <p:ext uri="{BB962C8B-B14F-4D97-AF65-F5344CB8AC3E}">
        <p14:creationId xmlns:p14="http://schemas.microsoft.com/office/powerpoint/2010/main" val="119694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Male Reproductive System</a:t>
            </a:r>
            <a:endParaRPr lang="en-US" dirty="0"/>
          </a:p>
        </p:txBody>
      </p:sp>
      <p:pic>
        <p:nvPicPr>
          <p:cNvPr id="8" name="Content Placeholder 7"/>
          <p:cNvPicPr>
            <a:picLocks noGrp="1" noChangeAspect="1"/>
          </p:cNvPicPr>
          <p:nvPr>
            <p:ph idx="1"/>
          </p:nvPr>
        </p:nvPicPr>
        <p:blipFill>
          <a:blip r:embed="rId2"/>
          <a:stretch>
            <a:fillRect/>
          </a:stretch>
        </p:blipFill>
        <p:spPr>
          <a:xfrm>
            <a:off x="2099726" y="2252450"/>
            <a:ext cx="7992549" cy="3426249"/>
          </a:xfrm>
          <a:prstGeom prst="rect">
            <a:avLst/>
          </a:prstGeom>
        </p:spPr>
      </p:pic>
    </p:spTree>
    <p:extLst>
      <p:ext uri="{BB962C8B-B14F-4D97-AF65-F5344CB8AC3E}">
        <p14:creationId xmlns:p14="http://schemas.microsoft.com/office/powerpoint/2010/main" val="195098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mpany meeting presentatio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ompany meeting presentation" id="{8B148BA1-4350-489B-9CE2-8A9FD6C201E9}" vid="{EB7F512D-8019-4D33-935E-F7B3C563341B}"/>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F1A4965-9CEC-434C-9111-E2171C25B6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Company or project meeting presentation</Template>
  <TotalTime>0</TotalTime>
  <Words>1653</Words>
  <Application>Microsoft Office PowerPoint</Application>
  <PresentationFormat>Widescreen</PresentationFormat>
  <Paragraphs>154</Paragraphs>
  <Slides>43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Cambria</vt:lpstr>
      <vt:lpstr>Wingdings</vt:lpstr>
      <vt:lpstr>Wingdings 2</vt:lpstr>
      <vt:lpstr>Company meeting presentation</vt:lpstr>
      <vt:lpstr>Sex Education</vt:lpstr>
      <vt:lpstr>Vocabulary</vt:lpstr>
      <vt:lpstr>Vocabulary</vt:lpstr>
      <vt:lpstr>Vocabulary</vt:lpstr>
      <vt:lpstr>Vocabulary</vt:lpstr>
      <vt:lpstr>Male Reproductive System</vt:lpstr>
      <vt:lpstr>How the Male Reproductive System Works?</vt:lpstr>
      <vt:lpstr>How the Male Reproductive System Works?</vt:lpstr>
      <vt:lpstr>Male Reproductive System</vt:lpstr>
      <vt:lpstr> What the Female Reproductive System Does</vt:lpstr>
      <vt:lpstr>How the Female Reproductive System Works</vt:lpstr>
      <vt:lpstr>How the Female Reproductive System Works</vt:lpstr>
      <vt:lpstr>How the Menstrual Cycle Works</vt:lpstr>
      <vt:lpstr>How Life Begins</vt:lpstr>
      <vt:lpstr>How a Baby Develops</vt:lpstr>
      <vt:lpstr>How a Baby Develops</vt:lpstr>
      <vt:lpstr>How a Baby Develops</vt:lpstr>
      <vt:lpstr>Problems During Pregnancy</vt:lpstr>
      <vt:lpstr>Stages of Birth</vt:lpstr>
      <vt:lpstr>Stages of Birth</vt:lpstr>
      <vt:lpstr>What Is Abstinence?</vt:lpstr>
      <vt:lpstr>Benefits of Abstinence</vt:lpstr>
      <vt:lpstr>Pressures to Be Sexually Active</vt:lpstr>
      <vt:lpstr>Setting Personal Limits</vt:lpstr>
      <vt:lpstr>Avoid Pressure Situations</vt:lpstr>
      <vt:lpstr>Risks of Teen Sexual Activity</vt:lpstr>
      <vt:lpstr>Teen Pregnancy</vt:lpstr>
      <vt:lpstr>Teen Pregnancy</vt:lpstr>
      <vt:lpstr>Abstinence Eliminates the Risks of Teen Sexual Activity</vt:lpstr>
      <vt:lpstr>STDs: The Silent Epidemic</vt:lpstr>
      <vt:lpstr>STDs and Teens</vt:lpstr>
      <vt:lpstr>How Are STDs Spread?</vt:lpstr>
      <vt:lpstr>How Are STDs Spread?</vt:lpstr>
      <vt:lpstr>STDs Can Cause Permanent Damage</vt:lpstr>
      <vt:lpstr>Common STD’s</vt:lpstr>
      <vt:lpstr>Common STD’s</vt:lpstr>
      <vt:lpstr>Common STD’s</vt:lpstr>
      <vt:lpstr>Common STD’s</vt:lpstr>
      <vt:lpstr>Common STD’s</vt:lpstr>
      <vt:lpstr>Common STD’s</vt:lpstr>
      <vt:lpstr>Common STD’s</vt:lpstr>
      <vt:lpstr>Common STD’s</vt:lpstr>
      <vt:lpstr>Common STD’s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2016-11-27T12:28:57Z</dcterms:created>
  <dcterms:modified xsi:type="dcterms:W3CDTF">2017-05-01T10:40:38Z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TC034605099991</vt:lpwstr>
  </property>
</Properties>
</file>