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52"/>
  </p:handout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7" r:id="rId21"/>
    <p:sldId id="278" r:id="rId22"/>
    <p:sldId id="280" r:id="rId23"/>
    <p:sldId id="281" r:id="rId24"/>
    <p:sldId id="283" r:id="rId25"/>
    <p:sldId id="284" r:id="rId26"/>
    <p:sldId id="285" r:id="rId27"/>
    <p:sldId id="286" r:id="rId28"/>
    <p:sldId id="287" r:id="rId29"/>
    <p:sldId id="288" r:id="rId30"/>
    <p:sldId id="289" r:id="rId31"/>
    <p:sldId id="290" r:id="rId32"/>
    <p:sldId id="292" r:id="rId33"/>
    <p:sldId id="293" r:id="rId34"/>
    <p:sldId id="295" r:id="rId35"/>
    <p:sldId id="296" r:id="rId36"/>
    <p:sldId id="297" r:id="rId37"/>
    <p:sldId id="298" r:id="rId38"/>
    <p:sldId id="299" r:id="rId39"/>
    <p:sldId id="302" r:id="rId40"/>
    <p:sldId id="303" r:id="rId41"/>
    <p:sldId id="304" r:id="rId42"/>
    <p:sldId id="305" r:id="rId43"/>
    <p:sldId id="306" r:id="rId44"/>
    <p:sldId id="307" r:id="rId45"/>
    <p:sldId id="309" r:id="rId46"/>
    <p:sldId id="310" r:id="rId47"/>
    <p:sldId id="311" r:id="rId48"/>
    <p:sldId id="312" r:id="rId49"/>
    <p:sldId id="313" r:id="rId50"/>
    <p:sldId id="31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412E64F3-DC38-451F-80E4-5450F5A58743}" type="datetimeFigureOut">
              <a:rPr lang="en-US" smtClean="0"/>
              <a:t>10/21/2016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D82D2B-468F-4510-A122-F14483667E03}" type="slidenum">
              <a:rPr lang="en-US" smtClean="0"/>
              <a:t>‹#›</a:t>
            </a:fld>
            <a:endParaRPr lang="en-US"/>
          </a:p>
        </p:txBody>
      </p:sp>
    </p:spTree>
    <p:extLst>
      <p:ext uri="{BB962C8B-B14F-4D97-AF65-F5344CB8AC3E}">
        <p14:creationId xmlns:p14="http://schemas.microsoft.com/office/powerpoint/2010/main" val="731350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10/21/2016</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10/21/2016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10/21/2016</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Chronic and Infectious Diseases</a:t>
            </a:r>
            <a:endParaRPr lang="en-US" dirty="0"/>
          </a:p>
        </p:txBody>
      </p:sp>
      <p:sp>
        <p:nvSpPr>
          <p:cNvPr id="3" name="Subtitle 2"/>
          <p:cNvSpPr>
            <a:spLocks noGrp="1"/>
          </p:cNvSpPr>
          <p:nvPr>
            <p:ph type="subTitle" idx="1"/>
          </p:nvPr>
        </p:nvSpPr>
        <p:spPr/>
        <p:txBody>
          <a:bodyPr/>
          <a:lstStyle/>
          <a:p>
            <a:r>
              <a:rPr lang="en-US" dirty="0" smtClean="0"/>
              <a:t>Coach Whitaker</a:t>
            </a:r>
            <a:endParaRPr lang="en-US" dirty="0"/>
          </a:p>
        </p:txBody>
      </p:sp>
    </p:spTree>
    <p:extLst>
      <p:ext uri="{BB962C8B-B14F-4D97-AF65-F5344CB8AC3E}">
        <p14:creationId xmlns:p14="http://schemas.microsoft.com/office/powerpoint/2010/main" val="3397236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17" descr="p_31"/>
          <p:cNvPicPr>
            <a:picLocks noChangeAspect="1" noChangeArrowheads="1"/>
          </p:cNvPicPr>
          <p:nvPr/>
        </p:nvPicPr>
        <p:blipFill>
          <a:blip r:embed="rId2">
            <a:extLst>
              <a:ext uri="{28A0092B-C50C-407E-A947-70E740481C1C}">
                <a14:useLocalDpi xmlns:a14="http://schemas.microsoft.com/office/drawing/2010/main" val="0"/>
              </a:ext>
            </a:extLst>
          </a:blip>
          <a:srcRect l="76"/>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3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infectious diseases treated?</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smtClean="0">
                <a:solidFill>
                  <a:srgbClr val="FFFFFF"/>
                </a:solidFill>
                <a:latin typeface="Arial" panose="020B0604020202020204" pitchFamily="34" charset="0"/>
              </a:rPr>
              <a:t>__________________________________________________are </a:t>
            </a:r>
            <a:r>
              <a:rPr lang="en-US" altLang="en-US" sz="2400" dirty="0">
                <a:solidFill>
                  <a:srgbClr val="FFFFFF"/>
                </a:solidFill>
                <a:latin typeface="Arial" panose="020B0604020202020204" pitchFamily="34" charset="0"/>
              </a:rPr>
              <a:t>medicines used to kill or slow the growth of bacteria. Examples include penicillin, tetracycline, and streptomycin</a:t>
            </a:r>
            <a:r>
              <a:rPr lang="en-US" altLang="en-US" sz="2400" dirty="0" smtClean="0">
                <a:solidFill>
                  <a:srgbClr val="FFFFFF"/>
                </a:solidFill>
                <a:latin typeface="Arial" panose="020B0604020202020204" pitchFamily="34" charset="0"/>
              </a:rPr>
              <a:t>.</a:t>
            </a:r>
            <a:endParaRPr lang="en-US" altLang="en-US" sz="2400" b="1" dirty="0" smtClean="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Antibiotic </a:t>
            </a:r>
            <a:r>
              <a:rPr lang="en-US" altLang="en-US" sz="2400" b="1" dirty="0" smtClean="0">
                <a:solidFill>
                  <a:srgbClr val="FFCC00"/>
                </a:solidFill>
                <a:latin typeface="Arial" panose="020B0604020202020204" pitchFamily="34" charset="0"/>
              </a:rPr>
              <a:t>__________________________________________</a:t>
            </a:r>
            <a:r>
              <a:rPr lang="en-US" altLang="en-US" sz="2400" dirty="0" smtClean="0">
                <a:solidFill>
                  <a:srgbClr val="FFFFFF"/>
                </a:solidFill>
                <a:latin typeface="Arial" panose="020B0604020202020204" pitchFamily="34" charset="0"/>
              </a:rPr>
              <a:t> </a:t>
            </a:r>
            <a:r>
              <a:rPr lang="en-US" altLang="en-US" sz="2400" dirty="0">
                <a:solidFill>
                  <a:srgbClr val="FFFFFF"/>
                </a:solidFill>
                <a:latin typeface="Arial" panose="020B0604020202020204" pitchFamily="34" charset="0"/>
              </a:rPr>
              <a:t>is a condition in which bacteria can no longer be killed by a particular antibiotic</a:t>
            </a:r>
          </a:p>
        </p:txBody>
      </p:sp>
    </p:spTree>
    <p:extLst>
      <p:ext uri="{BB962C8B-B14F-4D97-AF65-F5344CB8AC3E}">
        <p14:creationId xmlns:p14="http://schemas.microsoft.com/office/powerpoint/2010/main" val="121599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infectious diseases treated?</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Treating Viral Diseases</a:t>
            </a:r>
            <a:r>
              <a:rPr lang="en-US" altLang="en-US" sz="2400" dirty="0">
                <a:solidFill>
                  <a:srgbClr val="FFFFFF"/>
                </a:solidFill>
                <a:latin typeface="Arial" panose="020B0604020202020204" pitchFamily="34" charset="0"/>
              </a:rPr>
              <a:t>  Viral diseases are hard to treat. Most antiviral medications focus on relieving </a:t>
            </a:r>
            <a:r>
              <a:rPr lang="en-US" altLang="en-US" sz="2400" dirty="0" smtClean="0">
                <a:solidFill>
                  <a:srgbClr val="FFFFFF"/>
                </a:solidFill>
                <a:latin typeface="Arial" panose="020B0604020202020204" pitchFamily="34" charset="0"/>
              </a:rPr>
              <a:t>_____________________________________________________. </a:t>
            </a:r>
            <a:r>
              <a:rPr lang="en-US" altLang="en-US" sz="2400" dirty="0">
                <a:solidFill>
                  <a:srgbClr val="FFFFFF"/>
                </a:solidFill>
                <a:latin typeface="Arial" panose="020B0604020202020204" pitchFamily="34" charset="0"/>
              </a:rPr>
              <a:t>Viruses are not affected by antibiotics.</a:t>
            </a: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Treating Fungal Infections</a:t>
            </a:r>
            <a:r>
              <a:rPr lang="en-US" altLang="en-US" sz="2400" dirty="0">
                <a:solidFill>
                  <a:srgbClr val="FFFFFF"/>
                </a:solidFill>
                <a:latin typeface="Arial" panose="020B0604020202020204" pitchFamily="34" charset="0"/>
              </a:rPr>
              <a:t>  Some fungal infections can be treated with over-the-counter antifungal medications. Others require prescription </a:t>
            </a:r>
            <a:r>
              <a:rPr lang="en-US" altLang="en-US" sz="2400" dirty="0" smtClean="0">
                <a:solidFill>
                  <a:srgbClr val="FFFFFF"/>
                </a:solidFill>
                <a:latin typeface="Arial" panose="020B0604020202020204" pitchFamily="34" charset="0"/>
              </a:rPr>
              <a:t>_____________________________________________</a:t>
            </a:r>
            <a:endParaRPr lang="en-US" altLang="en-US" sz="2400" dirty="0">
              <a:solidFill>
                <a:srgbClr val="FFFFFF"/>
              </a:solidFill>
              <a:latin typeface="Arial" panose="020B0604020202020204" pitchFamily="34" charset="0"/>
            </a:endParaRPr>
          </a:p>
        </p:txBody>
      </p:sp>
    </p:spTree>
    <p:extLst>
      <p:ext uri="{BB962C8B-B14F-4D97-AF65-F5344CB8AC3E}">
        <p14:creationId xmlns:p14="http://schemas.microsoft.com/office/powerpoint/2010/main" val="313885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infectious diseases treated?</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Treating </a:t>
            </a:r>
            <a:r>
              <a:rPr lang="en-US" altLang="en-US" sz="2400" b="1" dirty="0" err="1">
                <a:solidFill>
                  <a:srgbClr val="FFCC00"/>
                </a:solidFill>
                <a:latin typeface="Arial" panose="020B0604020202020204" pitchFamily="34" charset="0"/>
              </a:rPr>
              <a:t>Protistan</a:t>
            </a:r>
            <a:r>
              <a:rPr lang="en-US" altLang="en-US" sz="2400" b="1" dirty="0">
                <a:solidFill>
                  <a:srgbClr val="FFCC00"/>
                </a:solidFill>
                <a:latin typeface="Arial" panose="020B0604020202020204" pitchFamily="34" charset="0"/>
              </a:rPr>
              <a:t> Infections</a:t>
            </a:r>
            <a:r>
              <a:rPr lang="en-US" altLang="en-US" sz="2400" dirty="0">
                <a:solidFill>
                  <a:srgbClr val="FFFFFF"/>
                </a:solidFill>
                <a:latin typeface="Arial" panose="020B0604020202020204" pitchFamily="34" charset="0"/>
              </a:rPr>
              <a:t>  The best protection is prevention through good hygiene and </a:t>
            </a:r>
            <a:r>
              <a:rPr lang="en-US" altLang="en-US" sz="2400" dirty="0" smtClean="0">
                <a:solidFill>
                  <a:srgbClr val="FFFFFF"/>
                </a:solidFill>
                <a:latin typeface="Arial" panose="020B0604020202020204" pitchFamily="34" charset="0"/>
              </a:rPr>
              <a:t>________________________________________________________.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Treating Parasites</a:t>
            </a:r>
            <a:r>
              <a:rPr lang="en-US" altLang="en-US" sz="2400" dirty="0">
                <a:solidFill>
                  <a:srgbClr val="FFFFFF"/>
                </a:solidFill>
                <a:latin typeface="Arial" panose="020B0604020202020204" pitchFamily="34" charset="0"/>
              </a:rPr>
              <a:t>  Head lice can be treated with medicated </a:t>
            </a:r>
            <a:r>
              <a:rPr lang="en-US" altLang="en-US" sz="2400" dirty="0" smtClean="0">
                <a:solidFill>
                  <a:srgbClr val="FFFFFF"/>
                </a:solidFill>
                <a:latin typeface="Arial" panose="020B0604020202020204" pitchFamily="34" charset="0"/>
              </a:rPr>
              <a:t>_____________________________________________________.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p:txBody>
      </p:sp>
    </p:spTree>
    <p:extLst>
      <p:ext uri="{BB962C8B-B14F-4D97-AF65-F5344CB8AC3E}">
        <p14:creationId xmlns:p14="http://schemas.microsoft.com/office/powerpoint/2010/main" val="254547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yourself from infectious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How Your Body Fights Disease</a:t>
            </a: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Physical barriers</a:t>
            </a:r>
            <a:r>
              <a:rPr lang="en-US" altLang="en-US" sz="2400" dirty="0">
                <a:solidFill>
                  <a:srgbClr val="FFFFFF"/>
                </a:solidFill>
                <a:latin typeface="Arial" panose="020B0604020202020204" pitchFamily="34" charset="0"/>
              </a:rPr>
              <a:t> to pathogens include</a:t>
            </a:r>
            <a:r>
              <a:rPr lang="en-US" altLang="en-US" sz="2400" dirty="0" smtClean="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Skin</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Mucous membranes</a:t>
            </a:r>
          </a:p>
          <a:p>
            <a:pPr marL="0" lvl="0" indent="0" eaLnBrk="0" fontAlgn="base" hangingPunct="0">
              <a:lnSpc>
                <a:spcPct val="100000"/>
              </a:lnSpc>
              <a:spcBef>
                <a:spcPct val="0"/>
              </a:spcBef>
              <a:spcAft>
                <a:spcPct val="0"/>
              </a:spcAft>
              <a:buClrTx/>
              <a:buFontTx/>
              <a:buChar char="•"/>
            </a:pPr>
            <a:r>
              <a:rPr lang="en-US" altLang="en-US" sz="2400" dirty="0" smtClean="0">
                <a:solidFill>
                  <a:srgbClr val="FFFFFF"/>
                </a:solidFill>
                <a:latin typeface="Arial" panose="020B0604020202020204" pitchFamily="34" charset="0"/>
              </a:rPr>
              <a:t>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altLang="en-US" sz="2400" dirty="0" smtClean="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Inflammation</a:t>
            </a:r>
            <a:r>
              <a:rPr lang="en-US" altLang="en-US" sz="2400" dirty="0">
                <a:solidFill>
                  <a:srgbClr val="FFFFFF"/>
                </a:solidFill>
                <a:latin typeface="Arial" panose="020B0604020202020204" pitchFamily="34" charset="0"/>
              </a:rPr>
              <a:t> is a reaction to injury or infection characterized by pain, redness, and </a:t>
            </a:r>
            <a:r>
              <a:rPr lang="en-US" altLang="en-US" sz="2400" dirty="0" smtClean="0">
                <a:solidFill>
                  <a:srgbClr val="FFFFFF"/>
                </a:solidFill>
                <a:latin typeface="Arial" panose="020B0604020202020204" pitchFamily="34" charset="0"/>
              </a:rPr>
              <a:t>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a:p>
            <a:endParaRPr lang="en-US" dirty="0"/>
          </a:p>
        </p:txBody>
      </p:sp>
    </p:spTree>
    <p:extLst>
      <p:ext uri="{BB962C8B-B14F-4D97-AF65-F5344CB8AC3E}">
        <p14:creationId xmlns:p14="http://schemas.microsoft.com/office/powerpoint/2010/main" val="1804010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your body fights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The immune system is the body’s system for fighting disease once it is in the body.</a:t>
            </a: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White blood cells</a:t>
            </a:r>
            <a:r>
              <a:rPr lang="en-US" altLang="en-US" sz="2400" dirty="0">
                <a:solidFill>
                  <a:srgbClr val="FFFFFF"/>
                </a:solidFill>
                <a:latin typeface="Arial" panose="020B0604020202020204" pitchFamily="34" charset="0"/>
              </a:rPr>
              <a:t> are cells in the blood that defend the body against </a:t>
            </a:r>
            <a:r>
              <a:rPr lang="en-US" altLang="en-US" sz="2400" dirty="0" smtClean="0">
                <a:solidFill>
                  <a:srgbClr val="FFFFFF"/>
                </a:solidFill>
                <a:latin typeface="Arial" panose="020B0604020202020204" pitchFamily="34" charset="0"/>
              </a:rPr>
              <a:t>_____________________________________________________.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Antibodies</a:t>
            </a:r>
            <a:r>
              <a:rPr lang="en-US" altLang="en-US" sz="2400" dirty="0">
                <a:solidFill>
                  <a:srgbClr val="FFFFFF"/>
                </a:solidFill>
                <a:latin typeface="Arial" panose="020B0604020202020204" pitchFamily="34" charset="0"/>
              </a:rPr>
              <a:t> are </a:t>
            </a:r>
            <a:r>
              <a:rPr lang="en-US" altLang="en-US" sz="2400" dirty="0" smtClean="0">
                <a:solidFill>
                  <a:srgbClr val="FFFFFF"/>
                </a:solidFill>
                <a:latin typeface="Arial" panose="020B0604020202020204" pitchFamily="34" charset="0"/>
              </a:rPr>
              <a:t>__________________________________________ </a:t>
            </a:r>
            <a:r>
              <a:rPr lang="en-US" altLang="en-US" sz="2400" dirty="0">
                <a:solidFill>
                  <a:srgbClr val="FFFFFF"/>
                </a:solidFill>
                <a:latin typeface="Arial" panose="020B0604020202020204" pitchFamily="34" charset="0"/>
              </a:rPr>
              <a:t>that mark pathogens to be destroyed by white blood cells.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The </a:t>
            </a:r>
            <a:r>
              <a:rPr lang="en-US" altLang="en-US" sz="2400" b="1" dirty="0">
                <a:solidFill>
                  <a:srgbClr val="FFCC00"/>
                </a:solidFill>
                <a:latin typeface="Arial" panose="020B0604020202020204" pitchFamily="34" charset="0"/>
              </a:rPr>
              <a:t>lymphatic system</a:t>
            </a:r>
            <a:r>
              <a:rPr lang="en-US" altLang="en-US" sz="2400" dirty="0">
                <a:solidFill>
                  <a:srgbClr val="FFFFFF"/>
                </a:solidFill>
                <a:latin typeface="Arial" panose="020B0604020202020204" pitchFamily="34" charset="0"/>
              </a:rPr>
              <a:t> is a network of vessels that carry lymph throughout the body, carrying viruses and bacteria back to the lymph </a:t>
            </a:r>
            <a:r>
              <a:rPr lang="en-US" altLang="en-US" sz="2400" dirty="0" smtClean="0">
                <a:solidFill>
                  <a:srgbClr val="FFFFFF"/>
                </a:solidFill>
                <a:latin typeface="Arial" panose="020B0604020202020204" pitchFamily="34" charset="0"/>
              </a:rPr>
              <a:t>_______________________________________________________.</a:t>
            </a:r>
            <a:endParaRPr lang="en-US" altLang="en-US" sz="2400" dirty="0">
              <a:solidFill>
                <a:srgbClr val="FFFFFF"/>
              </a:solidFill>
              <a:latin typeface="Arial" panose="020B0604020202020204" pitchFamily="34" charset="0"/>
            </a:endParaRPr>
          </a:p>
          <a:p>
            <a:endParaRPr lang="en-US" dirty="0"/>
          </a:p>
        </p:txBody>
      </p:sp>
    </p:spTree>
    <p:extLst>
      <p:ext uri="{BB962C8B-B14F-4D97-AF65-F5344CB8AC3E}">
        <p14:creationId xmlns:p14="http://schemas.microsoft.com/office/powerpoint/2010/main" val="386426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do to stay well</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Protect yourself.</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Eat a healthy, balanced diet.</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Drink plenty of </a:t>
            </a:r>
            <a:r>
              <a:rPr lang="en-US" altLang="en-US" sz="2400" dirty="0" smtClean="0">
                <a:solidFill>
                  <a:srgbClr val="FFFFFF"/>
                </a:solidFill>
                <a:latin typeface="Arial" panose="020B0604020202020204" pitchFamily="34" charset="0"/>
              </a:rPr>
              <a:t>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Reduce your stress levels.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Exercise regularly.</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Get regular medical checkups.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Avoid close contact with sick people.</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Get enough </a:t>
            </a:r>
            <a:r>
              <a:rPr lang="en-US" altLang="en-US" sz="2400" dirty="0" smtClean="0">
                <a:solidFill>
                  <a:srgbClr val="FFFFFF"/>
                </a:solidFill>
                <a:latin typeface="Arial" panose="020B0604020202020204" pitchFamily="34" charset="0"/>
              </a:rPr>
              <a:t>_____________________________________________</a:t>
            </a:r>
            <a:r>
              <a:rPr lang="en-US" altLang="en-US" sz="2400" dirty="0" smtClean="0">
                <a:solidFill>
                  <a:srgbClr val="FFFFFF"/>
                </a:solidFill>
                <a:latin typeface="Arial" panose="020B0604020202020204" pitchFamily="34" charset="0"/>
              </a:rPr>
              <a:t>.</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Stay up to date on all available vaccines.</a:t>
            </a:r>
          </a:p>
          <a:p>
            <a:endParaRPr lang="en-US" dirty="0"/>
          </a:p>
        </p:txBody>
      </p:sp>
    </p:spTree>
    <p:extLst>
      <p:ext uri="{BB962C8B-B14F-4D97-AF65-F5344CB8AC3E}">
        <p14:creationId xmlns:p14="http://schemas.microsoft.com/office/powerpoint/2010/main" val="419989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when you are sick</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Stay home and </a:t>
            </a:r>
            <a:r>
              <a:rPr lang="en-US" altLang="en-US" sz="2400" dirty="0" smtClean="0">
                <a:solidFill>
                  <a:srgbClr val="FFFFFF"/>
                </a:solidFill>
                <a:latin typeface="Arial" panose="020B0604020202020204" pitchFamily="34" charset="0"/>
              </a:rPr>
              <a:t>________________________________________</a:t>
            </a:r>
            <a:r>
              <a:rPr lang="en-US" altLang="en-US" sz="2400" dirty="0" smtClean="0">
                <a:solidFill>
                  <a:srgbClr val="FFFFFF"/>
                </a:solidFill>
                <a:latin typeface="Arial" panose="020B0604020202020204" pitchFamily="34" charset="0"/>
              </a:rPr>
              <a:t>.</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Drink plenty of fluids.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Throw away tissues you use </a:t>
            </a:r>
            <a:r>
              <a:rPr lang="en-US" altLang="en-US" sz="2400" dirty="0" smtClean="0">
                <a:solidFill>
                  <a:srgbClr val="FFFFFF"/>
                </a:solidFill>
                <a:latin typeface="Arial" panose="020B0604020202020204" pitchFamily="34" charset="0"/>
              </a:rPr>
              <a:t>right 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Follow all the directions your doctor gives.</a:t>
            </a:r>
          </a:p>
          <a:p>
            <a:endParaRPr lang="en-US" dirty="0"/>
          </a:p>
        </p:txBody>
      </p:sp>
    </p:spTree>
    <p:extLst>
      <p:ext uri="{BB962C8B-B14F-4D97-AF65-F5344CB8AC3E}">
        <p14:creationId xmlns:p14="http://schemas.microsoft.com/office/powerpoint/2010/main" val="240641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prevent the spread of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Get </a:t>
            </a:r>
            <a:r>
              <a:rPr lang="en-US" altLang="en-US" sz="2400" dirty="0" smtClean="0">
                <a:solidFill>
                  <a:srgbClr val="FFFFFF"/>
                </a:solidFill>
                <a:latin typeface="Arial" panose="020B0604020202020204" pitchFamily="34" charset="0"/>
              </a:rPr>
              <a:t>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Keep clean by washing with soap frequently.</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Don’t share food, drinks, or personal items such as toothbrushes.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Cover your mouth when you sneeze or </a:t>
            </a:r>
            <a:r>
              <a:rPr lang="en-US" altLang="en-US" sz="2400" dirty="0" smtClean="0">
                <a:solidFill>
                  <a:srgbClr val="FFFFFF"/>
                </a:solidFill>
                <a:latin typeface="Arial" panose="020B0604020202020204" pitchFamily="34" charset="0"/>
              </a:rPr>
              <a:t>____________________________________________________</a:t>
            </a:r>
            <a:r>
              <a:rPr lang="en-US" altLang="en-US" sz="2400" dirty="0" smtClean="0">
                <a:solidFill>
                  <a:srgbClr val="FFFFFF"/>
                </a:solidFill>
                <a:latin typeface="Arial" panose="020B0604020202020204" pitchFamily="34" charset="0"/>
              </a:rPr>
              <a:t>.</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a:p>
            <a:endParaRPr lang="en-US" dirty="0"/>
          </a:p>
        </p:txBody>
      </p:sp>
    </p:spTree>
    <p:extLst>
      <p:ext uri="{BB962C8B-B14F-4D97-AF65-F5344CB8AC3E}">
        <p14:creationId xmlns:p14="http://schemas.microsoft.com/office/powerpoint/2010/main" val="2593485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PREVENT THE SPREAD OF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FontTx/>
              <a:buChar char="•"/>
            </a:pPr>
            <a:r>
              <a:rPr lang="en-US" altLang="en-US" sz="2400" dirty="0" smtClean="0">
                <a:solidFill>
                  <a:srgbClr val="FFFFFF"/>
                </a:solidFill>
                <a:latin typeface="Arial" panose="020B0604020202020204" pitchFamily="34" charset="0"/>
              </a:rPr>
              <a:t>WHEN YOU ARE </a:t>
            </a:r>
            <a:r>
              <a:rPr lang="en-US" altLang="en-US" sz="2400" dirty="0" smtClean="0">
                <a:solidFill>
                  <a:srgbClr val="FFFFFF"/>
                </a:solidFill>
                <a:latin typeface="Arial" panose="020B0604020202020204" pitchFamily="34" charset="0"/>
              </a:rPr>
              <a:t>________________________________________</a:t>
            </a:r>
            <a:endParaRPr lang="en-US" altLang="en-US" sz="2400" dirty="0" smtClean="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sz="2400" dirty="0" smtClean="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smtClean="0">
                <a:solidFill>
                  <a:srgbClr val="FFFFFF"/>
                </a:solidFill>
                <a:latin typeface="Arial" panose="020B0604020202020204" pitchFamily="34" charset="0"/>
              </a:rPr>
              <a:t>wear </a:t>
            </a:r>
            <a:r>
              <a:rPr lang="en-US" altLang="en-US" sz="2400" dirty="0">
                <a:solidFill>
                  <a:srgbClr val="FFFFFF"/>
                </a:solidFill>
                <a:latin typeface="Arial" panose="020B0604020202020204" pitchFamily="34" charset="0"/>
              </a:rPr>
              <a:t>long-sleeved shirts and pants in long grass</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use insect repellant when necessary</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avoid contact with animals that behave strangely</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avoid drinking and swimming in remote </a:t>
            </a:r>
            <a:r>
              <a:rPr lang="en-US" altLang="en-US" sz="2400" dirty="0" smtClean="0">
                <a:solidFill>
                  <a:srgbClr val="FFFFFF"/>
                </a:solidFill>
                <a:latin typeface="Arial" panose="020B0604020202020204" pitchFamily="34" charset="0"/>
              </a:rPr>
              <a:t>_______________________________________________________</a:t>
            </a:r>
            <a:endParaRPr lang="en-US" altLang="en-US" sz="2400" dirty="0">
              <a:solidFill>
                <a:srgbClr val="FFFFFF"/>
              </a:solidFill>
              <a:latin typeface="Arial" panose="020B0604020202020204" pitchFamily="34" charset="0"/>
            </a:endParaRPr>
          </a:p>
        </p:txBody>
      </p:sp>
    </p:spTree>
    <p:extLst>
      <p:ext uri="{BB962C8B-B14F-4D97-AF65-F5344CB8AC3E}">
        <p14:creationId xmlns:p14="http://schemas.microsoft.com/office/powerpoint/2010/main" val="199008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sz="2400" dirty="0" smtClean="0"/>
              <a:t>Infectious Disease—any disease that is caused by an agent that has invaded the body.</a:t>
            </a:r>
          </a:p>
          <a:p>
            <a:r>
              <a:rPr lang="en-US" sz="2400" dirty="0" smtClean="0"/>
              <a:t>Pathogen—any agent that causes diseases.</a:t>
            </a:r>
          </a:p>
          <a:p>
            <a:r>
              <a:rPr lang="en-US" sz="2400" dirty="0" smtClean="0"/>
              <a:t>Bacteria—tiny, single-celled organism that sometimes causes diseases.</a:t>
            </a:r>
          </a:p>
          <a:p>
            <a:r>
              <a:rPr lang="en-US" sz="2400" dirty="0" smtClean="0"/>
              <a:t>Virus—tiny disease carrying particle that consists of genetic material and a protein coat.</a:t>
            </a:r>
          </a:p>
          <a:p>
            <a:endParaRPr lang="en-US" sz="2400" dirty="0" smtClean="0"/>
          </a:p>
          <a:p>
            <a:pPr marL="0" indent="0">
              <a:buNone/>
            </a:pPr>
            <a:endParaRPr lang="en-US" dirty="0"/>
          </a:p>
        </p:txBody>
      </p:sp>
    </p:spTree>
    <p:extLst>
      <p:ext uri="{BB962C8B-B14F-4D97-AF65-F5344CB8AC3E}">
        <p14:creationId xmlns:p14="http://schemas.microsoft.com/office/powerpoint/2010/main" val="2815957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INFECTIONS</a:t>
            </a:r>
            <a:endParaRPr lang="en-US" dirty="0"/>
          </a:p>
        </p:txBody>
      </p:sp>
      <p:sp>
        <p:nvSpPr>
          <p:cNvPr id="3" name="Content Placeholder 2"/>
          <p:cNvSpPr>
            <a:spLocks noGrp="1"/>
          </p:cNvSpPr>
          <p:nvPr>
            <p:ph idx="1"/>
          </p:nvPr>
        </p:nvSpPr>
        <p:spPr/>
        <p:txBody>
          <a:bodyPr>
            <a:normAutofit fontScale="92500" lnSpcReduction="10000"/>
          </a:bodyPr>
          <a:lstStyle/>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None/>
            </a:pPr>
            <a:r>
              <a:rPr lang="en-US" altLang="en-US" sz="2400" b="1" dirty="0" smtClean="0">
                <a:solidFill>
                  <a:srgbClr val="FFCC00"/>
                </a:solidFill>
                <a:latin typeface="Arial" panose="020B0604020202020204" pitchFamily="34" charset="0"/>
              </a:rPr>
              <a:t>BACTERIA </a:t>
            </a:r>
            <a:r>
              <a:rPr lang="en-US" altLang="en-US" sz="2400" b="1" dirty="0" smtClean="0">
                <a:solidFill>
                  <a:srgbClr val="FFCC00"/>
                </a:solidFill>
                <a:latin typeface="Arial" panose="020B0604020202020204" pitchFamily="34" charset="0"/>
              </a:rPr>
              <a:t>___________________________________________________</a:t>
            </a:r>
            <a:endParaRPr lang="en-US" altLang="en-US" sz="2400" b="1" dirty="0" smtClean="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None/>
            </a:pPr>
            <a:endParaRPr lang="en-US" altLang="en-US" sz="2400" b="1" dirty="0" smtClean="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smtClean="0">
                <a:solidFill>
                  <a:srgbClr val="FFCC00"/>
                </a:solidFill>
                <a:latin typeface="Arial" panose="020B0604020202020204" pitchFamily="34" charset="0"/>
              </a:rPr>
              <a:t>Tetanus</a:t>
            </a:r>
            <a:r>
              <a:rPr lang="en-US" altLang="en-US" sz="2400" dirty="0" smtClean="0">
                <a:solidFill>
                  <a:srgbClr val="FFFFFF"/>
                </a:solidFill>
                <a:latin typeface="Arial" panose="020B0604020202020204" pitchFamily="34" charset="0"/>
              </a:rPr>
              <a:t> </a:t>
            </a:r>
            <a:r>
              <a:rPr lang="en-US" altLang="en-US" sz="2400" dirty="0">
                <a:solidFill>
                  <a:srgbClr val="FFFFFF"/>
                </a:solidFill>
                <a:latin typeface="Arial" panose="020B0604020202020204" pitchFamily="34" charset="0"/>
              </a:rPr>
              <a:t>causes severe muscle spasms. It can enter the body through cuts or wounds. Vaccinations are the best form of prevention.</a:t>
            </a:r>
          </a:p>
          <a:p>
            <a:pPr marL="0" lvl="0" indent="0" eaLnBrk="0" fontAlgn="base" hangingPunct="0">
              <a:lnSpc>
                <a:spcPct val="100000"/>
              </a:lnSpc>
              <a:spcBef>
                <a:spcPct val="0"/>
              </a:spcBef>
              <a:spcAft>
                <a:spcPct val="0"/>
              </a:spcAft>
              <a:buClr>
                <a:srgbClr val="FFCC00"/>
              </a:buClr>
              <a:buFontTx/>
              <a:buChar char="•"/>
            </a:pPr>
            <a:endParaRPr lang="en-US" altLang="en-US" sz="2400" b="1"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Strep throat</a:t>
            </a:r>
            <a:r>
              <a:rPr lang="en-US" altLang="en-US" sz="2400" dirty="0">
                <a:solidFill>
                  <a:srgbClr val="FFFFFF"/>
                </a:solidFill>
                <a:latin typeface="Arial" panose="020B0604020202020204" pitchFamily="34" charset="0"/>
              </a:rPr>
              <a:t> causes a sore throat and spots on the tonsils. It is spread by contact with mucus. The best prevention is avoiding contact with infected </a:t>
            </a:r>
            <a:r>
              <a:rPr lang="en-US" altLang="en-US" sz="2400" dirty="0" smtClean="0">
                <a:solidFill>
                  <a:srgbClr val="FFFFFF"/>
                </a:solidFill>
                <a:latin typeface="Arial" panose="020B0604020202020204" pitchFamily="34" charset="0"/>
              </a:rPr>
              <a:t>____________________________________________________________</a:t>
            </a:r>
            <a:endParaRPr lang="en-US" altLang="en-US" sz="2400" dirty="0" smtClean="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None/>
            </a:pPr>
            <a:endParaRPr lang="en-US" altLang="en-US" sz="2400" dirty="0" smtClean="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Salmonellosis</a:t>
            </a:r>
            <a:r>
              <a:rPr lang="en-US" altLang="en-US" sz="2400" dirty="0">
                <a:solidFill>
                  <a:srgbClr val="FFFFFF"/>
                </a:solidFill>
                <a:latin typeface="Arial" panose="020B0604020202020204" pitchFamily="34" charset="0"/>
              </a:rPr>
              <a:t> causes headaches, stomach cramps, diarrhea, and nausea. It is spread by eating food from an infected animal or food contaminated by an infected person. Prevention involves proper refrigeration, cooking, and handling of food.</a:t>
            </a:r>
          </a:p>
          <a:p>
            <a:pPr marL="0" lvl="0" indent="0" eaLnBrk="0" fontAlgn="base" hangingPunct="0">
              <a:lnSpc>
                <a:spcPct val="100000"/>
              </a:lnSpc>
              <a:spcBef>
                <a:spcPct val="0"/>
              </a:spcBef>
              <a:spcAft>
                <a:spcPct val="0"/>
              </a:spcAft>
              <a:buClr>
                <a:srgbClr val="FFCC00"/>
              </a:buClr>
              <a:buFontTx/>
              <a:buChar char="•"/>
            </a:pPr>
            <a:endParaRPr 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dirty="0"/>
          </a:p>
        </p:txBody>
      </p:sp>
    </p:spTree>
    <p:extLst>
      <p:ext uri="{BB962C8B-B14F-4D97-AF65-F5344CB8AC3E}">
        <p14:creationId xmlns:p14="http://schemas.microsoft.com/office/powerpoint/2010/main" val="137874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INFECTIONS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Meningitis</a:t>
            </a:r>
            <a:r>
              <a:rPr lang="en-US" altLang="en-US" sz="2400" dirty="0">
                <a:solidFill>
                  <a:srgbClr val="FFFFFF"/>
                </a:solidFill>
                <a:latin typeface="Arial" panose="020B0604020202020204" pitchFamily="34" charset="0"/>
              </a:rPr>
              <a:t> causes inflammation of membranes around the brain and spinal cord. It is spread by contact with mucus or saliva. There are some vaccines for </a:t>
            </a:r>
            <a:r>
              <a:rPr lang="en-US" altLang="en-US" sz="2400" dirty="0" smtClean="0">
                <a:solidFill>
                  <a:srgbClr val="FFFFFF"/>
                </a:solidFill>
                <a:latin typeface="Arial" panose="020B0604020202020204" pitchFamily="34" charset="0"/>
              </a:rPr>
              <a:t>________________________________________________________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Sinus infections</a:t>
            </a:r>
            <a:r>
              <a:rPr lang="en-US" altLang="en-US" sz="2400" dirty="0">
                <a:solidFill>
                  <a:srgbClr val="FFFFFF"/>
                </a:solidFill>
                <a:latin typeface="Arial" panose="020B0604020202020204" pitchFamily="34" charset="0"/>
              </a:rPr>
              <a:t> cause headaches, mucus, and pressure in the </a:t>
            </a:r>
            <a:r>
              <a:rPr lang="en-US" altLang="en-US" sz="2400" dirty="0" smtClean="0">
                <a:solidFill>
                  <a:srgbClr val="FFFFFF"/>
                </a:solidFill>
                <a:latin typeface="Arial" panose="020B0604020202020204" pitchFamily="34" charset="0"/>
              </a:rPr>
              <a:t>____________________________________________________. </a:t>
            </a:r>
            <a:r>
              <a:rPr lang="en-US" altLang="en-US" sz="2400" dirty="0">
                <a:solidFill>
                  <a:srgbClr val="FFFFFF"/>
                </a:solidFill>
                <a:latin typeface="Arial" panose="020B0604020202020204" pitchFamily="34" charset="0"/>
              </a:rPr>
              <a:t>They are spread by contact with mucus. Prevention includes avoiding infected people and avoiding irritants and allergens in the air.</a:t>
            </a:r>
          </a:p>
          <a:p>
            <a:pPr marL="0" lvl="0" indent="0" eaLnBrk="0" fontAlgn="base" hangingPunct="0">
              <a:lnSpc>
                <a:spcPct val="100000"/>
              </a:lnSpc>
              <a:spcBef>
                <a:spcPct val="0"/>
              </a:spcBef>
              <a:spcAft>
                <a:spcPct val="0"/>
              </a:spcAft>
              <a:buClr>
                <a:srgbClr val="FFCC00"/>
              </a:buClr>
              <a:buFontTx/>
              <a:buChar char="•"/>
            </a:pPr>
            <a:endParaRPr lang="en-US" dirty="0"/>
          </a:p>
        </p:txBody>
      </p:sp>
    </p:spTree>
    <p:extLst>
      <p:ext uri="{BB962C8B-B14F-4D97-AF65-F5344CB8AC3E}">
        <p14:creationId xmlns:p14="http://schemas.microsoft.com/office/powerpoint/2010/main" val="2997198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Fungal infections</a:t>
            </a:r>
            <a:r>
              <a:rPr lang="en-US" altLang="en-US" sz="2400" dirty="0">
                <a:solidFill>
                  <a:srgbClr val="FFFFFF"/>
                </a:solidFill>
                <a:latin typeface="Arial" panose="020B0604020202020204" pitchFamily="34" charset="0"/>
              </a:rPr>
              <a:t> include Athlete’s foot, jock itch, and </a:t>
            </a:r>
            <a:r>
              <a:rPr lang="en-US" altLang="en-US" sz="2400" dirty="0" smtClean="0">
                <a:solidFill>
                  <a:srgbClr val="FFFFFF"/>
                </a:solidFill>
                <a:latin typeface="Arial" panose="020B0604020202020204" pitchFamily="34" charset="0"/>
              </a:rPr>
              <a:t>______________________________________________________. </a:t>
            </a:r>
            <a:r>
              <a:rPr lang="en-US" altLang="en-US" sz="2400" dirty="0">
                <a:solidFill>
                  <a:srgbClr val="FFFFFF"/>
                </a:solidFill>
                <a:latin typeface="Arial" panose="020B0604020202020204" pitchFamily="34" charset="0"/>
              </a:rPr>
              <a:t>These often occur when the fungus contacts warm, moist skin. Prevention involves good personal hygiene and keeping clothes dry.</a:t>
            </a:r>
          </a:p>
          <a:p>
            <a:pPr marL="0" lvl="0" indent="0" eaLnBrk="0" fontAlgn="base" hangingPunct="0">
              <a:lnSpc>
                <a:spcPct val="100000"/>
              </a:lnSpc>
              <a:spcBef>
                <a:spcPct val="0"/>
              </a:spcBef>
              <a:spcAft>
                <a:spcPct val="0"/>
              </a:spcAft>
              <a:buClr>
                <a:srgbClr val="FFCC00"/>
              </a:buClr>
              <a:buFontTx/>
              <a:buChar char="•"/>
            </a:pPr>
            <a:endParaRPr lang="en-US" altLang="en-US" sz="2400" b="1"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Malaria</a:t>
            </a:r>
            <a:r>
              <a:rPr lang="en-US" altLang="en-US" sz="2400" dirty="0">
                <a:solidFill>
                  <a:srgbClr val="FFFFFF"/>
                </a:solidFill>
                <a:latin typeface="Arial" panose="020B0604020202020204" pitchFamily="34" charset="0"/>
              </a:rPr>
              <a:t> is the most widespread and serious </a:t>
            </a:r>
            <a:r>
              <a:rPr lang="en-US" altLang="en-US" sz="2400" dirty="0" err="1">
                <a:solidFill>
                  <a:srgbClr val="FFFFFF"/>
                </a:solidFill>
                <a:latin typeface="Arial" panose="020B0604020202020204" pitchFamily="34" charset="0"/>
              </a:rPr>
              <a:t>protistan</a:t>
            </a:r>
            <a:r>
              <a:rPr lang="en-US" altLang="en-US" sz="2400" dirty="0">
                <a:solidFill>
                  <a:srgbClr val="FFFFFF"/>
                </a:solidFill>
                <a:latin typeface="Arial" panose="020B0604020202020204" pitchFamily="34" charset="0"/>
              </a:rPr>
              <a:t> disease. It is spread from person to person via mosquitoes. Malaria can be prevented and treated with antimalarial </a:t>
            </a:r>
            <a:r>
              <a:rPr lang="en-US" altLang="en-US" sz="2400" dirty="0" smtClean="0">
                <a:solidFill>
                  <a:srgbClr val="FFFFFF"/>
                </a:solidFill>
                <a:latin typeface="Arial" panose="020B0604020202020204" pitchFamily="34" charset="0"/>
              </a:rPr>
              <a:t>______________________________________________________</a:t>
            </a:r>
            <a:endParaRPr lang="en-US" dirty="0"/>
          </a:p>
        </p:txBody>
      </p:sp>
    </p:spTree>
    <p:extLst>
      <p:ext uri="{BB962C8B-B14F-4D97-AF65-F5344CB8AC3E}">
        <p14:creationId xmlns:p14="http://schemas.microsoft.com/office/powerpoint/2010/main" val="3077707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Parasitic infections</a:t>
            </a:r>
            <a:r>
              <a:rPr lang="en-US" altLang="en-US" sz="2400" dirty="0">
                <a:solidFill>
                  <a:srgbClr val="FFFFFF"/>
                </a:solidFill>
                <a:latin typeface="Arial" panose="020B0604020202020204" pitchFamily="34" charset="0"/>
              </a:rPr>
              <a:t> include hookworms and tapeworms inside the body, and lice, </a:t>
            </a:r>
            <a:r>
              <a:rPr lang="en-US" altLang="en-US" sz="2400" dirty="0" smtClean="0">
                <a:solidFill>
                  <a:srgbClr val="FFFFFF"/>
                </a:solidFill>
                <a:latin typeface="Arial" panose="020B0604020202020204" pitchFamily="34" charset="0"/>
              </a:rPr>
              <a:t>____________________________________________, </a:t>
            </a:r>
            <a:r>
              <a:rPr lang="en-US" altLang="en-US" sz="2400" dirty="0">
                <a:solidFill>
                  <a:srgbClr val="FFFFFF"/>
                </a:solidFill>
                <a:latin typeface="Arial" panose="020B0604020202020204" pitchFamily="34" charset="0"/>
              </a:rPr>
              <a:t>ticks, and fleas on the body.</a:t>
            </a: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A person can contract parasites by eating infected food, drinking infected water, contacting infected soil, and by being bitten by infected </a:t>
            </a:r>
            <a:r>
              <a:rPr lang="en-US" altLang="en-US" sz="2400" dirty="0" smtClean="0">
                <a:solidFill>
                  <a:srgbClr val="FFFFFF"/>
                </a:solidFill>
                <a:latin typeface="Arial" panose="020B0604020202020204" pitchFamily="34" charset="0"/>
              </a:rPr>
              <a:t>_______________________________________________________.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None/>
            </a:pPr>
            <a:endParaRPr lang="en-US" altLang="en-US" sz="800" dirty="0">
              <a:solidFill>
                <a:srgbClr val="FFFFFF"/>
              </a:solidFill>
              <a:latin typeface="Arial" panose="020B0604020202020204" pitchFamily="34" charset="0"/>
            </a:endParaRPr>
          </a:p>
        </p:txBody>
      </p:sp>
    </p:spTree>
    <p:extLst>
      <p:ext uri="{BB962C8B-B14F-4D97-AF65-F5344CB8AC3E}">
        <p14:creationId xmlns:p14="http://schemas.microsoft.com/office/powerpoint/2010/main" val="1431568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Lifestyle diseases</a:t>
            </a:r>
            <a:r>
              <a:rPr lang="en-US" altLang="en-US" sz="2400" dirty="0">
                <a:solidFill>
                  <a:srgbClr val="FFFFFF"/>
                </a:solidFill>
                <a:latin typeface="Arial" panose="020B0604020202020204" pitchFamily="34" charset="0"/>
              </a:rPr>
              <a:t> are diseases that are caused partly by unhealthy behaviors and partly by other </a:t>
            </a:r>
            <a:r>
              <a:rPr lang="en-US" altLang="en-US" sz="2400" dirty="0" smtClean="0">
                <a:solidFill>
                  <a:srgbClr val="FFFFFF"/>
                </a:solidFill>
                <a:latin typeface="Arial" panose="020B0604020202020204" pitchFamily="34" charset="0"/>
              </a:rPr>
              <a:t>_______________________________________________________. </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Lifestyle diseases include cardiovascular disease, many forms of cancer, and two forms of </a:t>
            </a:r>
            <a:r>
              <a:rPr lang="en-US" altLang="en-US" sz="2400" dirty="0" smtClean="0">
                <a:solidFill>
                  <a:srgbClr val="FFFFFF"/>
                </a:solidFill>
                <a:latin typeface="Arial" panose="020B0604020202020204" pitchFamily="34" charset="0"/>
              </a:rPr>
              <a:t>_______________________________________________________.</a:t>
            </a:r>
            <a:endParaRPr lang="en-US" altLang="en-US" sz="2400" b="1"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When you know the factors that contribute to lifestyle diseases, you can make lifestyle choices now to reduce your chances of these diseases later in life.</a:t>
            </a:r>
          </a:p>
          <a:p>
            <a:endParaRPr lang="en-US" dirty="0"/>
          </a:p>
        </p:txBody>
      </p:sp>
    </p:spTree>
    <p:extLst>
      <p:ext uri="{BB962C8B-B14F-4D97-AF65-F5344CB8AC3E}">
        <p14:creationId xmlns:p14="http://schemas.microsoft.com/office/powerpoint/2010/main" val="5740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Controllable risk factors for lifestyle diseases include:</a:t>
            </a:r>
          </a:p>
          <a:p>
            <a:endParaRPr lang="en-US" dirty="0" smtClean="0"/>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your diet and body weight</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your daily levels of physical </a:t>
            </a:r>
            <a:r>
              <a:rPr lang="en-US" altLang="en-US" sz="2400" dirty="0" smtClean="0">
                <a:solidFill>
                  <a:srgbClr val="FFFFFF"/>
                </a:solidFill>
                <a:latin typeface="Arial" panose="020B0604020202020204" pitchFamily="34" charset="0"/>
              </a:rPr>
              <a:t>______________________________________________________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your level of sun exposure</a:t>
            </a:r>
          </a:p>
          <a:p>
            <a:pPr marL="0" lvl="0" indent="0" eaLnBrk="0" fontAlgn="base" hangingPunct="0">
              <a:lnSpc>
                <a:spcPct val="100000"/>
              </a:lnSpc>
              <a:spcBef>
                <a:spcPct val="0"/>
              </a:spcBef>
              <a:spcAft>
                <a:spcPct val="0"/>
              </a:spcAft>
              <a:buClrTx/>
              <a:buFontTx/>
              <a:buChar char="•"/>
            </a:pPr>
            <a:r>
              <a:rPr lang="en-US" altLang="en-US" sz="2400" dirty="0" smtClean="0">
                <a:solidFill>
                  <a:srgbClr val="FFFFFF"/>
                </a:solidFill>
                <a:latin typeface="Arial" panose="020B0604020202020204" pitchFamily="34" charset="0"/>
              </a:rPr>
              <a:t>______________________________________________________ </a:t>
            </a:r>
            <a:r>
              <a:rPr lang="en-US" altLang="en-US" sz="2400" dirty="0">
                <a:solidFill>
                  <a:srgbClr val="FFFFFF"/>
                </a:solidFill>
                <a:latin typeface="Arial" panose="020B0604020202020204" pitchFamily="34" charset="0"/>
              </a:rPr>
              <a:t>and alcohol abuse</a:t>
            </a:r>
          </a:p>
          <a:p>
            <a:endParaRPr lang="en-US" dirty="0"/>
          </a:p>
        </p:txBody>
      </p:sp>
    </p:spTree>
    <p:extLst>
      <p:ext uri="{BB962C8B-B14F-4D97-AF65-F5344CB8AC3E}">
        <p14:creationId xmlns:p14="http://schemas.microsoft.com/office/powerpoint/2010/main" val="373518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FontTx/>
              <a:buChar char="•"/>
            </a:pPr>
            <a:r>
              <a:rPr lang="en-US" altLang="en-US" sz="2400" dirty="0" smtClean="0">
                <a:solidFill>
                  <a:srgbClr val="FFFFFF"/>
                </a:solidFill>
                <a:latin typeface="Arial" panose="020B0604020202020204" pitchFamily="34" charset="0"/>
              </a:rPr>
              <a:t>UNCONTROLLLABLE RISK FACTORS:</a:t>
            </a:r>
          </a:p>
          <a:p>
            <a:pPr marL="0" lvl="0" indent="0" eaLnBrk="0" fontAlgn="base" hangingPunct="0">
              <a:lnSpc>
                <a:spcPct val="100000"/>
              </a:lnSpc>
              <a:spcBef>
                <a:spcPct val="0"/>
              </a:spcBef>
              <a:spcAft>
                <a:spcPct val="0"/>
              </a:spcAft>
              <a:buClrTx/>
              <a:buFontTx/>
              <a:buChar char="•"/>
            </a:pP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smtClean="0">
                <a:solidFill>
                  <a:srgbClr val="FFFFFF"/>
                </a:solidFill>
                <a:latin typeface="Arial" panose="020B0604020202020204" pitchFamily="34" charset="0"/>
              </a:rPr>
              <a:t>age</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smtClean="0">
                <a:solidFill>
                  <a:srgbClr val="FFFFFF"/>
                </a:solidFill>
                <a:latin typeface="Arial" panose="020B0604020202020204" pitchFamily="34" charset="0"/>
              </a:rPr>
              <a:t>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ethnicity</a:t>
            </a:r>
          </a:p>
          <a:p>
            <a:pPr marL="0" lvl="0" indent="0" eaLnBrk="0" fontAlgn="base" hangingPunct="0">
              <a:lnSpc>
                <a:spcPct val="100000"/>
              </a:lnSpc>
              <a:spcBef>
                <a:spcPct val="0"/>
              </a:spcBef>
              <a:spcAft>
                <a:spcPct val="0"/>
              </a:spcAft>
              <a:buClrTx/>
              <a:buFontTx/>
              <a:buChar char="•"/>
            </a:pPr>
            <a:r>
              <a:rPr lang="en-US" altLang="en-US" sz="2400" dirty="0" smtClean="0">
                <a:solidFill>
                  <a:srgbClr val="FFFFFF"/>
                </a:solidFill>
                <a:latin typeface="Arial" panose="020B0604020202020204" pitchFamily="34" charset="0"/>
              </a:rPr>
              <a:t>_________________________________________________</a:t>
            </a:r>
            <a:endParaRPr lang="en-US" altLang="en-US" sz="2400" dirty="0">
              <a:solidFill>
                <a:srgbClr val="FFFFFF"/>
              </a:solidFill>
              <a:latin typeface="Arial" panose="020B0604020202020204" pitchFamily="34" charset="0"/>
            </a:endParaRPr>
          </a:p>
          <a:p>
            <a:endParaRPr lang="en-US" dirty="0"/>
          </a:p>
        </p:txBody>
      </p:sp>
    </p:spTree>
    <p:extLst>
      <p:ext uri="{BB962C8B-B14F-4D97-AF65-F5344CB8AC3E}">
        <p14:creationId xmlns:p14="http://schemas.microsoft.com/office/powerpoint/2010/main" val="2333890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What Are Cardiovascular Diseases?</a:t>
            </a:r>
            <a:endParaRPr lang="en-US" altLang="en-US" sz="2800" dirty="0">
              <a:solidFill>
                <a:srgbClr val="FFCC00"/>
              </a:solidFill>
              <a:latin typeface="Arial" panose="020B0604020202020204" pitchFamily="34" charset="0"/>
            </a:endParaRPr>
          </a:p>
          <a:p>
            <a:endParaRPr lang="en-US" dirty="0" smtClean="0"/>
          </a:p>
          <a:p>
            <a:pPr marL="0" lvl="0" indent="0" eaLnBrk="0" fontAlgn="base" hangingPunct="0">
              <a:lnSpc>
                <a:spcPct val="100000"/>
              </a:lnSpc>
              <a:spcBef>
                <a:spcPct val="0"/>
              </a:spcBef>
              <a:spcAft>
                <a:spcPct val="0"/>
              </a:spcAft>
              <a:buClr>
                <a:srgbClr val="FFCC00"/>
              </a:buClr>
              <a:buFontTx/>
              <a:buChar char="•"/>
            </a:pPr>
            <a:r>
              <a:rPr lang="en-US" altLang="en-US" sz="2400" b="1" dirty="0" smtClean="0">
                <a:solidFill>
                  <a:srgbClr val="FFCC00"/>
                </a:solidFill>
                <a:latin typeface="Arial" panose="020B0604020202020204" pitchFamily="34" charset="0"/>
              </a:rPr>
              <a:t>______________________________________________________ </a:t>
            </a:r>
            <a:r>
              <a:rPr lang="en-US" altLang="en-US" sz="2400" b="1" dirty="0">
                <a:solidFill>
                  <a:srgbClr val="FFCC00"/>
                </a:solidFill>
                <a:latin typeface="Arial" panose="020B0604020202020204" pitchFamily="34" charset="0"/>
              </a:rPr>
              <a:t>diseases (CVDs)</a:t>
            </a:r>
            <a:r>
              <a:rPr lang="en-US" altLang="en-US" sz="2400" dirty="0">
                <a:solidFill>
                  <a:srgbClr val="FFFFFF"/>
                </a:solidFill>
                <a:latin typeface="Arial" panose="020B0604020202020204" pitchFamily="34" charset="0"/>
              </a:rPr>
              <a:t> are diseases and disorders that result from progressive damage to the heart and blood vessels.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Cardiovascular diseases are the leading cause of </a:t>
            </a:r>
            <a:r>
              <a:rPr lang="en-US" altLang="en-US" sz="2400" dirty="0" smtClean="0">
                <a:solidFill>
                  <a:srgbClr val="FFFFFF"/>
                </a:solidFill>
                <a:latin typeface="Arial" panose="020B0604020202020204" pitchFamily="34" charset="0"/>
              </a:rPr>
              <a:t>_______________________________________________________ </a:t>
            </a:r>
            <a:r>
              <a:rPr lang="en-US" altLang="en-US" sz="2400" dirty="0">
                <a:solidFill>
                  <a:srgbClr val="FFFFFF"/>
                </a:solidFill>
                <a:latin typeface="Arial" panose="020B0604020202020204" pitchFamily="34" charset="0"/>
              </a:rPr>
              <a:t>in the United States.</a:t>
            </a:r>
          </a:p>
          <a:p>
            <a:endParaRPr lang="en-US" dirty="0" smtClean="0"/>
          </a:p>
          <a:p>
            <a:endParaRPr lang="en-US" dirty="0"/>
          </a:p>
        </p:txBody>
      </p:sp>
    </p:spTree>
    <p:extLst>
      <p:ext uri="{BB962C8B-B14F-4D97-AF65-F5344CB8AC3E}">
        <p14:creationId xmlns:p14="http://schemas.microsoft.com/office/powerpoint/2010/main" val="344436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The four main types of cardiovascular diseases are:</a:t>
            </a:r>
          </a:p>
          <a:p>
            <a:endParaRPr lang="en-US" dirty="0" smtClean="0"/>
          </a:p>
          <a:p>
            <a:pPr marL="0" lvl="0" indent="0" eaLnBrk="0" fontAlgn="base" hangingPunct="0">
              <a:lnSpc>
                <a:spcPct val="100000"/>
              </a:lnSpc>
              <a:spcBef>
                <a:spcPct val="0"/>
              </a:spcBef>
              <a:spcAft>
                <a:spcPct val="0"/>
              </a:spcAft>
              <a:buClrTx/>
              <a:buFontTx/>
              <a:buAutoNum type="arabicPeriod"/>
            </a:pPr>
            <a:r>
              <a:rPr lang="en-US" altLang="en-US" sz="2400" dirty="0">
                <a:solidFill>
                  <a:srgbClr val="FFFFFF"/>
                </a:solidFill>
                <a:latin typeface="Arial" panose="020B0604020202020204" pitchFamily="34" charset="0"/>
              </a:rPr>
              <a:t>stroke</a:t>
            </a:r>
          </a:p>
          <a:p>
            <a:pPr marL="0" lvl="0" indent="0" eaLnBrk="0" fontAlgn="base" hangingPunct="0">
              <a:lnSpc>
                <a:spcPct val="100000"/>
              </a:lnSpc>
              <a:spcBef>
                <a:spcPct val="0"/>
              </a:spcBef>
              <a:spcAft>
                <a:spcPct val="0"/>
              </a:spcAft>
              <a:buClrTx/>
              <a:buFontTx/>
              <a:buAutoNum type="arabicPeriod"/>
            </a:pPr>
            <a:r>
              <a:rPr lang="en-US" altLang="en-US" sz="2400" dirty="0">
                <a:solidFill>
                  <a:srgbClr val="FFFFFF"/>
                </a:solidFill>
                <a:latin typeface="Arial" panose="020B0604020202020204" pitchFamily="34" charset="0"/>
              </a:rPr>
              <a:t>high blood </a:t>
            </a:r>
            <a:r>
              <a:rPr lang="en-US" altLang="en-US" sz="2400" dirty="0" smtClean="0">
                <a:solidFill>
                  <a:srgbClr val="FFFFFF"/>
                </a:solidFill>
                <a:latin typeface="Arial" panose="020B0604020202020204" pitchFamily="34" charset="0"/>
              </a:rPr>
              <a:t>________________________________________________________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AutoNum type="arabicPeriod"/>
            </a:pPr>
            <a:r>
              <a:rPr lang="en-US" altLang="en-US" sz="2400" dirty="0">
                <a:solidFill>
                  <a:srgbClr val="FFFFFF"/>
                </a:solidFill>
                <a:latin typeface="Arial" panose="020B0604020202020204" pitchFamily="34" charset="0"/>
              </a:rPr>
              <a:t>heart attack</a:t>
            </a:r>
          </a:p>
          <a:p>
            <a:pPr marL="0" lvl="0" indent="0" eaLnBrk="0" fontAlgn="base" hangingPunct="0">
              <a:lnSpc>
                <a:spcPct val="100000"/>
              </a:lnSpc>
              <a:spcBef>
                <a:spcPct val="0"/>
              </a:spcBef>
              <a:spcAft>
                <a:spcPct val="0"/>
              </a:spcAft>
              <a:buClrTx/>
              <a:buFontTx/>
              <a:buAutoNum type="arabicPeriod"/>
            </a:pPr>
            <a:r>
              <a:rPr lang="en-US" altLang="en-US" sz="2400" dirty="0" smtClean="0">
                <a:solidFill>
                  <a:srgbClr val="FFFFFF"/>
                </a:solidFill>
                <a:latin typeface="Arial" panose="020B0604020202020204" pitchFamily="34" charset="0"/>
              </a:rPr>
              <a:t>_____________________________________________________</a:t>
            </a:r>
            <a:endParaRPr lang="en-US" altLang="en-US" sz="2400" dirty="0">
              <a:solidFill>
                <a:srgbClr val="FFFFFF"/>
              </a:solidFill>
              <a:latin typeface="Arial" panose="020B0604020202020204" pitchFamily="34" charset="0"/>
            </a:endParaRPr>
          </a:p>
          <a:p>
            <a:endParaRPr lang="en-US" dirty="0" smtClean="0"/>
          </a:p>
          <a:p>
            <a:endParaRPr lang="en-US" dirty="0"/>
          </a:p>
        </p:txBody>
      </p:sp>
    </p:spTree>
    <p:extLst>
      <p:ext uri="{BB962C8B-B14F-4D97-AF65-F5344CB8AC3E}">
        <p14:creationId xmlns:p14="http://schemas.microsoft.com/office/powerpoint/2010/main" val="239530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smtClean="0">
                <a:solidFill>
                  <a:srgbClr val="FFCC00"/>
                </a:solidFill>
                <a:latin typeface="Arial" panose="020B0604020202020204" pitchFamily="34" charset="0"/>
              </a:rPr>
              <a:t>______________________________________________________</a:t>
            </a:r>
            <a:r>
              <a:rPr lang="en-US" altLang="en-US" sz="2400" dirty="0" smtClean="0">
                <a:solidFill>
                  <a:srgbClr val="FFFFFF"/>
                </a:solidFill>
                <a:latin typeface="Arial" panose="020B0604020202020204" pitchFamily="34" charset="0"/>
              </a:rPr>
              <a:t> </a:t>
            </a:r>
            <a:r>
              <a:rPr lang="en-US" altLang="en-US" sz="2400" dirty="0">
                <a:solidFill>
                  <a:srgbClr val="FFFFFF"/>
                </a:solidFill>
                <a:latin typeface="Arial" panose="020B0604020202020204" pitchFamily="34" charset="0"/>
              </a:rPr>
              <a:t>are sudden attacks of weakness or paralysis that occur when a blood vessel in the brain bursts or becomes blocked.</a:t>
            </a: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Blood pressure</a:t>
            </a:r>
            <a:r>
              <a:rPr lang="en-US" altLang="en-US" sz="2400" dirty="0">
                <a:solidFill>
                  <a:srgbClr val="FFFFFF"/>
                </a:solidFill>
                <a:latin typeface="Arial" panose="020B0604020202020204" pitchFamily="34" charset="0"/>
              </a:rPr>
              <a:t> is the force that blood exerts on the walls of a blood </a:t>
            </a:r>
            <a:r>
              <a:rPr lang="en-US" altLang="en-US" sz="2400" dirty="0" smtClean="0">
                <a:solidFill>
                  <a:srgbClr val="FFFFFF"/>
                </a:solidFill>
                <a:latin typeface="Arial" panose="020B0604020202020204" pitchFamily="34" charset="0"/>
              </a:rPr>
              <a:t>_______________________________________________________. </a:t>
            </a:r>
            <a:r>
              <a:rPr lang="en-US" altLang="en-US" sz="2400" dirty="0">
                <a:solidFill>
                  <a:srgbClr val="FFFFFF"/>
                </a:solidFill>
                <a:latin typeface="Arial" panose="020B0604020202020204" pitchFamily="34" charset="0"/>
              </a:rPr>
              <a:t>High blood pressure can injure blood vessel walls, leading to other cardiovascular diseases.</a:t>
            </a:r>
          </a:p>
          <a:p>
            <a:endParaRPr lang="en-US" dirty="0" smtClean="0"/>
          </a:p>
          <a:p>
            <a:endParaRPr lang="en-US" dirty="0"/>
          </a:p>
        </p:txBody>
      </p:sp>
    </p:spTree>
    <p:extLst>
      <p:ext uri="{BB962C8B-B14F-4D97-AF65-F5344CB8AC3E}">
        <p14:creationId xmlns:p14="http://schemas.microsoft.com/office/powerpoint/2010/main" val="361572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marL="0" indent="0">
              <a:buNone/>
            </a:pPr>
            <a:r>
              <a:rPr lang="en-US" dirty="0" smtClean="0"/>
              <a:t>Fungus—an organism that absorbs and uses nutrients of living or dead organisms.</a:t>
            </a:r>
          </a:p>
          <a:p>
            <a:pPr marL="0" indent="0">
              <a:buNone/>
            </a:pPr>
            <a:r>
              <a:rPr lang="en-US" dirty="0" smtClean="0"/>
              <a:t>Inflammation—a reaction to injury or infection that is characterized by pain, redness, and swelling.</a:t>
            </a:r>
          </a:p>
          <a:p>
            <a:pPr marL="0" indent="0">
              <a:buNone/>
            </a:pPr>
            <a:r>
              <a:rPr lang="en-US" dirty="0" smtClean="0"/>
              <a:t>White Blood Cells—a blood cell whose primary job is to defend the body against disease.</a:t>
            </a:r>
          </a:p>
          <a:p>
            <a:pPr marL="0" indent="0">
              <a:buNone/>
            </a:pPr>
            <a:r>
              <a:rPr lang="en-US" dirty="0" smtClean="0"/>
              <a:t>symptom—a change that a person notices in his or her body or mind and that is caused by a disease of disorder</a:t>
            </a:r>
          </a:p>
          <a:p>
            <a:pPr marL="0" indent="0">
              <a:buNone/>
            </a:pPr>
            <a:endParaRPr lang="en-US" dirty="0"/>
          </a:p>
        </p:txBody>
      </p:sp>
    </p:spTree>
    <p:extLst>
      <p:ext uri="{BB962C8B-B14F-4D97-AF65-F5344CB8AC3E}">
        <p14:creationId xmlns:p14="http://schemas.microsoft.com/office/powerpoint/2010/main" val="65517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smtClean="0">
                <a:solidFill>
                  <a:srgbClr val="FFCC00"/>
                </a:solidFill>
                <a:latin typeface="Arial" panose="020B0604020202020204" pitchFamily="34" charset="0"/>
              </a:rPr>
              <a:t>_______________________________________________________</a:t>
            </a:r>
            <a:r>
              <a:rPr lang="en-US" altLang="en-US" sz="2400" dirty="0" smtClean="0">
                <a:solidFill>
                  <a:srgbClr val="FFFFFF"/>
                </a:solidFill>
                <a:latin typeface="Arial" panose="020B0604020202020204" pitchFamily="34" charset="0"/>
              </a:rPr>
              <a:t>is </a:t>
            </a:r>
            <a:r>
              <a:rPr lang="en-US" altLang="en-US" sz="2400" dirty="0">
                <a:solidFill>
                  <a:srgbClr val="FFFFFF"/>
                </a:solidFill>
                <a:latin typeface="Arial" panose="020B0604020202020204" pitchFamily="34" charset="0"/>
              </a:rPr>
              <a:t>a disease in which fatty materials build up on artery walls. This can block blood flow or release clots that cause strokes or heart attacks.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4751535" y="3328110"/>
            <a:ext cx="6858594" cy="3529890"/>
          </a:xfrm>
          <a:prstGeom prst="rect">
            <a:avLst/>
          </a:prstGeom>
        </p:spPr>
      </p:pic>
    </p:spTree>
    <p:extLst>
      <p:ext uri="{BB962C8B-B14F-4D97-AF65-F5344CB8AC3E}">
        <p14:creationId xmlns:p14="http://schemas.microsoft.com/office/powerpoint/2010/main" val="2774313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A</a:t>
            </a:r>
            <a:r>
              <a:rPr lang="en-US" altLang="en-US" sz="2400" b="1" dirty="0">
                <a:solidFill>
                  <a:srgbClr val="FFCC00"/>
                </a:solidFill>
                <a:latin typeface="Arial" panose="020B0604020202020204" pitchFamily="34" charset="0"/>
              </a:rPr>
              <a:t> </a:t>
            </a:r>
            <a:r>
              <a:rPr lang="en-US" altLang="en-US" sz="2400" b="1" dirty="0" smtClean="0">
                <a:solidFill>
                  <a:srgbClr val="FFCC00"/>
                </a:solidFill>
                <a:latin typeface="Arial" panose="020B0604020202020204" pitchFamily="34" charset="0"/>
              </a:rPr>
              <a:t>____________________________________________________</a:t>
            </a:r>
            <a:r>
              <a:rPr lang="en-US" altLang="en-US" sz="2400" dirty="0" smtClean="0">
                <a:solidFill>
                  <a:srgbClr val="FFFFFF"/>
                </a:solidFill>
                <a:latin typeface="Arial" panose="020B0604020202020204" pitchFamily="34" charset="0"/>
              </a:rPr>
              <a:t>is </a:t>
            </a:r>
            <a:r>
              <a:rPr lang="en-US" altLang="en-US" sz="2400" dirty="0">
                <a:solidFill>
                  <a:srgbClr val="FFFFFF"/>
                </a:solidFill>
                <a:latin typeface="Arial" panose="020B0604020202020204" pitchFamily="34" charset="0"/>
              </a:rPr>
              <a:t>a sudden loss of blood flow to the heart muscle.</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Heart attacks are often caused by a blockage of the coronary arteries that carry blood into the </a:t>
            </a:r>
            <a:r>
              <a:rPr lang="en-US" altLang="en-US" sz="2400" dirty="0" smtClean="0">
                <a:solidFill>
                  <a:srgbClr val="FFFFFF"/>
                </a:solidFill>
                <a:latin typeface="Arial" panose="020B0604020202020204" pitchFamily="34" charset="0"/>
              </a:rPr>
              <a:t>_______________________________________________________</a:t>
            </a:r>
            <a:r>
              <a:rPr lang="en-US" altLang="en-US" sz="2400" dirty="0" smtClean="0">
                <a:solidFill>
                  <a:srgbClr val="FFFFFF"/>
                </a:solidFill>
                <a:latin typeface="Arial" panose="020B0604020202020204" pitchFamily="34" charset="0"/>
              </a:rPr>
              <a:t>.</a:t>
            </a:r>
            <a:endParaRPr lang="en-US" altLang="en-US" sz="2400" dirty="0">
              <a:solidFill>
                <a:srgbClr val="FFFFFF"/>
              </a:solidFill>
              <a:latin typeface="Arial" panose="020B0604020202020204" pitchFamily="34" charset="0"/>
            </a:endParaRPr>
          </a:p>
          <a:p>
            <a:endParaRPr lang="en-US" dirty="0" smtClean="0"/>
          </a:p>
          <a:p>
            <a:endParaRPr lang="en-US" dirty="0"/>
          </a:p>
        </p:txBody>
      </p:sp>
    </p:spTree>
    <p:extLst>
      <p:ext uri="{BB962C8B-B14F-4D97-AF65-F5344CB8AC3E}">
        <p14:creationId xmlns:p14="http://schemas.microsoft.com/office/powerpoint/2010/main" val="35200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AND TREATING </a:t>
            </a:r>
            <a:r>
              <a:rPr lang="en-US" dirty="0" err="1" smtClean="0"/>
              <a:t>cvd</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Checking blood pressure is one way to monitor cardiovascular health and detect CVDs.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Systolic pressure is the maximum blood pressure when the heart contracts. Diastolic pressure is the blood pressure between heart </a:t>
            </a:r>
            <a:r>
              <a:rPr lang="en-US" altLang="en-US" sz="2400" dirty="0" smtClean="0">
                <a:solidFill>
                  <a:srgbClr val="FFFFFF"/>
                </a:solidFill>
                <a:latin typeface="Arial" panose="020B0604020202020204" pitchFamily="34" charset="0"/>
              </a:rPr>
              <a:t>_______________________________________________________.</a:t>
            </a:r>
            <a:endParaRPr lang="en-US" altLang="en-US" sz="2400" i="1"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Blood pressures are cited in the form “Systolic pressure/Diastolic pressure.”</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Normal blood pressure is between 80/50 and </a:t>
            </a:r>
            <a:r>
              <a:rPr lang="en-US" altLang="en-US" sz="2400" dirty="0" smtClean="0">
                <a:solidFill>
                  <a:srgbClr val="FFFFFF"/>
                </a:solidFill>
                <a:latin typeface="Arial" panose="020B0604020202020204" pitchFamily="34" charset="0"/>
              </a:rPr>
              <a:t>________________________________________________________.</a:t>
            </a:r>
            <a:endParaRPr lang="en-US" altLang="en-US" sz="2400" dirty="0">
              <a:solidFill>
                <a:srgbClr val="FFFFFF"/>
              </a:solidFill>
              <a:latin typeface="Arial" panose="020B0604020202020204" pitchFamily="34" charset="0"/>
            </a:endParaRPr>
          </a:p>
          <a:p>
            <a:endParaRPr lang="en-US" dirty="0"/>
          </a:p>
        </p:txBody>
      </p:sp>
    </p:spTree>
    <p:extLst>
      <p:ext uri="{BB962C8B-B14F-4D97-AF65-F5344CB8AC3E}">
        <p14:creationId xmlns:p14="http://schemas.microsoft.com/office/powerpoint/2010/main" val="295928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AND TREATING </a:t>
            </a:r>
            <a:r>
              <a:rPr lang="en-US" dirty="0" err="1" smtClean="0"/>
              <a:t>cvd</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Other methods for detecting CVDs include:</a:t>
            </a:r>
          </a:p>
          <a:p>
            <a:pPr marL="0" lvl="0" indent="0" eaLnBrk="0" fontAlgn="base" hangingPunct="0">
              <a:lnSpc>
                <a:spcPct val="100000"/>
              </a:lnSpc>
              <a:spcBef>
                <a:spcPct val="0"/>
              </a:spcBef>
              <a:spcAft>
                <a:spcPct val="0"/>
              </a:spcAft>
              <a:buClrTx/>
              <a:buFontTx/>
              <a:buChar char="•"/>
            </a:pPr>
            <a:r>
              <a:rPr lang="en-US" altLang="en-US" sz="2400" b="1" dirty="0">
                <a:solidFill>
                  <a:srgbClr val="FFCC00"/>
                </a:solidFill>
                <a:latin typeface="Arial" panose="020B0604020202020204" pitchFamily="34" charset="0"/>
              </a:rPr>
              <a:t>electrocardiograms (EKGs)</a:t>
            </a:r>
            <a:r>
              <a:rPr lang="en-US" altLang="en-US" sz="2400" dirty="0">
                <a:solidFill>
                  <a:srgbClr val="FFFFFF"/>
                </a:solidFill>
                <a:latin typeface="Arial" panose="020B0604020202020204" pitchFamily="34" charset="0"/>
              </a:rPr>
              <a:t> that measure the electrical activity of the </a:t>
            </a:r>
            <a:r>
              <a:rPr lang="en-US" altLang="en-US" sz="2400" dirty="0" smtClean="0">
                <a:solidFill>
                  <a:srgbClr val="FFFFFF"/>
                </a:solidFill>
                <a:latin typeface="Arial" panose="020B0604020202020204" pitchFamily="34" charset="0"/>
              </a:rPr>
              <a:t>________________________________________________________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b="1" dirty="0">
                <a:solidFill>
                  <a:srgbClr val="FFCC00"/>
                </a:solidFill>
                <a:latin typeface="Arial" panose="020B0604020202020204" pitchFamily="34" charset="0"/>
              </a:rPr>
              <a:t>ultrasound</a:t>
            </a:r>
            <a:r>
              <a:rPr lang="en-US" altLang="en-US" sz="2400" dirty="0">
                <a:solidFill>
                  <a:srgbClr val="FFFFFF"/>
                </a:solidFill>
                <a:latin typeface="Arial" panose="020B0604020202020204" pitchFamily="34" charset="0"/>
              </a:rPr>
              <a:t> images of the pumping heart and heart </a:t>
            </a:r>
            <a:r>
              <a:rPr lang="en-US" altLang="en-US" sz="2400" dirty="0" smtClean="0">
                <a:solidFill>
                  <a:srgbClr val="FFFFFF"/>
                </a:solidFill>
                <a:latin typeface="Arial" panose="020B0604020202020204" pitchFamily="34" charset="0"/>
              </a:rPr>
              <a:t>________________________________________________________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b="1" dirty="0">
                <a:solidFill>
                  <a:srgbClr val="FFCC00"/>
                </a:solidFill>
                <a:latin typeface="Arial" panose="020B0604020202020204" pitchFamily="34" charset="0"/>
              </a:rPr>
              <a:t>angiography</a:t>
            </a:r>
            <a:r>
              <a:rPr lang="en-US" altLang="en-US" sz="2400" dirty="0">
                <a:solidFill>
                  <a:srgbClr val="FFFFFF"/>
                </a:solidFill>
                <a:latin typeface="Arial" panose="020B0604020202020204" pitchFamily="34" charset="0"/>
              </a:rPr>
              <a:t> – Injecting dye into the coronary arteries to look for blockages</a:t>
            </a:r>
          </a:p>
          <a:p>
            <a:endParaRPr lang="en-US" dirty="0"/>
          </a:p>
        </p:txBody>
      </p:sp>
    </p:spTree>
    <p:extLst>
      <p:ext uri="{BB962C8B-B14F-4D97-AF65-F5344CB8AC3E}">
        <p14:creationId xmlns:p14="http://schemas.microsoft.com/office/powerpoint/2010/main" val="3570904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AND TREATING </a:t>
            </a:r>
            <a:r>
              <a:rPr lang="en-US" dirty="0" err="1" smtClean="0"/>
              <a:t>cvd</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Options for treating CVDs include:</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diet and exercise</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medicines</a:t>
            </a:r>
          </a:p>
          <a:p>
            <a:pPr marL="0" lvl="0" indent="0" eaLnBrk="0" fontAlgn="base" hangingPunct="0">
              <a:lnSpc>
                <a:spcPct val="100000"/>
              </a:lnSpc>
              <a:spcBef>
                <a:spcPct val="0"/>
              </a:spcBef>
              <a:spcAft>
                <a:spcPct val="0"/>
              </a:spcAft>
              <a:buClrTx/>
              <a:buFontTx/>
              <a:buChar char="•"/>
            </a:pPr>
            <a:r>
              <a:rPr lang="en-US" altLang="en-US" sz="2400" dirty="0" smtClean="0">
                <a:solidFill>
                  <a:srgbClr val="FFFFFF"/>
                </a:solidFill>
                <a:latin typeface="Arial" panose="020B0604020202020204" pitchFamily="34" charset="0"/>
              </a:rPr>
              <a:t>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angioplasty</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pacemakers</a:t>
            </a:r>
          </a:p>
          <a:p>
            <a:pPr marL="0" lvl="0" indent="0" eaLnBrk="0" fontAlgn="base" hangingPunct="0">
              <a:lnSpc>
                <a:spcPct val="100000"/>
              </a:lnSpc>
              <a:spcBef>
                <a:spcPct val="0"/>
              </a:spcBef>
              <a:spcAft>
                <a:spcPct val="0"/>
              </a:spcAft>
              <a:buClrTx/>
              <a:buFontTx/>
              <a:buChar char="•"/>
            </a:pPr>
            <a:r>
              <a:rPr lang="en-US" altLang="en-US" sz="2400" dirty="0" smtClean="0">
                <a:solidFill>
                  <a:srgbClr val="FFFFFF"/>
                </a:solidFill>
                <a:latin typeface="Arial" panose="020B0604020202020204" pitchFamily="34" charset="0"/>
              </a:rPr>
              <a:t>____________________________________________________</a:t>
            </a:r>
            <a:endParaRPr lang="en-US" altLang="en-US" sz="2400" dirty="0">
              <a:solidFill>
                <a:srgbClr val="FFFFFF"/>
              </a:solidFill>
              <a:latin typeface="Arial" panose="020B0604020202020204" pitchFamily="34" charset="0"/>
            </a:endParaRPr>
          </a:p>
          <a:p>
            <a:endParaRPr lang="en-US" dirty="0"/>
          </a:p>
        </p:txBody>
      </p:sp>
    </p:spTree>
    <p:extLst>
      <p:ext uri="{BB962C8B-B14F-4D97-AF65-F5344CB8AC3E}">
        <p14:creationId xmlns:p14="http://schemas.microsoft.com/office/powerpoint/2010/main" val="2518451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AND TREATING </a:t>
            </a:r>
            <a:r>
              <a:rPr lang="en-US" dirty="0" err="1" smtClean="0"/>
              <a:t>cvd</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Preventing Cardiovascular Diseases</a:t>
            </a:r>
            <a:endParaRPr lang="en-US" altLang="en-US" sz="2800" dirty="0">
              <a:solidFill>
                <a:srgbClr val="FFCC00"/>
              </a:solidFill>
              <a:latin typeface="Arial" panose="020B0604020202020204" pitchFamily="34" charset="0"/>
            </a:endParaRPr>
          </a:p>
          <a:p>
            <a:endParaRPr lang="en-US" dirty="0" smtClean="0"/>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reducing consumption of saturated fats, cholesterol, and salt</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keeping weight near recommended levels</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not </a:t>
            </a:r>
            <a:r>
              <a:rPr lang="en-US" altLang="en-US" sz="2400" dirty="0" smtClean="0">
                <a:solidFill>
                  <a:srgbClr val="FFFFFF"/>
                </a:solidFill>
                <a:latin typeface="Arial" panose="020B0604020202020204" pitchFamily="34" charset="0"/>
              </a:rPr>
              <a:t>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exercising regularly</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monitoring your blood pressure and cholesterol level</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reducing </a:t>
            </a:r>
            <a:r>
              <a:rPr lang="en-US" altLang="en-US" sz="2400" dirty="0" smtClean="0">
                <a:solidFill>
                  <a:srgbClr val="FFFFFF"/>
                </a:solidFill>
                <a:latin typeface="Arial" panose="020B0604020202020204" pitchFamily="34" charset="0"/>
              </a:rPr>
              <a:t>____________________________________________</a:t>
            </a:r>
            <a:endParaRPr lang="en-US" altLang="en-US" sz="2400" dirty="0">
              <a:solidFill>
                <a:srgbClr val="FFFFFF"/>
              </a:solidFill>
              <a:latin typeface="Arial" panose="020B0604020202020204" pitchFamily="34" charset="0"/>
            </a:endParaRPr>
          </a:p>
          <a:p>
            <a:endParaRPr lang="en-US" dirty="0"/>
          </a:p>
        </p:txBody>
      </p:sp>
    </p:spTree>
    <p:extLst>
      <p:ext uri="{BB962C8B-B14F-4D97-AF65-F5344CB8AC3E}">
        <p14:creationId xmlns:p14="http://schemas.microsoft.com/office/powerpoint/2010/main" val="3327458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What Is Cancer?</a:t>
            </a: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smtClean="0">
                <a:solidFill>
                  <a:srgbClr val="FFCC00"/>
                </a:solidFill>
                <a:latin typeface="Arial" panose="020B0604020202020204" pitchFamily="34" charset="0"/>
              </a:rPr>
              <a:t>_______________________________________________________</a:t>
            </a:r>
            <a:r>
              <a:rPr lang="en-US" altLang="en-US" sz="2400" dirty="0" smtClean="0">
                <a:solidFill>
                  <a:srgbClr val="FFFFFF"/>
                </a:solidFill>
                <a:latin typeface="Arial" panose="020B0604020202020204" pitchFamily="34" charset="0"/>
              </a:rPr>
              <a:t> </a:t>
            </a:r>
            <a:r>
              <a:rPr lang="en-US" altLang="en-US" sz="2400" dirty="0">
                <a:solidFill>
                  <a:srgbClr val="FFFFFF"/>
                </a:solidFill>
                <a:latin typeface="Arial" panose="020B0604020202020204" pitchFamily="34" charset="0"/>
              </a:rPr>
              <a:t>is a disease caused by uncontrolled cell growth.</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Cancer is the second leading cause of death in the United States, after CVDs.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Cancer starts with genetic damage. When the genes that control cell growth are damaged, some cells begin to divide again and again, making </a:t>
            </a:r>
            <a:r>
              <a:rPr lang="en-US" altLang="en-US" sz="2400" dirty="0" smtClean="0">
                <a:solidFill>
                  <a:srgbClr val="FFFFFF"/>
                </a:solidFill>
                <a:latin typeface="Arial" panose="020B0604020202020204" pitchFamily="34" charset="0"/>
              </a:rPr>
              <a:t>_________________________________________________.</a:t>
            </a:r>
            <a:endParaRPr lang="en-US" altLang="en-US" sz="2400" dirty="0">
              <a:solidFill>
                <a:srgbClr val="FFFFFF"/>
              </a:solidFill>
              <a:latin typeface="Arial" panose="020B0604020202020204" pitchFamily="34" charset="0"/>
            </a:endParaRPr>
          </a:p>
          <a:p>
            <a:endParaRPr lang="en-US" dirty="0"/>
          </a:p>
        </p:txBody>
      </p:sp>
    </p:spTree>
    <p:extLst>
      <p:ext uri="{BB962C8B-B14F-4D97-AF65-F5344CB8AC3E}">
        <p14:creationId xmlns:p14="http://schemas.microsoft.com/office/powerpoint/2010/main" val="1916819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What Is Cancer?</a:t>
            </a: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A </a:t>
            </a:r>
            <a:r>
              <a:rPr lang="en-US" altLang="en-US" sz="2400" b="1" dirty="0" smtClean="0">
                <a:solidFill>
                  <a:srgbClr val="FFCC00"/>
                </a:solidFill>
                <a:latin typeface="Arial" panose="020B0604020202020204" pitchFamily="34" charset="0"/>
              </a:rPr>
              <a:t>_________________________________________________tumor</a:t>
            </a:r>
            <a:r>
              <a:rPr lang="en-US" altLang="en-US" sz="2400" dirty="0" smtClean="0">
                <a:solidFill>
                  <a:srgbClr val="FFFFFF"/>
                </a:solidFill>
                <a:latin typeface="Arial" panose="020B0604020202020204" pitchFamily="34" charset="0"/>
              </a:rPr>
              <a:t> </a:t>
            </a:r>
            <a:r>
              <a:rPr lang="en-US" altLang="en-US" sz="2400" dirty="0">
                <a:solidFill>
                  <a:srgbClr val="FFFFFF"/>
                </a:solidFill>
                <a:latin typeface="Arial" panose="020B0604020202020204" pitchFamily="34" charset="0"/>
              </a:rPr>
              <a:t>is a mass of cells that invades and destroys normal tissue. A </a:t>
            </a:r>
            <a:r>
              <a:rPr lang="en-US" altLang="en-US" sz="2400" b="1" dirty="0">
                <a:solidFill>
                  <a:srgbClr val="FFCC00"/>
                </a:solidFill>
                <a:latin typeface="Arial" panose="020B0604020202020204" pitchFamily="34" charset="0"/>
              </a:rPr>
              <a:t>benign tumor</a:t>
            </a:r>
            <a:r>
              <a:rPr lang="en-US" altLang="en-US" sz="2400" dirty="0">
                <a:solidFill>
                  <a:srgbClr val="FFFFFF"/>
                </a:solidFill>
                <a:latin typeface="Arial" panose="020B0604020202020204" pitchFamily="34" charset="0"/>
              </a:rPr>
              <a:t> is an abnormal but usually harmless cell mass.</a:t>
            </a: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smtClean="0">
                <a:solidFill>
                  <a:srgbClr val="FFFFFF"/>
                </a:solidFill>
                <a:latin typeface="Arial" panose="020B0604020202020204" pitchFamily="34" charset="0"/>
              </a:rPr>
              <a:t>_______________________________________________________ </a:t>
            </a:r>
            <a:r>
              <a:rPr lang="en-US" altLang="en-US" sz="2400" dirty="0">
                <a:solidFill>
                  <a:srgbClr val="FFFFFF"/>
                </a:solidFill>
                <a:latin typeface="Arial" panose="020B0604020202020204" pitchFamily="34" charset="0"/>
              </a:rPr>
              <a:t>is a process in which cancer cells travel to other parts of the body, creating new tumors.</a:t>
            </a:r>
          </a:p>
          <a:p>
            <a:endParaRPr lang="en-US" dirty="0"/>
          </a:p>
        </p:txBody>
      </p:sp>
    </p:spTree>
    <p:extLst>
      <p:ext uri="{BB962C8B-B14F-4D97-AF65-F5344CB8AC3E}">
        <p14:creationId xmlns:p14="http://schemas.microsoft.com/office/powerpoint/2010/main" val="1330235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endParaRPr lang="en-US" altLang="en-US" sz="800" dirty="0" smtClean="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smtClean="0">
                <a:solidFill>
                  <a:srgbClr val="FFFFFF"/>
                </a:solidFill>
                <a:latin typeface="Arial" panose="020B0604020202020204" pitchFamily="34" charset="0"/>
              </a:rPr>
              <a:t>STEPS OF CANCER GROWTH</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altLang="en-US" sz="800" dirty="0" smtClean="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You can inherit damaged or mutated genes that increase your chance of getting </a:t>
            </a:r>
            <a:r>
              <a:rPr lang="en-US" altLang="en-US" sz="2400" dirty="0" smtClean="0">
                <a:solidFill>
                  <a:srgbClr val="FFFFFF"/>
                </a:solidFill>
                <a:latin typeface="Arial" panose="020B0604020202020204" pitchFamily="34" charset="0"/>
              </a:rPr>
              <a:t>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Carcinogens, or cancer causing agents, cause cancer by damaging </a:t>
            </a:r>
            <a:r>
              <a:rPr lang="en-US" altLang="en-US" sz="2400" dirty="0" smtClean="0">
                <a:solidFill>
                  <a:srgbClr val="FFFFFF"/>
                </a:solidFill>
                <a:latin typeface="Arial" panose="020B0604020202020204" pitchFamily="34" charset="0"/>
              </a:rPr>
              <a:t>_______________________________________________________.</a:t>
            </a:r>
            <a:endParaRPr lang="en-US" altLang="en-US" sz="2400" dirty="0">
              <a:solidFill>
                <a:srgbClr val="FFFFFF"/>
              </a:solidFill>
              <a:latin typeface="Arial" panose="020B0604020202020204" pitchFamily="34" charset="0"/>
            </a:endParaRPr>
          </a:p>
          <a:p>
            <a:endParaRPr lang="en-US" dirty="0"/>
          </a:p>
        </p:txBody>
      </p:sp>
    </p:spTree>
    <p:extLst>
      <p:ext uri="{BB962C8B-B14F-4D97-AF65-F5344CB8AC3E}">
        <p14:creationId xmlns:p14="http://schemas.microsoft.com/office/powerpoint/2010/main" val="755193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AND TREATING CANCER</a:t>
            </a:r>
            <a:endParaRPr lang="en-US" dirty="0"/>
          </a:p>
        </p:txBody>
      </p:sp>
      <p:sp>
        <p:nvSpPr>
          <p:cNvPr id="3" name="Content Placeholder 2"/>
          <p:cNvSpPr>
            <a:spLocks noGrp="1"/>
          </p:cNvSpPr>
          <p:nvPr>
            <p:ph idx="1"/>
          </p:nvPr>
        </p:nvSpPr>
        <p:spPr/>
        <p:txBody>
          <a:bodyPr/>
          <a:lstStyle/>
          <a:p>
            <a:endParaRPr lang="en-US" dirty="0"/>
          </a:p>
        </p:txBody>
      </p:sp>
      <p:pic>
        <p:nvPicPr>
          <p:cNvPr id="4" name="Picture 18" descr="p_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 y="1792936"/>
            <a:ext cx="12192000" cy="499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87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Cardiovascular Disease—a disease or disorder that results from progressive damage to the heart and blood vessels.</a:t>
            </a:r>
          </a:p>
          <a:p>
            <a:r>
              <a:rPr lang="en-US" dirty="0" smtClean="0"/>
              <a:t>Stroke—a sudden attack of weakness or paralysis that occurs when a blood vessel in the brain bursts or becomes blocked.</a:t>
            </a:r>
          </a:p>
          <a:p>
            <a:r>
              <a:rPr lang="en-US" dirty="0" smtClean="0"/>
              <a:t>Blood pressure—the force that blood exerts against the inside walls of a blood vessel.</a:t>
            </a:r>
          </a:p>
          <a:p>
            <a:r>
              <a:rPr lang="en-US" dirty="0" smtClean="0"/>
              <a:t>Heart attack—a sudden loss of blood flow to the heart muscle.</a:t>
            </a:r>
            <a:endParaRPr lang="en-US" dirty="0"/>
          </a:p>
        </p:txBody>
      </p:sp>
    </p:spTree>
    <p:extLst>
      <p:ext uri="{BB962C8B-B14F-4D97-AF65-F5344CB8AC3E}">
        <p14:creationId xmlns:p14="http://schemas.microsoft.com/office/powerpoint/2010/main" val="739692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AND TREATING CANCER</a:t>
            </a:r>
            <a:endParaRPr lang="en-US" dirty="0"/>
          </a:p>
        </p:txBody>
      </p:sp>
      <p:sp>
        <p:nvSpPr>
          <p:cNvPr id="3" name="Content Placeholder 2"/>
          <p:cNvSpPr>
            <a:spLocks noGrp="1"/>
          </p:cNvSpPr>
          <p:nvPr>
            <p:ph idx="1"/>
          </p:nvPr>
        </p:nvSpPr>
        <p:spPr/>
        <p:txBody>
          <a:bodyPr/>
          <a:lstStyle/>
          <a:p>
            <a:endParaRPr lang="en-US" dirty="0"/>
          </a:p>
        </p:txBody>
      </p:sp>
      <p:pic>
        <p:nvPicPr>
          <p:cNvPr id="5" name="Picture 8" descr="p_43_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92936"/>
            <a:ext cx="12192000" cy="506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250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AND TREATING CANCER</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Detecting and Treating Cancer</a:t>
            </a: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self-exams </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biopsies (tissue samples)</a:t>
            </a:r>
          </a:p>
          <a:p>
            <a:pPr marL="0" lvl="0" indent="0" eaLnBrk="0" fontAlgn="base" hangingPunct="0">
              <a:lnSpc>
                <a:spcPct val="100000"/>
              </a:lnSpc>
              <a:spcBef>
                <a:spcPct val="0"/>
              </a:spcBef>
              <a:spcAft>
                <a:spcPct val="0"/>
              </a:spcAft>
              <a:buClrTx/>
              <a:buFontTx/>
              <a:buChar char="•"/>
            </a:pPr>
            <a:r>
              <a:rPr lang="en-US" altLang="en-US" sz="2400" dirty="0" smtClean="0">
                <a:solidFill>
                  <a:srgbClr val="FFFFFF"/>
                </a:solidFill>
                <a:latin typeface="Arial" panose="020B0604020202020204" pitchFamily="34" charset="0"/>
              </a:rPr>
              <a:t>______________________________________________________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MRI</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blood and DNA </a:t>
            </a:r>
            <a:r>
              <a:rPr lang="en-US" altLang="en-US" sz="2400" dirty="0" smtClean="0">
                <a:solidFill>
                  <a:srgbClr val="FFFFFF"/>
                </a:solidFill>
                <a:latin typeface="Arial" panose="020B0604020202020204" pitchFamily="34" charset="0"/>
              </a:rPr>
              <a:t>_________________________________________</a:t>
            </a:r>
            <a:endParaRPr lang="en-US" altLang="en-US" sz="2400" dirty="0">
              <a:solidFill>
                <a:srgbClr val="FFFFFF"/>
              </a:solidFill>
              <a:latin typeface="Arial" panose="020B0604020202020204" pitchFamily="34" charset="0"/>
            </a:endParaRPr>
          </a:p>
          <a:p>
            <a:endParaRPr lang="en-US" dirty="0"/>
          </a:p>
        </p:txBody>
      </p:sp>
    </p:spTree>
    <p:extLst>
      <p:ext uri="{BB962C8B-B14F-4D97-AF65-F5344CB8AC3E}">
        <p14:creationId xmlns:p14="http://schemas.microsoft.com/office/powerpoint/2010/main" val="3688554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AND TREATING CANCER</a:t>
            </a:r>
            <a:endParaRPr lang="en-US" dirty="0"/>
          </a:p>
        </p:txBody>
      </p:sp>
      <p:sp>
        <p:nvSpPr>
          <p:cNvPr id="3" name="Content Placeholder 2"/>
          <p:cNvSpPr>
            <a:spLocks noGrp="1"/>
          </p:cNvSpPr>
          <p:nvPr>
            <p:ph idx="1"/>
          </p:nvPr>
        </p:nvSpPr>
        <p:spPr/>
        <p:txBody>
          <a:bodyPr/>
          <a:lstStyle/>
          <a:p>
            <a:endParaRPr lang="en-US" dirty="0"/>
          </a:p>
        </p:txBody>
      </p:sp>
      <p:pic>
        <p:nvPicPr>
          <p:cNvPr id="4" name="Picture 6" descr="p_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1608931"/>
            <a:ext cx="3125788" cy="501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694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AND TREATING CANCER</a:t>
            </a:r>
            <a:endParaRPr lang="en-US" dirty="0"/>
          </a:p>
        </p:txBody>
      </p:sp>
      <p:sp>
        <p:nvSpPr>
          <p:cNvPr id="3" name="Content Placeholder 2"/>
          <p:cNvSpPr>
            <a:spLocks noGrp="1"/>
          </p:cNvSpPr>
          <p:nvPr>
            <p:ph idx="1"/>
          </p:nvPr>
        </p:nvSpPr>
        <p:spPr/>
        <p:txBody>
          <a:bodyPr/>
          <a:lstStyle/>
          <a:p>
            <a:r>
              <a:rPr lang="en-US" dirty="0" smtClean="0"/>
              <a:t>METHODS AND TREATMENT OF CANCER</a:t>
            </a:r>
          </a:p>
          <a:p>
            <a:pPr marL="0" lvl="0" indent="0" eaLnBrk="0" fontAlgn="base" hangingPunct="0">
              <a:lnSpc>
                <a:spcPct val="100000"/>
              </a:lnSpc>
              <a:spcBef>
                <a:spcPct val="0"/>
              </a:spcBef>
              <a:spcAft>
                <a:spcPct val="0"/>
              </a:spcAft>
              <a:buClrTx/>
              <a:buFontTx/>
              <a:buChar char="•"/>
            </a:pPr>
            <a:r>
              <a:rPr lang="en-US" altLang="en-US" sz="2400" dirty="0" smtClean="0">
                <a:solidFill>
                  <a:srgbClr val="FFFFFF"/>
                </a:solidFill>
                <a:latin typeface="Arial" panose="020B0604020202020204" pitchFamily="34" charset="0"/>
              </a:rPr>
              <a:t>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chemotherapy – using drugs to kill cancer cells</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radiation therapy – using </a:t>
            </a:r>
            <a:r>
              <a:rPr lang="en-US" altLang="en-US" sz="2400" dirty="0" smtClean="0">
                <a:solidFill>
                  <a:srgbClr val="FFFFFF"/>
                </a:solidFill>
                <a:latin typeface="Arial" panose="020B0604020202020204" pitchFamily="34" charset="0"/>
              </a:rPr>
              <a:t>_______________________________________________________ </a:t>
            </a:r>
            <a:r>
              <a:rPr lang="en-US" altLang="en-US" sz="2400" dirty="0">
                <a:solidFill>
                  <a:srgbClr val="FFFFFF"/>
                </a:solidFill>
                <a:latin typeface="Arial" panose="020B0604020202020204" pitchFamily="34" charset="0"/>
              </a:rPr>
              <a:t>to kill cancer cells</a:t>
            </a:r>
          </a:p>
          <a:p>
            <a:endParaRPr lang="en-US" dirty="0"/>
          </a:p>
        </p:txBody>
      </p:sp>
    </p:spTree>
    <p:extLst>
      <p:ext uri="{BB962C8B-B14F-4D97-AF65-F5344CB8AC3E}">
        <p14:creationId xmlns:p14="http://schemas.microsoft.com/office/powerpoint/2010/main" val="2123382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AND TREATING CANCER</a:t>
            </a:r>
            <a:endParaRPr lang="en-US" dirty="0"/>
          </a:p>
        </p:txBody>
      </p:sp>
      <p:sp>
        <p:nvSpPr>
          <p:cNvPr id="3" name="Content Placeholder 2"/>
          <p:cNvSpPr>
            <a:spLocks noGrp="1"/>
          </p:cNvSpPr>
          <p:nvPr>
            <p:ph idx="1"/>
          </p:nvPr>
        </p:nvSpPr>
        <p:spPr/>
        <p:txBody>
          <a:bodyPr/>
          <a:lstStyle/>
          <a:p>
            <a:r>
              <a:rPr lang="en-US" dirty="0" smtClean="0"/>
              <a:t>STEPS YOU CAN TAKE TO PREVENT CANCER</a:t>
            </a:r>
          </a:p>
          <a:p>
            <a:endParaRPr lang="en-US" dirty="0"/>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Don’t smoke </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Limit exposure to UV radiation</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Eat less saturated fats and more fruits, vegetables, and fiber</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Exercise and maintain a healthy weight</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Get regular medical checkups</a:t>
            </a:r>
          </a:p>
          <a:p>
            <a:endParaRPr lang="en-US" dirty="0"/>
          </a:p>
        </p:txBody>
      </p:sp>
    </p:spTree>
    <p:extLst>
      <p:ext uri="{BB962C8B-B14F-4D97-AF65-F5344CB8AC3E}">
        <p14:creationId xmlns:p14="http://schemas.microsoft.com/office/powerpoint/2010/main" val="4271883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What Is </a:t>
            </a:r>
            <a:r>
              <a:rPr lang="en-US" altLang="en-US" sz="2800" b="1" dirty="0" smtClean="0">
                <a:solidFill>
                  <a:srgbClr val="FFCC00"/>
                </a:solidFill>
                <a:latin typeface="Arial" panose="020B0604020202020204" pitchFamily="34" charset="0"/>
              </a:rPr>
              <a:t>______________________________________?</a:t>
            </a:r>
            <a:endParaRPr lang="en-US" altLang="en-US" sz="2800" b="1" dirty="0" smtClean="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When your cells need energy, the body breaks down complex carbohydrates that you eat into glucose. Glucose circulates through the body in the bloodstream.</a:t>
            </a: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Insulin</a:t>
            </a:r>
            <a:r>
              <a:rPr lang="en-US" altLang="en-US" sz="2400" dirty="0">
                <a:solidFill>
                  <a:srgbClr val="FFFFFF"/>
                </a:solidFill>
                <a:latin typeface="Arial" panose="020B0604020202020204" pitchFamily="34" charset="0"/>
              </a:rPr>
              <a:t> is a hormone produced in the pancreas that causes cells to remove </a:t>
            </a:r>
            <a:r>
              <a:rPr lang="en-US" altLang="en-US" sz="2400" dirty="0" smtClean="0">
                <a:solidFill>
                  <a:srgbClr val="FFFFFF"/>
                </a:solidFill>
                <a:latin typeface="Arial" panose="020B0604020202020204" pitchFamily="34" charset="0"/>
              </a:rPr>
              <a:t>________________________________________________________from </a:t>
            </a:r>
            <a:r>
              <a:rPr lang="en-US" altLang="en-US" sz="2400" dirty="0">
                <a:solidFill>
                  <a:srgbClr val="FFFFFF"/>
                </a:solidFill>
                <a:latin typeface="Arial" panose="020B0604020202020204" pitchFamily="34" charset="0"/>
              </a:rPr>
              <a:t>the blood.</a:t>
            </a: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Diabetes</a:t>
            </a:r>
            <a:r>
              <a:rPr lang="en-US" altLang="en-US" sz="2400" dirty="0">
                <a:solidFill>
                  <a:srgbClr val="FFFFFF"/>
                </a:solidFill>
                <a:latin typeface="Arial" panose="020B0604020202020204" pitchFamily="34" charset="0"/>
              </a:rPr>
              <a:t> is a disorder in which cells are unable to obtain glucose from the blood, resulting in high blood-glucose levels.</a:t>
            </a:r>
          </a:p>
          <a:p>
            <a:pPr marL="0" lvl="0" indent="0" eaLnBrk="0" fontAlgn="base" hangingPunct="0">
              <a:lnSpc>
                <a:spcPct val="100000"/>
              </a:lnSpc>
              <a:spcBef>
                <a:spcPct val="0"/>
              </a:spcBef>
              <a:spcAft>
                <a:spcPct val="0"/>
              </a:spcAft>
              <a:buClrTx/>
              <a:buNone/>
            </a:pPr>
            <a:endParaRPr lang="en-US" altLang="en-US" sz="2800" dirty="0">
              <a:solidFill>
                <a:srgbClr val="FFCC00"/>
              </a:solidFill>
              <a:latin typeface="Arial" panose="020B0604020202020204" pitchFamily="34" charset="0"/>
            </a:endParaRPr>
          </a:p>
          <a:p>
            <a:endParaRPr lang="en-US" dirty="0"/>
          </a:p>
        </p:txBody>
      </p:sp>
    </p:spTree>
    <p:extLst>
      <p:ext uri="{BB962C8B-B14F-4D97-AF65-F5344CB8AC3E}">
        <p14:creationId xmlns:p14="http://schemas.microsoft.com/office/powerpoint/2010/main" val="2682579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What Is Diabetes?</a:t>
            </a: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30000"/>
              </a:spcAft>
              <a:buClr>
                <a:srgbClr val="FFCC00"/>
              </a:buClr>
              <a:buFontTx/>
              <a:buChar char="•"/>
            </a:pPr>
            <a:r>
              <a:rPr lang="en-US" altLang="en-US" sz="2400" dirty="0">
                <a:solidFill>
                  <a:srgbClr val="FFFFFF"/>
                </a:solidFill>
                <a:latin typeface="Arial" panose="020B0604020202020204" pitchFamily="34" charset="0"/>
              </a:rPr>
              <a:t>In </a:t>
            </a:r>
            <a:r>
              <a:rPr lang="en-US" altLang="en-US" sz="2400" b="1" dirty="0">
                <a:solidFill>
                  <a:srgbClr val="FFCC00"/>
                </a:solidFill>
                <a:latin typeface="Arial" panose="020B0604020202020204" pitchFamily="34" charset="0"/>
              </a:rPr>
              <a:t>type 1 diabetes,</a:t>
            </a:r>
            <a:r>
              <a:rPr lang="en-US" altLang="en-US" sz="2400" dirty="0">
                <a:solidFill>
                  <a:srgbClr val="FFFFFF"/>
                </a:solidFill>
                <a:latin typeface="Arial" panose="020B0604020202020204" pitchFamily="34" charset="0"/>
              </a:rPr>
              <a:t> the pancreas does not produce enough </a:t>
            </a:r>
            <a:r>
              <a:rPr lang="en-US" altLang="en-US" sz="2400" dirty="0" smtClean="0">
                <a:solidFill>
                  <a:srgbClr val="FFFFFF"/>
                </a:solidFill>
                <a:latin typeface="Arial" panose="020B0604020202020204" pitchFamily="34" charset="0"/>
              </a:rPr>
              <a:t>_____________________________________________________. </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30000"/>
              </a:spcAft>
              <a:buClr>
                <a:srgbClr val="FFCC00"/>
              </a:buClr>
              <a:buFontTx/>
              <a:buChar char="•"/>
            </a:pPr>
            <a:r>
              <a:rPr lang="en-US" altLang="en-US" sz="2400" dirty="0">
                <a:solidFill>
                  <a:srgbClr val="FFFFFF"/>
                </a:solidFill>
                <a:latin typeface="Arial" panose="020B0604020202020204" pitchFamily="34" charset="0"/>
              </a:rPr>
              <a:t>In </a:t>
            </a:r>
            <a:r>
              <a:rPr lang="en-US" altLang="en-US" sz="2400" b="1" dirty="0">
                <a:solidFill>
                  <a:srgbClr val="FFCC00"/>
                </a:solidFill>
                <a:latin typeface="Arial" panose="020B0604020202020204" pitchFamily="34" charset="0"/>
              </a:rPr>
              <a:t>type 2 diabetes,</a:t>
            </a:r>
            <a:r>
              <a:rPr lang="en-US" altLang="en-US" sz="2400" dirty="0">
                <a:solidFill>
                  <a:srgbClr val="FFFFFF"/>
                </a:solidFill>
                <a:latin typeface="Arial" panose="020B0604020202020204" pitchFamily="34" charset="0"/>
              </a:rPr>
              <a:t> insulin is produced, but the body’s cells fail to respond to the </a:t>
            </a:r>
            <a:r>
              <a:rPr lang="en-US" altLang="en-US" sz="2400" dirty="0" smtClean="0">
                <a:solidFill>
                  <a:srgbClr val="FFFFFF"/>
                </a:solidFill>
                <a:latin typeface="Arial" panose="020B0604020202020204" pitchFamily="34" charset="0"/>
              </a:rPr>
              <a:t>__________________________________________</a:t>
            </a:r>
            <a:r>
              <a:rPr lang="en-US" altLang="en-US" sz="2400" dirty="0" smtClean="0">
                <a:solidFill>
                  <a:srgbClr val="FFFFFF"/>
                </a:solidFill>
                <a:latin typeface="Arial" panose="020B0604020202020204" pitchFamily="34" charset="0"/>
              </a:rPr>
              <a:t>.</a:t>
            </a:r>
            <a:endParaRPr lang="en-US" altLang="en-US" sz="2400" dirty="0">
              <a:solidFill>
                <a:srgbClr val="FFFFFF"/>
              </a:solidFill>
              <a:latin typeface="Arial" panose="020B0604020202020204" pitchFamily="34" charset="0"/>
            </a:endParaRPr>
          </a:p>
          <a:p>
            <a:endParaRPr lang="en-US" dirty="0"/>
          </a:p>
        </p:txBody>
      </p:sp>
    </p:spTree>
    <p:extLst>
      <p:ext uri="{BB962C8B-B14F-4D97-AF65-F5344CB8AC3E}">
        <p14:creationId xmlns:p14="http://schemas.microsoft.com/office/powerpoint/2010/main" val="3166314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a:t>
            </a:r>
            <a:endParaRPr lang="en-US" dirty="0"/>
          </a:p>
        </p:txBody>
      </p:sp>
      <p:sp>
        <p:nvSpPr>
          <p:cNvPr id="3" name="Content Placeholder 2"/>
          <p:cNvSpPr>
            <a:spLocks noGrp="1"/>
          </p:cNvSpPr>
          <p:nvPr>
            <p:ph idx="1"/>
          </p:nvPr>
        </p:nvSpPr>
        <p:spPr/>
        <p:txBody>
          <a:bodyPr/>
          <a:lstStyle/>
          <a:p>
            <a:endParaRPr lang="en-US" dirty="0"/>
          </a:p>
        </p:txBody>
      </p:sp>
      <p:pic>
        <p:nvPicPr>
          <p:cNvPr id="4" name="Picture 16" descr="p356"/>
          <p:cNvPicPr>
            <a:picLocks noChangeAspect="1" noChangeArrowheads="1"/>
          </p:cNvPicPr>
          <p:nvPr/>
        </p:nvPicPr>
        <p:blipFill>
          <a:blip r:embed="rId2">
            <a:extLst>
              <a:ext uri="{28A0092B-C50C-407E-A947-70E740481C1C}">
                <a14:useLocalDpi xmlns:a14="http://schemas.microsoft.com/office/drawing/2010/main" val="0"/>
              </a:ext>
            </a:extLst>
          </a:blip>
          <a:srcRect l="804" t="1393" r="671" b="1306"/>
          <a:stretch>
            <a:fillRect/>
          </a:stretch>
        </p:blipFill>
        <p:spPr bwMode="auto">
          <a:xfrm>
            <a:off x="2124456" y="1865376"/>
            <a:ext cx="76596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088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a:t>
            </a:r>
            <a:endParaRPr lang="en-US" dirty="0"/>
          </a:p>
        </p:txBody>
      </p:sp>
      <p:sp>
        <p:nvSpPr>
          <p:cNvPr id="6" name="Content Placeholder 5"/>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Detecting and Treating Diabetes</a:t>
            </a: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None/>
            </a:pPr>
            <a:endParaRPr lang="en-US" altLang="en-US" sz="2400" dirty="0" smtClean="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smtClean="0">
                <a:solidFill>
                  <a:srgbClr val="FFFFFF"/>
                </a:solidFill>
                <a:latin typeface="Arial" panose="020B0604020202020204" pitchFamily="34" charset="0"/>
              </a:rPr>
              <a:t>Detecting </a:t>
            </a:r>
            <a:r>
              <a:rPr lang="en-US" altLang="en-US" sz="2400" dirty="0">
                <a:solidFill>
                  <a:srgbClr val="FFFFFF"/>
                </a:solidFill>
                <a:latin typeface="Arial" panose="020B0604020202020204" pitchFamily="34" charset="0"/>
              </a:rPr>
              <a:t>diabetes early is important to avoid severe </a:t>
            </a:r>
            <a:r>
              <a:rPr lang="en-US" altLang="en-US" sz="2400" dirty="0" smtClean="0">
                <a:solidFill>
                  <a:srgbClr val="FFFFFF"/>
                </a:solidFill>
                <a:latin typeface="Arial" panose="020B0604020202020204" pitchFamily="34" charset="0"/>
              </a:rPr>
              <a:t>_______________________________________________________, </a:t>
            </a:r>
            <a:r>
              <a:rPr lang="en-US" altLang="en-US" sz="2400" dirty="0">
                <a:solidFill>
                  <a:srgbClr val="FFFFFF"/>
                </a:solidFill>
                <a:latin typeface="Arial" panose="020B0604020202020204" pitchFamily="34" charset="0"/>
              </a:rPr>
              <a:t>such as blindness, strokes, kidney disease, and loss of lower limbs.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If you have symptoms of diabetes, see a doctor as soon as possible.</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Doctors use </a:t>
            </a:r>
            <a:r>
              <a:rPr lang="en-US" altLang="en-US" sz="2400" dirty="0" smtClean="0">
                <a:solidFill>
                  <a:srgbClr val="FFFFFF"/>
                </a:solidFill>
                <a:latin typeface="Arial" panose="020B0604020202020204" pitchFamily="34" charset="0"/>
              </a:rPr>
              <a:t>__________________________________________, </a:t>
            </a:r>
            <a:r>
              <a:rPr lang="en-US" altLang="en-US" sz="2400" dirty="0">
                <a:solidFill>
                  <a:srgbClr val="FFFFFF"/>
                </a:solidFill>
                <a:latin typeface="Arial" panose="020B0604020202020204" pitchFamily="34" charset="0"/>
              </a:rPr>
              <a:t>glucose-tolerance tests, insulin tests, and other kinds of tests to detect diabetes.</a:t>
            </a:r>
          </a:p>
          <a:p>
            <a:endParaRPr lang="en-US" dirty="0"/>
          </a:p>
        </p:txBody>
      </p:sp>
    </p:spTree>
    <p:extLst>
      <p:ext uri="{BB962C8B-B14F-4D97-AF65-F5344CB8AC3E}">
        <p14:creationId xmlns:p14="http://schemas.microsoft.com/office/powerpoint/2010/main" val="4127934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a:t>
            </a:r>
            <a:endParaRPr lang="en-US" dirty="0"/>
          </a:p>
        </p:txBody>
      </p:sp>
      <p:sp>
        <p:nvSpPr>
          <p:cNvPr id="6" name="Content Placeholder 5"/>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Detecting and Treating Diabetes</a:t>
            </a: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Treatment of type 2 diabetes sometimes involves insulin, but more often focuses on frequent exercise and a healthy diet with moderate amounts of </a:t>
            </a:r>
            <a:r>
              <a:rPr lang="en-US" altLang="en-US" sz="2400" dirty="0" smtClean="0">
                <a:solidFill>
                  <a:srgbClr val="FFFFFF"/>
                </a:solidFill>
                <a:latin typeface="Arial" panose="020B0604020202020204" pitchFamily="34" charset="0"/>
              </a:rPr>
              <a:t>________________________________________________________.</a:t>
            </a:r>
            <a:endParaRPr lang="en-US" altLang="en-US" sz="2400" dirty="0">
              <a:solidFill>
                <a:srgbClr val="FFFFFF"/>
              </a:solidFill>
              <a:latin typeface="Arial" panose="020B0604020202020204" pitchFamily="34" charset="0"/>
            </a:endParaRPr>
          </a:p>
          <a:p>
            <a:endParaRPr lang="en-US" dirty="0"/>
          </a:p>
        </p:txBody>
      </p:sp>
    </p:spTree>
    <p:extLst>
      <p:ext uri="{BB962C8B-B14F-4D97-AF65-F5344CB8AC3E}">
        <p14:creationId xmlns:p14="http://schemas.microsoft.com/office/powerpoint/2010/main" val="137225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Cancer—a disease caused by uncontrolled cell growth.</a:t>
            </a:r>
          </a:p>
          <a:p>
            <a:r>
              <a:rPr lang="en-US" dirty="0" smtClean="0"/>
              <a:t>Malignant tumor—a mass of cells that invades and destroys healthy tissue.</a:t>
            </a:r>
          </a:p>
          <a:p>
            <a:r>
              <a:rPr lang="en-US" dirty="0" smtClean="0"/>
              <a:t>Benign tumor—an abnormal but usually harmless cell mass.</a:t>
            </a:r>
          </a:p>
          <a:p>
            <a:r>
              <a:rPr lang="en-US" dirty="0" smtClean="0"/>
              <a:t>Chemotherapy—the use of drugs to destroy cancer cells.</a:t>
            </a:r>
            <a:endParaRPr lang="en-US" dirty="0"/>
          </a:p>
        </p:txBody>
      </p:sp>
    </p:spTree>
    <p:extLst>
      <p:ext uri="{BB962C8B-B14F-4D97-AF65-F5344CB8AC3E}">
        <p14:creationId xmlns:p14="http://schemas.microsoft.com/office/powerpoint/2010/main" val="2932983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a:t>
            </a:r>
            <a:endParaRPr lang="en-US" dirty="0"/>
          </a:p>
        </p:txBody>
      </p:sp>
      <p:sp>
        <p:nvSpPr>
          <p:cNvPr id="6" name="Content Placeholder 5"/>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smtClean="0">
                <a:solidFill>
                  <a:srgbClr val="FFCC00"/>
                </a:solidFill>
                <a:latin typeface="Arial" panose="020B0604020202020204" pitchFamily="34" charset="0"/>
              </a:rPr>
              <a:t>PREVENTING Diabetes: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There is currently no way to prevent type 1 diabetes.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To prevent type 2 diabetes, you can:</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exercise regularly</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maintain a healthy </a:t>
            </a:r>
            <a:r>
              <a:rPr lang="en-US" altLang="en-US" sz="2400" dirty="0" smtClean="0">
                <a:solidFill>
                  <a:srgbClr val="FFFFFF"/>
                </a:solidFill>
                <a:latin typeface="Arial" panose="020B0604020202020204" pitchFamily="34" charset="0"/>
              </a:rPr>
              <a:t>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eat a healthy diet</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avoid tobacco </a:t>
            </a:r>
            <a:r>
              <a:rPr lang="en-US" altLang="en-US" sz="2400" dirty="0" smtClean="0">
                <a:solidFill>
                  <a:srgbClr val="FFFFFF"/>
                </a:solidFill>
                <a:latin typeface="Arial" panose="020B0604020202020204" pitchFamily="34" charset="0"/>
              </a:rPr>
              <a:t>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reduce stress levels</a:t>
            </a:r>
          </a:p>
          <a:p>
            <a:pPr marL="0" lvl="0" indent="0" eaLnBrk="0" fontAlgn="base" hangingPunct="0">
              <a:lnSpc>
                <a:spcPct val="100000"/>
              </a:lnSpc>
              <a:spcBef>
                <a:spcPct val="0"/>
              </a:spcBef>
              <a:spcAft>
                <a:spcPct val="0"/>
              </a:spcAft>
              <a:buClrTx/>
              <a:buNone/>
            </a:pPr>
            <a:endParaRPr lang="en-US" altLang="en-US" sz="2800" dirty="0">
              <a:solidFill>
                <a:srgbClr val="FFCC00"/>
              </a:solidFill>
              <a:latin typeface="Arial" panose="020B0604020202020204" pitchFamily="34" charset="0"/>
            </a:endParaRPr>
          </a:p>
          <a:p>
            <a:endParaRPr lang="en-US" dirty="0"/>
          </a:p>
        </p:txBody>
      </p:sp>
    </p:spTree>
    <p:extLst>
      <p:ext uri="{BB962C8B-B14F-4D97-AF65-F5344CB8AC3E}">
        <p14:creationId xmlns:p14="http://schemas.microsoft.com/office/powerpoint/2010/main" val="2844452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Diabetes—disorder in which cells are unable to obtain glucose from the blood.</a:t>
            </a:r>
          </a:p>
          <a:p>
            <a:r>
              <a:rPr lang="en-US" dirty="0" smtClean="0"/>
              <a:t>Insulin—a hormone that causes cells to remove glucose from the bloodstream.</a:t>
            </a:r>
          </a:p>
          <a:p>
            <a:endParaRPr lang="en-US" dirty="0"/>
          </a:p>
        </p:txBody>
      </p:sp>
    </p:spTree>
    <p:extLst>
      <p:ext uri="{BB962C8B-B14F-4D97-AF65-F5344CB8AC3E}">
        <p14:creationId xmlns:p14="http://schemas.microsoft.com/office/powerpoint/2010/main" val="367728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infectious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Infectious diseases</a:t>
            </a:r>
            <a:r>
              <a:rPr lang="en-US" altLang="en-US" sz="2400" dirty="0">
                <a:solidFill>
                  <a:srgbClr val="FFFFFF"/>
                </a:solidFill>
                <a:latin typeface="Arial" panose="020B0604020202020204" pitchFamily="34" charset="0"/>
              </a:rPr>
              <a:t> are diseases caused by agents invading the </a:t>
            </a:r>
            <a:r>
              <a:rPr lang="en-US" altLang="en-US" sz="2400" dirty="0" smtClean="0">
                <a:solidFill>
                  <a:srgbClr val="FFFFFF"/>
                </a:solidFill>
                <a:latin typeface="Arial" panose="020B0604020202020204" pitchFamily="34" charset="0"/>
              </a:rPr>
              <a:t>_______________________________________________________</a:t>
            </a:r>
            <a:r>
              <a:rPr lang="en-US" altLang="en-US" sz="2400" dirty="0" smtClean="0">
                <a:solidFill>
                  <a:srgbClr val="FFFFFF"/>
                </a:solidFill>
                <a:latin typeface="Arial" panose="020B0604020202020204" pitchFamily="34" charset="0"/>
              </a:rPr>
              <a:t>.</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smtClean="0">
                <a:solidFill>
                  <a:srgbClr val="FFCC00"/>
                </a:solidFill>
                <a:latin typeface="Arial" panose="020B0604020202020204" pitchFamily="34" charset="0"/>
              </a:rPr>
              <a:t>_______________________________________________________</a:t>
            </a:r>
            <a:r>
              <a:rPr lang="en-US" altLang="en-US" sz="2400" dirty="0" smtClean="0">
                <a:solidFill>
                  <a:srgbClr val="FFFFFF"/>
                </a:solidFill>
                <a:latin typeface="Arial" panose="020B0604020202020204" pitchFamily="34" charset="0"/>
              </a:rPr>
              <a:t> </a:t>
            </a:r>
            <a:r>
              <a:rPr lang="en-US" altLang="en-US" sz="2400" dirty="0">
                <a:solidFill>
                  <a:srgbClr val="FFFFFF"/>
                </a:solidFill>
                <a:latin typeface="Arial" panose="020B0604020202020204" pitchFamily="34" charset="0"/>
              </a:rPr>
              <a:t>are single-celled organisms, some of which cause disease. Other kinds of bacteria are harmless or even helpful to the body. Tetanus, tuberculosis, and sinus infections are bacterial diseases.</a:t>
            </a:r>
          </a:p>
          <a:p>
            <a:endParaRPr lang="en-US" dirty="0"/>
          </a:p>
        </p:txBody>
      </p:sp>
    </p:spTree>
    <p:extLst>
      <p:ext uri="{BB962C8B-B14F-4D97-AF65-F5344CB8AC3E}">
        <p14:creationId xmlns:p14="http://schemas.microsoft.com/office/powerpoint/2010/main" val="222389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infectious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Viruses</a:t>
            </a:r>
            <a:r>
              <a:rPr lang="en-US" altLang="en-US" sz="2400" dirty="0">
                <a:solidFill>
                  <a:srgbClr val="FFFFFF"/>
                </a:solidFill>
                <a:latin typeface="Arial" panose="020B0604020202020204" pitchFamily="34" charset="0"/>
              </a:rPr>
              <a:t> are tiny disease-causing particles made up of genetic material and a protein coat. Viruses replicate inside living cells. Colds, the flu, measles, chicken pox, and AIDS are viral </a:t>
            </a:r>
            <a:r>
              <a:rPr lang="en-US" altLang="en-US" sz="2400" dirty="0" smtClean="0">
                <a:solidFill>
                  <a:srgbClr val="FFFFFF"/>
                </a:solidFill>
                <a:latin typeface="Arial" panose="020B0604020202020204" pitchFamily="34" charset="0"/>
              </a:rPr>
              <a:t>_______________________________________________________.</a:t>
            </a:r>
            <a:endParaRPr lang="en-US" altLang="en-US" sz="2400" dirty="0" smtClean="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Fungi</a:t>
            </a:r>
            <a:r>
              <a:rPr lang="en-US" altLang="en-US" sz="2400" dirty="0">
                <a:solidFill>
                  <a:srgbClr val="FFFFFF"/>
                </a:solidFill>
                <a:latin typeface="Arial" panose="020B0604020202020204" pitchFamily="34" charset="0"/>
              </a:rPr>
              <a:t> are organisms that absorb and use the nutrients of living or dead organisms. Some fungi cause diseases, such as athlete’s foot and </a:t>
            </a:r>
            <a:r>
              <a:rPr lang="en-US" altLang="en-US" sz="2400" dirty="0" smtClean="0">
                <a:solidFill>
                  <a:srgbClr val="FFFFFF"/>
                </a:solidFill>
                <a:latin typeface="Arial" panose="020B0604020202020204" pitchFamily="34" charset="0"/>
              </a:rPr>
              <a:t>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a:p>
            <a:endParaRPr lang="en-US" dirty="0"/>
          </a:p>
        </p:txBody>
      </p:sp>
    </p:spTree>
    <p:extLst>
      <p:ext uri="{BB962C8B-B14F-4D97-AF65-F5344CB8AC3E}">
        <p14:creationId xmlns:p14="http://schemas.microsoft.com/office/powerpoint/2010/main" val="174010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infectious diseases?</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Protista</a:t>
            </a:r>
            <a:r>
              <a:rPr lang="en-US" altLang="en-US" sz="2400" dirty="0">
                <a:solidFill>
                  <a:srgbClr val="FFFFFF"/>
                </a:solidFill>
                <a:latin typeface="Arial" panose="020B0604020202020204" pitchFamily="34" charset="0"/>
              </a:rPr>
              <a:t> are single-celled organisms that are larger and more complex than bacteria. They account for some of the leading causes of death worldwide, including </a:t>
            </a:r>
            <a:r>
              <a:rPr lang="en-US" altLang="en-US" sz="2400" dirty="0" smtClean="0">
                <a:solidFill>
                  <a:srgbClr val="FFFFFF"/>
                </a:solidFill>
                <a:latin typeface="Arial" panose="020B0604020202020204" pitchFamily="34" charset="0"/>
              </a:rPr>
              <a:t>_______________________________________________________.</a:t>
            </a: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altLang="en-US" sz="2400" b="1" dirty="0">
              <a:solidFill>
                <a:srgbClr val="FFCC00"/>
              </a:solidFill>
              <a:latin typeface="Arial" panose="020B0604020202020204" pitchFamily="34" charset="0"/>
            </a:endParaRPr>
          </a:p>
          <a:p>
            <a:r>
              <a:rPr lang="en-US" altLang="en-US" sz="2400" b="1" dirty="0" smtClean="0">
                <a:solidFill>
                  <a:srgbClr val="FFCC00"/>
                </a:solidFill>
                <a:latin typeface="Arial" panose="020B0604020202020204" pitchFamily="34" charset="0"/>
              </a:rPr>
              <a:t>_____________________________________________________</a:t>
            </a:r>
            <a:r>
              <a:rPr lang="en-US" altLang="en-US" sz="2400" dirty="0" smtClean="0">
                <a:solidFill>
                  <a:srgbClr val="FFFFFF"/>
                </a:solidFill>
                <a:latin typeface="Arial" panose="020B0604020202020204" pitchFamily="34" charset="0"/>
              </a:rPr>
              <a:t> </a:t>
            </a:r>
            <a:r>
              <a:rPr lang="en-US" altLang="en-US" sz="2400" dirty="0">
                <a:solidFill>
                  <a:srgbClr val="FFFFFF"/>
                </a:solidFill>
                <a:latin typeface="Arial" panose="020B0604020202020204" pitchFamily="34" charset="0"/>
              </a:rPr>
              <a:t>get their energy and nutrients by feeding on other living things. Lice, tapeworms, and some roundworms are parasites</a:t>
            </a:r>
            <a:endParaRPr lang="en-US" dirty="0"/>
          </a:p>
        </p:txBody>
      </p:sp>
    </p:spTree>
    <p:extLst>
      <p:ext uri="{BB962C8B-B14F-4D97-AF65-F5344CB8AC3E}">
        <p14:creationId xmlns:p14="http://schemas.microsoft.com/office/powerpoint/2010/main" val="41274943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90</TotalTime>
  <Words>2006</Words>
  <Application>Microsoft Office PowerPoint</Application>
  <PresentationFormat>Widescreen</PresentationFormat>
  <Paragraphs>246</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Corbel</vt:lpstr>
      <vt:lpstr>Wingdings</vt:lpstr>
      <vt:lpstr>Banded</vt:lpstr>
      <vt:lpstr>Chronic and Infectious Diseases</vt:lpstr>
      <vt:lpstr>Vocabulary</vt:lpstr>
      <vt:lpstr>Vocabulary</vt:lpstr>
      <vt:lpstr>Vocabulary</vt:lpstr>
      <vt:lpstr>Vocabulary</vt:lpstr>
      <vt:lpstr>vocabulary</vt:lpstr>
      <vt:lpstr>What are infectious diseases?</vt:lpstr>
      <vt:lpstr>What causes infectious diseases?</vt:lpstr>
      <vt:lpstr>What causes infectious diseases?</vt:lpstr>
      <vt:lpstr>PowerPoint Presentation</vt:lpstr>
      <vt:lpstr>How are infectious diseases treated?</vt:lpstr>
      <vt:lpstr>How are infectious diseases treated?</vt:lpstr>
      <vt:lpstr>How are infectious diseases treated?</vt:lpstr>
      <vt:lpstr>Protecting yourself from infectious diseases</vt:lpstr>
      <vt:lpstr>How your body fights diseases</vt:lpstr>
      <vt:lpstr>What you can do to stay well</vt:lpstr>
      <vt:lpstr>What to do when you are sick</vt:lpstr>
      <vt:lpstr>How to prevent the spread of diseases</vt:lpstr>
      <vt:lpstr>HOW TO PREVENT THE SPREAD OF DISEASES</vt:lpstr>
      <vt:lpstr>COMMON INFECTIONS</vt:lpstr>
      <vt:lpstr>COMMON INFECTIONS</vt:lpstr>
      <vt:lpstr>COMMON DISEASES</vt:lpstr>
      <vt:lpstr>COMMON DISEASES</vt:lpstr>
      <vt:lpstr>LIFESTYLE DISEASES</vt:lpstr>
      <vt:lpstr>LIFESTYLE DISEASES</vt:lpstr>
      <vt:lpstr>LIFESTYLE DISEASES</vt:lpstr>
      <vt:lpstr>LIFESTYLE DISEASES</vt:lpstr>
      <vt:lpstr>LIFESTYLE DISEASES</vt:lpstr>
      <vt:lpstr>LIFESTYLE DISEASES</vt:lpstr>
      <vt:lpstr>LIFESTYLE DISEASES</vt:lpstr>
      <vt:lpstr>LIFESTYLE DISEASES</vt:lpstr>
      <vt:lpstr>DETECTING AND TREATING cvd</vt:lpstr>
      <vt:lpstr>DETECTING AND TREATING cvd</vt:lpstr>
      <vt:lpstr>DETECTING AND TREATING cvd</vt:lpstr>
      <vt:lpstr>DETECTING AND TREATING cvd</vt:lpstr>
      <vt:lpstr>CANCER</vt:lpstr>
      <vt:lpstr>CANCER</vt:lpstr>
      <vt:lpstr>CANCER</vt:lpstr>
      <vt:lpstr>DETECTING AND TREATING CANCER</vt:lpstr>
      <vt:lpstr>DETECTING AND TREATING CANCER</vt:lpstr>
      <vt:lpstr>DETECTING AND TREATING CANCER</vt:lpstr>
      <vt:lpstr>DETECTING AND TREATING CANCER</vt:lpstr>
      <vt:lpstr>DETECTING AND TREATING CANCER</vt:lpstr>
      <vt:lpstr>DETECTING AND TREATING CANCER</vt:lpstr>
      <vt:lpstr>DIABETES</vt:lpstr>
      <vt:lpstr>DIABETES</vt:lpstr>
      <vt:lpstr>DIABETES</vt:lpstr>
      <vt:lpstr>DIABETES</vt:lpstr>
      <vt:lpstr>DIABETES</vt:lpstr>
      <vt:lpstr>DIABETES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and Infectious Diseases</dc:title>
  <dc:creator>Keith Whitaker</dc:creator>
  <cp:lastModifiedBy>Keith K. Whitaker</cp:lastModifiedBy>
  <cp:revision>13</cp:revision>
  <cp:lastPrinted>2016-10-21T11:54:43Z</cp:lastPrinted>
  <dcterms:created xsi:type="dcterms:W3CDTF">2016-09-25T12:50:09Z</dcterms:created>
  <dcterms:modified xsi:type="dcterms:W3CDTF">2016-10-21T12:00:24Z</dcterms:modified>
</cp:coreProperties>
</file>