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3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77" r:id="rId5"/>
    <p:sldId id="279" r:id="rId6"/>
    <p:sldId id="280" r:id="rId7"/>
    <p:sldId id="265" r:id="rId8"/>
    <p:sldId id="266" r:id="rId9"/>
    <p:sldId id="267" r:id="rId10"/>
    <p:sldId id="268" r:id="rId11"/>
    <p:sldId id="271" r:id="rId12"/>
    <p:sldId id="283" r:id="rId13"/>
    <p:sldId id="276" r:id="rId14"/>
  </p:sldIdLst>
  <p:sldSz cx="12188825" cy="6858000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3" userDrawn="1">
          <p15:clr>
            <a:srgbClr val="A4A3A4"/>
          </p15:clr>
        </p15:guide>
        <p15:guide id="2" pos="22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B0995-FCF4-4089-8E6A-A84870FB43D3}" v="29" dt="2020-07-29T14:10:48.428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501" autoAdjust="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-5316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42"/>
    </p:cViewPr>
  </p:sorter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43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7/29/2020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7/29/2020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286846"/>
            <a:ext cx="5669280" cy="40612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3AD369-57DB-4FC6-B518-5E446E0917D2}" type="slidenum">
              <a:rPr lang="en-US" smtClean="0"/>
              <a:pPr>
                <a:spcBef>
                  <a:spcPct val="0"/>
                </a:spcBef>
              </a:pPr>
              <a:t>3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0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AAE863-DEF3-413F-8CF8-2CF93012B90E}" type="slidenum">
              <a:rPr lang="en-US" smtClean="0"/>
              <a:pPr>
                <a:spcBef>
                  <a:spcPct val="0"/>
                </a:spcBef>
              </a:pPr>
              <a:t>6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4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BCC41A-2B78-40DA-A0F3-08ADFA78322B}" type="slidenum">
              <a:rPr lang="en-US" smtClean="0"/>
              <a:pPr>
                <a:spcBef>
                  <a:spcPct val="0"/>
                </a:spcBef>
              </a:pPr>
              <a:t>7</a:t>
            </a:fld>
            <a:endParaRPr lang="en-US"/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0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155BC0-846F-421A-B44E-8E5DE5F28BF1}" type="slidenum">
              <a:rPr lang="en-US" smtClean="0"/>
              <a:pPr>
                <a:spcBef>
                  <a:spcPct val="0"/>
                </a:spcBef>
              </a:pPr>
              <a:t>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9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6FA520-C21F-4ECE-80DB-D43E469949D4}" type="slidenum">
              <a:rPr lang="en-US" smtClean="0"/>
              <a:pPr>
                <a:spcBef>
                  <a:spcPct val="0"/>
                </a:spcBef>
              </a:pPr>
              <a:t>12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6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799"/>
            </a:lvl4pPr>
            <a:lvl5pPr marL="1828251" indent="0" algn="ctr">
              <a:buNone/>
              <a:defRPr sz="1799"/>
            </a:lvl5pPr>
            <a:lvl6pPr marL="2285314" indent="0" algn="ctr">
              <a:buNone/>
              <a:defRPr sz="1799"/>
            </a:lvl6pPr>
            <a:lvl7pPr marL="2742377" indent="0" algn="ctr">
              <a:buNone/>
              <a:defRPr sz="1799"/>
            </a:lvl7pPr>
            <a:lvl8pPr marL="3199440" indent="0" algn="ctr">
              <a:buNone/>
              <a:defRPr sz="1799"/>
            </a:lvl8pPr>
            <a:lvl9pPr marL="3656503" indent="0" algn="ctr">
              <a:buNone/>
              <a:defRPr sz="17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4658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88825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23209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5134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3" y="762000"/>
            <a:ext cx="7579926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02946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838200"/>
            <a:ext cx="103605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030" y="2101850"/>
            <a:ext cx="507867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703854" y="2101850"/>
            <a:ext cx="5078677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029" y="6413500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0809" y="6413500"/>
            <a:ext cx="385979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D. Stone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69942" y="6413500"/>
            <a:ext cx="121888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897DF-EAA4-49D3-904E-89E396769F2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31994366"/>
      </p:ext>
    </p:extLst>
  </p:cSld>
  <p:clrMapOvr>
    <a:masterClrMapping/>
  </p:clrMapOvr>
  <p:transition spd="med" advClick="0" advTm="1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8069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4658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88825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83739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0" y="2286000"/>
            <a:ext cx="475364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97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99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8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99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8" y="2967788"/>
            <a:ext cx="4753642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2262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7073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9996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2181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23563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3" y="6470704"/>
            <a:ext cx="215358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AFE8FB1-0A7A-443E-AAF7-31D4FA1AA312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1" y="6470704"/>
            <a:ext cx="589992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1" y="6470704"/>
            <a:ext cx="9734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26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ransition spd="med">
    <p:fade/>
  </p:transition>
  <p:txStyles>
    <p:titleStyle>
      <a:lvl1pPr algn="l" defTabSz="914126" rtl="0" eaLnBrk="1" latinLnBrk="0" hangingPunct="1">
        <a:lnSpc>
          <a:spcPct val="80000"/>
        </a:lnSpc>
        <a:spcBef>
          <a:spcPct val="0"/>
        </a:spcBef>
        <a:buNone/>
        <a:defRPr sz="4999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26509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44792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18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00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12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38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78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04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0412" y="0"/>
            <a:ext cx="7618413" cy="2336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chemeClr val="bg1"/>
                </a:solidFill>
              </a:rPr>
              <a:t>Mrs. Hurst’s FOURTH GRADE</a:t>
            </a:r>
          </a:p>
          <a:p>
            <a:pPr algn="ctr">
              <a:lnSpc>
                <a:spcPct val="90000"/>
              </a:lnSpc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9212" y="1371599"/>
            <a:ext cx="4571999" cy="7571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Virtual Open House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School year 2020-2021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20928855">
            <a:off x="121869" y="476935"/>
            <a:ext cx="4681511" cy="1714867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/>
              <a:t>Fourth grade is going to be an Incredible Year!</a:t>
            </a:r>
          </a:p>
        </p:txBody>
      </p:sp>
      <p:sp>
        <p:nvSpPr>
          <p:cNvPr id="12" name="AutoShape 6" descr="Image result for the incredibles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2589249" y="10343728"/>
            <a:ext cx="11910916" cy="58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904877">
            <a:off x="424192" y="2165900"/>
            <a:ext cx="4705596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ysClr val="windowText" lastClr="000000"/>
                </a:solidFill>
              </a:rPr>
              <a:t>This PowerPoint provides you with basic information you will need to know prior to the beginning of the new school year.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D29EAC4-A04C-472F-8EFB-DD3328573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250859-33C3-4BE7-A9F9-CE8495C80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78" y="232053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p:transition spd="med" advTm="106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6812" y="347662"/>
            <a:ext cx="3581400" cy="1038225"/>
          </a:xfrm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REGISTER FOR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Learning Bridge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65212" y="908338"/>
            <a:ext cx="5562600" cy="4419600"/>
          </a:xfrm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25000" lnSpcReduction="20000"/>
          </a:bodyPr>
          <a:lstStyle/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</a:pPr>
            <a:endParaRPr lang="en-US" sz="11100" dirty="0">
              <a:latin typeface="Comic Sans MS" panose="030F0702030302020204" pitchFamily="66" charset="0"/>
            </a:endParaRPr>
          </a:p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sz="14400" dirty="0">
                <a:latin typeface="Comic Sans MS" panose="030F0702030302020204" pitchFamily="66" charset="0"/>
              </a:rPr>
              <a:t>PLEASE make sure that you have registered for Learning Bridge if your child will attend.</a:t>
            </a:r>
          </a:p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sz="14400" dirty="0">
                <a:latin typeface="Comic Sans MS" panose="030F0702030302020204" pitchFamily="66" charset="0"/>
              </a:rPr>
              <a:t>Unless you make arrangements directly with LEARNING BRIDGE, your child </a:t>
            </a:r>
            <a:r>
              <a:rPr lang="en-US" sz="14400" b="1" dirty="0">
                <a:latin typeface="Comic Sans MS" panose="030F0702030302020204" pitchFamily="66" charset="0"/>
              </a:rPr>
              <a:t>cannot</a:t>
            </a:r>
            <a:r>
              <a:rPr lang="en-US" sz="14400" dirty="0">
                <a:latin typeface="Comic Sans MS" panose="030F0702030302020204" pitchFamily="66" charset="0"/>
              </a:rPr>
              <a:t> attend the after school program.</a:t>
            </a:r>
          </a:p>
          <a:p>
            <a:pPr marL="0" indent="0" eaLnBrk="1" hangingPunct="1">
              <a:buClr>
                <a:srgbClr val="35CD35"/>
              </a:buClr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9688397" y="6324600"/>
            <a:ext cx="2057399" cy="352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6146" name="Picture 2" descr="Of superhero kid Royalty Free Vector Image - VectorStock">
            <a:extLst>
              <a:ext uri="{FF2B5EF4-FFF2-40B4-BE49-F238E27FC236}">
                <a16:creationId xmlns:a16="http://schemas.microsoft.com/office/drawing/2014/main" id="{ED7C13EC-B0A6-4083-BF0B-B19930710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1" y="1066800"/>
            <a:ext cx="3673297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8643BCC-CF49-4EE8-BFDA-815A675271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09467"/>
      </p:ext>
    </p:extLst>
  </p:cSld>
  <p:clrMapOvr>
    <a:masterClrMapping/>
  </p:clrMapOvr>
  <p:transition spd="med" advTm="99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itchFamily="66" charset="0"/>
              </a:rPr>
              <a:t>PLEASE JOIN PTA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3862" y="1981200"/>
            <a:ext cx="9717542" cy="4328160"/>
          </a:xfrm>
          <a:solidFill>
            <a:schemeClr val="tx1"/>
          </a:solidFill>
        </p:spPr>
        <p:txBody>
          <a:bodyPr/>
          <a:lstStyle/>
          <a:p>
            <a:pPr algn="ctr">
              <a:buNone/>
            </a:pPr>
            <a:r>
              <a:rPr lang="en-US" sz="4000" dirty="0">
                <a:latin typeface="Kristen ITC" pitchFamily="66" charset="0"/>
              </a:rPr>
              <a:t>2014-2015   PTA MEMBERSHIP</a:t>
            </a:r>
          </a:p>
          <a:p>
            <a:pPr>
              <a:buNone/>
            </a:pPr>
            <a:r>
              <a:rPr lang="en-US" b="1" dirty="0">
                <a:latin typeface="Kristen ITC" pitchFamily="66" charset="0"/>
              </a:rPr>
              <a:t>Membership dues are $5.00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 rot="20583912">
            <a:off x="1317242" y="2525215"/>
            <a:ext cx="4525141" cy="2827888"/>
          </a:xfrm>
          <a:prstGeom prst="wedgeRoundRect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Your membership helps  PTA help our kids!!!!!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2084832"/>
            <a:ext cx="4038600" cy="4038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90C2FC4-270B-4F94-ABA7-2408DD738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79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4682" y="194534"/>
            <a:ext cx="7593329" cy="1054455"/>
          </a:xfrm>
          <a:solidFill>
            <a:schemeClr val="tx1">
              <a:lumMod val="8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WELCOME TO Fourth GRADE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330382" y="1245946"/>
            <a:ext cx="7772400" cy="4876800"/>
          </a:xfrm>
          <a:solidFill>
            <a:srgbClr val="FFC000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I look forward to seeing you on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Monday, August 3, 2020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Our first day of fourth grade!!!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444682" y="4038600"/>
            <a:ext cx="7658100" cy="212365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chemeClr val="bg1"/>
                </a:solidFill>
                <a:highlight>
                  <a:srgbClr val="008080"/>
                </a:highlight>
                <a:latin typeface="Comic Sans MS" panose="030F0702030302020204" pitchFamily="66" charset="0"/>
              </a:rPr>
              <a:t>     Fourth GRADE !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8080"/>
                </a:highlight>
                <a:latin typeface="Comic Sans MS" panose="030F0702030302020204" pitchFamily="66" charset="0"/>
              </a:rPr>
              <a:t>It’s going to…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8080"/>
                </a:highlight>
                <a:latin typeface="Comic Sans MS" panose="030F0702030302020204" pitchFamily="66" charset="0"/>
              </a:rPr>
              <a:t>  BE SUPER !!!</a:t>
            </a:r>
          </a:p>
        </p:txBody>
      </p:sp>
      <p:pic>
        <p:nvPicPr>
          <p:cNvPr id="7170" name="Picture 2" descr="👉The Superheroes Store: For Marvel and dc fans 2020!! 💪">
            <a:extLst>
              <a:ext uri="{FF2B5EF4-FFF2-40B4-BE49-F238E27FC236}">
                <a16:creationId xmlns:a16="http://schemas.microsoft.com/office/drawing/2014/main" id="{ABF8FC7E-55DD-45C2-B7D2-A2042B711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75260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39B537A-44DC-4A72-A13B-F611A6A9C3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47841"/>
      </p:ext>
    </p:extLst>
  </p:cSld>
  <p:clrMapOvr>
    <a:masterClrMapping/>
  </p:clrMapOvr>
  <p:transition spd="med" advTm="87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80461">
            <a:off x="155898" y="906976"/>
            <a:ext cx="6153064" cy="5334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 DARLING" panose="02000000000000000000" pitchFamily="2" charset="0"/>
              </a:rPr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299" y="2150633"/>
            <a:ext cx="4238738" cy="3531870"/>
          </a:xfrm>
          <a:ln w="38100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sz="2000" dirty="0"/>
              <a:t>Complete registration forms </a:t>
            </a:r>
          </a:p>
          <a:p>
            <a:pPr lvl="1"/>
            <a:r>
              <a:rPr lang="en-US" sz="2000" dirty="0"/>
              <a:t>Please feel free to ask questions</a:t>
            </a:r>
          </a:p>
          <a:p>
            <a:pPr lvl="1"/>
            <a:r>
              <a:rPr lang="en-US" sz="2000" dirty="0"/>
              <a:t>Send me questions via my website 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 rot="869768">
            <a:off x="5865334" y="866861"/>
            <a:ext cx="5158990" cy="532414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WELCOME TO MRS HURST’S CLASS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07">
            <a:off x="15244297" y="6686449"/>
            <a:ext cx="2908764" cy="2908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325">
            <a:off x="4133678" y="476210"/>
            <a:ext cx="2629797" cy="363357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0F9544C-B7D7-46EA-B07A-41D5298CAA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48D3909-A844-46EC-BBAC-331AB11C5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291">
            <a:off x="6074515" y="2090873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90142"/>
      </p:ext>
    </p:extLst>
  </p:cSld>
  <p:clrMapOvr>
    <a:masterClrMapping/>
  </p:clrMapOvr>
  <p:transition spd="med" advTm="2570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6094412" y="838200"/>
            <a:ext cx="5715000" cy="4800601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Welcome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Mrs. Hurst’s fourth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grade class. We are    going to have great year!</a:t>
            </a:r>
            <a:r>
              <a:rPr lang="en-US" sz="3600" b="1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b="1" dirty="0">
              <a:solidFill>
                <a:srgbClr val="A50021"/>
              </a:solidFill>
            </a:endParaRPr>
          </a:p>
        </p:txBody>
      </p:sp>
      <p:pic>
        <p:nvPicPr>
          <p:cNvPr id="2" name="Picture 2" descr="I AM A SUPERHERO!: Sketchbook For Kid Funny Superhero Kids ...">
            <a:extLst>
              <a:ext uri="{FF2B5EF4-FFF2-40B4-BE49-F238E27FC236}">
                <a16:creationId xmlns:a16="http://schemas.microsoft.com/office/drawing/2014/main" id="{69E71B8B-CA38-4DEC-83BE-87B985CF1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58" y="609600"/>
            <a:ext cx="359096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02919A8-DCA0-4B78-944D-7977EB85F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21745"/>
      </p:ext>
    </p:extLst>
  </p:cSld>
  <p:clrMapOvr>
    <a:masterClrMapping/>
  </p:clrMapOvr>
  <p:transition spd="med" advTm="92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57780" y="228600"/>
            <a:ext cx="4436632" cy="921756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SNACK TIME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48285" y="1150356"/>
            <a:ext cx="7455622" cy="337704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33400" indent="-533400">
              <a:buClr>
                <a:srgbClr val="35CD35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533400" indent="-533400"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Students will have an opportunity to eat a  snack each day.</a:t>
            </a:r>
          </a:p>
          <a:p>
            <a:pPr marL="533400" indent="-533400"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Try to make the snack healthy, and one that will give your child energy for their lessons.  Please be sure their snack does not need refrigeration.  </a:t>
            </a:r>
          </a:p>
        </p:txBody>
      </p:sp>
      <p:pic>
        <p:nvPicPr>
          <p:cNvPr id="11268" name="Picture 1029" descr="BD05117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8517">
            <a:off x="4681610" y="296525"/>
            <a:ext cx="6877143" cy="583124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F43A437-589D-4310-A0F1-8B22447B9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78491"/>
      </p:ext>
    </p:extLst>
  </p:cSld>
  <p:clrMapOvr>
    <a:masterClrMapping/>
  </p:clrMapOvr>
  <p:transition spd="med" advTm="267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4814" y="677650"/>
            <a:ext cx="5943598" cy="13255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>
                <a:ln w="22225">
                  <a:solidFill>
                    <a:srgbClr val="FF00FF"/>
                  </a:solidFill>
                  <a:prstDash val="solid"/>
                </a:ln>
                <a:solidFill>
                  <a:schemeClr val="tx1"/>
                </a:solidFill>
              </a:rPr>
              <a:t>FROZEN FRIDAYS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5612" y="2209800"/>
            <a:ext cx="6097588" cy="167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Clr>
                <a:srgbClr val="35CD35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7030A0"/>
              </a:buClr>
            </a:pPr>
            <a:r>
              <a:rPr lang="en-US" sz="2400" dirty="0">
                <a:solidFill>
                  <a:schemeClr val="bg1"/>
                </a:solidFill>
              </a:rPr>
              <a:t>You may prepay for ice cream for the year or you child can purchase it each Friday for a $1.00. Pay on </a:t>
            </a:r>
            <a:r>
              <a:rPr lang="en-US" sz="2400" dirty="0" err="1">
                <a:solidFill>
                  <a:schemeClr val="bg1"/>
                </a:solidFill>
              </a:rPr>
              <a:t>Revtrak</a:t>
            </a:r>
            <a:r>
              <a:rPr lang="en-US" sz="2400" dirty="0">
                <a:solidFill>
                  <a:schemeClr val="bg1"/>
                </a:solidFill>
              </a:rPr>
              <a:t> to make it easier for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618">
            <a:off x="6733218" y="474543"/>
            <a:ext cx="5169463" cy="576949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DB1C7F8-0961-4066-890B-114368369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83917"/>
      </p:ext>
    </p:extLst>
  </p:cSld>
  <p:clrMapOvr>
    <a:masterClrMapping/>
  </p:clrMapOvr>
  <p:transition spd="med" advTm="130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4" y="265974"/>
            <a:ext cx="7086600" cy="99132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Parents’ Responsibilities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5612" y="1524000"/>
            <a:ext cx="9067800" cy="4648200"/>
          </a:xfrm>
          <a:ln w="63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25000"/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Comic Sans MS" panose="030F0702030302020204" pitchFamily="66" charset="0"/>
              </a:rPr>
              <a:t>Read and return the policy book acknowledgement form</a:t>
            </a:r>
          </a:p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Comic Sans MS" panose="030F0702030302020204" pitchFamily="66" charset="0"/>
              </a:rPr>
              <a:t>Read the Welcome Packet 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Comic Sans MS" panose="030F0702030302020204" pitchFamily="66" charset="0"/>
              </a:rPr>
              <a:t>Each Tuesday </a:t>
            </a:r>
            <a:r>
              <a:rPr lang="en-US" dirty="0">
                <a:latin typeface="Comic Sans MS" panose="030F0702030302020204" pitchFamily="66" charset="0"/>
              </a:rPr>
              <a:t>look for your child’s graded papers and Notes for home.  We do our best to send materials home on one day to make it as easy for parents as possible.  </a:t>
            </a:r>
          </a:p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Check and sign Parent Contact/Behavior log Nightly</a:t>
            </a:r>
          </a:p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Check my website on a consistent basis!!!!!! </a:t>
            </a:r>
          </a:p>
          <a:p>
            <a:pPr marL="0" indent="0" eaLnBrk="1" hangingPunct="1">
              <a:buClr>
                <a:srgbClr val="92D050"/>
              </a:buClr>
              <a:buNone/>
            </a:pPr>
            <a:r>
              <a:rPr lang="en-US" dirty="0">
                <a:latin typeface="Comic Sans MS" panose="030F0702030302020204" pitchFamily="66" charset="0"/>
              </a:rPr>
              <a:t>   It’s address is…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dirty="0">
                <a:latin typeface="Comic Sans MS" panose="030F0702030302020204" pitchFamily="66" charset="0"/>
              </a:rPr>
              <a:t>  heatherhurst.weebly.com</a:t>
            </a:r>
            <a:endParaRPr lang="en-US" b="1" dirty="0">
              <a:solidFill>
                <a:srgbClr val="2B2723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 descr="Superhero kids team comic hero kid in super Vector Image">
            <a:extLst>
              <a:ext uri="{FF2B5EF4-FFF2-40B4-BE49-F238E27FC236}">
                <a16:creationId xmlns:a16="http://schemas.microsoft.com/office/drawing/2014/main" id="{0249E818-82DB-4B4A-A4D9-DA995B375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186">
            <a:off x="8578546" y="3601779"/>
            <a:ext cx="2981389" cy="247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02E27C9-3BFD-48D4-AAB1-9025365940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0300"/>
      </p:ext>
    </p:extLst>
  </p:cSld>
  <p:clrMapOvr>
    <a:masterClrMapping/>
  </p:clrMapOvr>
  <p:transition spd="med" advTm="380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812" y="495300"/>
            <a:ext cx="5334000" cy="914400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EAEAEA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Communication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7177" y="1905000"/>
            <a:ext cx="7590351" cy="3657600"/>
          </a:xfrm>
          <a:solidFill>
            <a:schemeClr val="accent4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Each Tuesday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Mrs. Hurst’s homeroom students will bring home their notes-home materials inside their binder.  It will contain the following:</a:t>
            </a:r>
          </a:p>
          <a:p>
            <a:pPr lvl="1" eaLnBrk="1" hangingPunct="1">
              <a:lnSpc>
                <a:spcPct val="90000"/>
              </a:lnSpc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Parent information</a:t>
            </a:r>
          </a:p>
          <a:p>
            <a:pPr lvl="1" eaLnBrk="1" hangingPunct="1">
              <a:lnSpc>
                <a:spcPct val="90000"/>
              </a:lnSpc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Your child’s class work and test papers</a:t>
            </a:r>
          </a:p>
          <a:p>
            <a:pPr eaLnBrk="1" hangingPunct="1">
              <a:lnSpc>
                <a:spcPct val="90000"/>
              </a:lnSpc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READ, SIGN, and RETURN requested items on ASAP.</a:t>
            </a:r>
          </a:p>
          <a:p>
            <a:pPr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Check my website for needed information.</a:t>
            </a:r>
          </a:p>
          <a:p>
            <a:pPr eaLnBrk="1" hangingPunct="1">
              <a:lnSpc>
                <a:spcPct val="90000"/>
              </a:lnSpc>
              <a:buClr>
                <a:srgbClr val="35CD35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35CD35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35CD35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38C3AB-9990-4D84-8320-DC42597AE486}"/>
              </a:ext>
            </a:extLst>
          </p:cNvPr>
          <p:cNvSpPr/>
          <p:nvPr/>
        </p:nvSpPr>
        <p:spPr>
          <a:xfrm>
            <a:off x="8307036" y="293255"/>
            <a:ext cx="3683350" cy="6934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8434304" y="304800"/>
            <a:ext cx="3200400" cy="1600200"/>
          </a:xfrm>
          <a:prstGeom prst="wedgeEllipseCallout">
            <a:avLst>
              <a:gd name="adj1" fmla="val 4951"/>
              <a:gd name="adj2" fmla="val 88284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REMEMBER YOUR </a:t>
            </a:r>
          </a:p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NOTES HOME </a:t>
            </a:r>
          </a:p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SECTION OF THE BINDER!!!!</a:t>
            </a:r>
          </a:p>
        </p:txBody>
      </p:sp>
      <p:pic>
        <p:nvPicPr>
          <p:cNvPr id="5122" name="Picture 2" descr="MakerClub Superhero kids - MakerClub">
            <a:extLst>
              <a:ext uri="{FF2B5EF4-FFF2-40B4-BE49-F238E27FC236}">
                <a16:creationId xmlns:a16="http://schemas.microsoft.com/office/drawing/2014/main" id="{D55B6CAB-5A6F-46C6-B645-41CDAE068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725">
            <a:off x="8463331" y="3270983"/>
            <a:ext cx="3142347" cy="208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C0AD8DB-7D3C-46C3-927F-60E8319352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25934"/>
      </p:ext>
    </p:extLst>
  </p:cSld>
  <p:clrMapOvr>
    <a:masterClrMapping/>
  </p:clrMapOvr>
  <p:transition spd="med" advTm="164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1612" y="250050"/>
            <a:ext cx="7772400" cy="98786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omic Sans MS" panose="030F0702030302020204" pitchFamily="66" charset="0"/>
              </a:rPr>
              <a:t>Homework In Fourth Grade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8012" y="1649745"/>
            <a:ext cx="10439400" cy="3970344"/>
          </a:xfr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Comic Sans MS" panose="030F0702030302020204" pitchFamily="66" charset="0"/>
            </a:endParaRPr>
          </a:p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Comic Sans MS" panose="030F0702030302020204" pitchFamily="66" charset="0"/>
              </a:rPr>
              <a:t>You can expect nightly Math Homework.</a:t>
            </a:r>
          </a:p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Comic Sans MS" panose="030F0702030302020204" pitchFamily="66" charset="0"/>
              </a:rPr>
              <a:t>You may also have homework in other subject areas and quizzes on homework.</a:t>
            </a:r>
          </a:p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Comic Sans MS" panose="030F0702030302020204" pitchFamily="66" charset="0"/>
              </a:rPr>
              <a:t>Study for upcoming tests! You will know the dates of tests in advance.  Use websites to help your children prepare for upcoming tests.</a:t>
            </a:r>
          </a:p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Comic Sans MS" panose="030F0702030302020204" pitchFamily="66" charset="0"/>
              </a:rPr>
              <a:t>You may have work on special projects.</a:t>
            </a:r>
          </a:p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This information will be posted on my website also.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endParaRPr lang="en-US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8B58810-7454-4319-91EE-D4634CE99E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6626"/>
      </p:ext>
    </p:extLst>
  </p:cSld>
  <p:clrMapOvr>
    <a:masterClrMapping/>
  </p:clrMapOvr>
  <p:transition spd="med" advTm="290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128">
            <a:off x="868062" y="2006089"/>
            <a:ext cx="4274020" cy="42740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3"/>
          <p:cNvSpPr/>
          <p:nvPr/>
        </p:nvSpPr>
        <p:spPr>
          <a:xfrm rot="21145661">
            <a:off x="534603" y="358357"/>
            <a:ext cx="4437414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School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supplies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59CA56-37AA-427D-810C-1DD08A4DCA2B}"/>
              </a:ext>
            </a:extLst>
          </p:cNvPr>
          <p:cNvSpPr/>
          <p:nvPr/>
        </p:nvSpPr>
        <p:spPr>
          <a:xfrm>
            <a:off x="4799012" y="76200"/>
            <a:ext cx="6400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/>
              <a:t>Supply List:</a:t>
            </a:r>
            <a:br>
              <a:rPr lang="en-US" sz="3200" b="1" dirty="0"/>
            </a:br>
            <a:r>
              <a:rPr lang="en-US" b="1" dirty="0"/>
              <a:t>1 inch binder</a:t>
            </a:r>
            <a:br>
              <a:rPr lang="en-US" dirty="0"/>
            </a:br>
            <a:r>
              <a:rPr lang="en-US" b="1" dirty="0"/>
              <a:t>4 plastic notebook dividers with pockets on both sides</a:t>
            </a:r>
            <a:br>
              <a:rPr lang="en-US" dirty="0"/>
            </a:br>
            <a:r>
              <a:rPr lang="en-US" b="1" dirty="0"/>
              <a:t>4 Composition books</a:t>
            </a:r>
            <a:br>
              <a:rPr lang="en-US" dirty="0"/>
            </a:br>
            <a:r>
              <a:rPr lang="en-US" b="1" dirty="0"/>
              <a:t>crayons</a:t>
            </a:r>
            <a:br>
              <a:rPr lang="en-US" dirty="0"/>
            </a:br>
            <a:r>
              <a:rPr lang="en-US" b="1" dirty="0"/>
              <a:t>colored pencils</a:t>
            </a:r>
            <a:br>
              <a:rPr lang="en-US" dirty="0"/>
            </a:br>
            <a:r>
              <a:rPr lang="en-US" b="1" dirty="0"/>
              <a:t>highlighters</a:t>
            </a:r>
            <a:br>
              <a:rPr lang="en-US" dirty="0"/>
            </a:br>
            <a:r>
              <a:rPr lang="en-US" b="1" dirty="0"/>
              <a:t>20 pre-sharpened pencils</a:t>
            </a:r>
            <a:br>
              <a:rPr lang="en-US" dirty="0"/>
            </a:br>
            <a:r>
              <a:rPr lang="en-US" b="1" dirty="0"/>
              <a:t>Pencil pouch</a:t>
            </a:r>
            <a:br>
              <a:rPr lang="en-US" dirty="0"/>
            </a:br>
            <a:r>
              <a:rPr lang="en-US" b="1" dirty="0"/>
              <a:t>3 Wide ruled packs of notebook paper</a:t>
            </a:r>
            <a:br>
              <a:rPr lang="en-US" dirty="0"/>
            </a:br>
            <a:r>
              <a:rPr lang="en-US" dirty="0"/>
              <a:t>1</a:t>
            </a:r>
            <a:r>
              <a:rPr lang="en-US" b="1" dirty="0"/>
              <a:t> pronged pocket folder</a:t>
            </a:r>
            <a:br>
              <a:rPr lang="en-US" dirty="0"/>
            </a:br>
            <a:r>
              <a:rPr lang="en-US" dirty="0"/>
              <a:t>Cap Erasers</a:t>
            </a:r>
          </a:p>
          <a:p>
            <a:pPr algn="ctr"/>
            <a:r>
              <a:rPr lang="en-US" dirty="0"/>
              <a:t>Dry Erase Markers</a:t>
            </a:r>
            <a:br>
              <a:rPr lang="en-US" dirty="0"/>
            </a:br>
            <a:r>
              <a:rPr lang="en-US" b="1" dirty="0"/>
              <a:t>6 glue sticks</a:t>
            </a:r>
            <a:br>
              <a:rPr lang="en-US" dirty="0"/>
            </a:br>
            <a:r>
              <a:rPr lang="en-US" dirty="0"/>
              <a:t>Large Pink Erasers</a:t>
            </a:r>
          </a:p>
          <a:p>
            <a:pPr algn="ctr"/>
            <a:r>
              <a:rPr lang="en-US" b="1" dirty="0"/>
              <a:t>scissors</a:t>
            </a:r>
            <a:br>
              <a:rPr lang="en-US" dirty="0"/>
            </a:br>
            <a:r>
              <a:rPr lang="en-US" b="1" dirty="0"/>
              <a:t>Tissues</a:t>
            </a:r>
            <a:br>
              <a:rPr lang="en-US" dirty="0"/>
            </a:br>
            <a:r>
              <a:rPr lang="en-US" b="1" dirty="0"/>
              <a:t>Germ-X sanitizer</a:t>
            </a:r>
            <a:br>
              <a:rPr lang="en-US" dirty="0"/>
            </a:br>
            <a:r>
              <a:rPr lang="en-US" b="1" dirty="0"/>
              <a:t>Lysol wipes</a:t>
            </a:r>
          </a:p>
          <a:p>
            <a:pPr algn="ctr"/>
            <a:r>
              <a:rPr lang="en-US" b="1" dirty="0"/>
              <a:t>Ear Buds</a:t>
            </a:r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AE7BEE1-C93F-4071-9C14-92CCB775B4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7169"/>
      </p:ext>
    </p:extLst>
  </p:cSld>
  <p:clrMapOvr>
    <a:masterClrMapping/>
  </p:clrMapOvr>
  <p:transition spd="med" advTm="206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Custom</PresentationFormat>
  <Paragraphs>78</Paragraphs>
  <Slides>12</Slides>
  <Notes>6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 DARLING</vt:lpstr>
      <vt:lpstr>Century Gothic</vt:lpstr>
      <vt:lpstr>Comic Sans MS</vt:lpstr>
      <vt:lpstr>Kristen ITC</vt:lpstr>
      <vt:lpstr>Times New Roman</vt:lpstr>
      <vt:lpstr>Tw Cen MT</vt:lpstr>
      <vt:lpstr>Tw Cen MT Condensed</vt:lpstr>
      <vt:lpstr>Wingdings</vt:lpstr>
      <vt:lpstr>Wingdings 3</vt:lpstr>
      <vt:lpstr>Integral</vt:lpstr>
      <vt:lpstr>Fourth grade is going to be an Incredible Year!</vt:lpstr>
      <vt:lpstr>WELCOME</vt:lpstr>
      <vt:lpstr>PowerPoint Presentation</vt:lpstr>
      <vt:lpstr>SNACK TIME</vt:lpstr>
      <vt:lpstr>FROZEN FRIDAYS</vt:lpstr>
      <vt:lpstr>Parents’ Responsibilities</vt:lpstr>
      <vt:lpstr>Communication</vt:lpstr>
      <vt:lpstr>Homework In Fourth Grade</vt:lpstr>
      <vt:lpstr>PowerPoint Presentation</vt:lpstr>
      <vt:lpstr>REGISTER FOR  Learning Bridge</vt:lpstr>
      <vt:lpstr>PLEASE JOIN PTA</vt:lpstr>
      <vt:lpstr>WELCOME TO Fourth GRADE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2013-06-04T21:36:48Z</dcterms:created>
  <dcterms:modified xsi:type="dcterms:W3CDTF">2020-07-29T14:10:57Z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