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28"/>
  </p:notesMasterIdLst>
  <p:sldIdLst>
    <p:sldId id="880" r:id="rId5"/>
    <p:sldId id="881" r:id="rId6"/>
    <p:sldId id="257" r:id="rId7"/>
    <p:sldId id="258" r:id="rId8"/>
    <p:sldId id="260" r:id="rId9"/>
    <p:sldId id="845" r:id="rId10"/>
    <p:sldId id="846" r:id="rId11"/>
    <p:sldId id="262" r:id="rId12"/>
    <p:sldId id="879" r:id="rId13"/>
    <p:sldId id="855" r:id="rId14"/>
    <p:sldId id="885" r:id="rId15"/>
    <p:sldId id="883" r:id="rId16"/>
    <p:sldId id="851" r:id="rId17"/>
    <p:sldId id="856" r:id="rId18"/>
    <p:sldId id="847" r:id="rId19"/>
    <p:sldId id="882" r:id="rId20"/>
    <p:sldId id="848" r:id="rId21"/>
    <p:sldId id="849" r:id="rId22"/>
    <p:sldId id="270" r:id="rId23"/>
    <p:sldId id="875" r:id="rId24"/>
    <p:sldId id="877" r:id="rId25"/>
    <p:sldId id="876" r:id="rId26"/>
    <p:sldId id="850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y Greene" initials="SG" lastIdx="53" clrIdx="0">
    <p:extLst>
      <p:ext uri="{19B8F6BF-5375-455C-9EA6-DF929625EA0E}">
        <p15:presenceInfo xmlns:p15="http://schemas.microsoft.com/office/powerpoint/2012/main" userId="Sandy Greene" providerId="None"/>
      </p:ext>
    </p:extLst>
  </p:cmAuthor>
  <p:cmAuthor id="2" name="Author" initials="A" lastIdx="2562" clrIdx="1"/>
  <p:cmAuthor id="3" name="Joseph Blessing" initials="JB" lastIdx="22" clrIdx="2">
    <p:extLst>
      <p:ext uri="{19B8F6BF-5375-455C-9EA6-DF929625EA0E}">
        <p15:presenceInfo xmlns:p15="http://schemas.microsoft.com/office/powerpoint/2012/main" userId="S-1-5-21-4138756018-1546103158-1358996498-32799" providerId="AD"/>
      </p:ext>
    </p:extLst>
  </p:cmAuthor>
  <p:cmAuthor id="4" name="Missy Shealy" initials="MS" lastIdx="9" clrIdx="3">
    <p:extLst>
      <p:ext uri="{19B8F6BF-5375-455C-9EA6-DF929625EA0E}">
        <p15:presenceInfo xmlns:p15="http://schemas.microsoft.com/office/powerpoint/2012/main" userId="S-1-5-21-4138756018-1546103158-1358996498-196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B1D6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71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>
              <a:defRPr sz="1200"/>
            </a:lvl1pPr>
          </a:lstStyle>
          <a:p>
            <a:fld id="{D8AB1433-BF8B-45C5-81D6-089F21EECCF9}" type="datetimeFigureOut">
              <a:rPr lang="en-US" smtClean="0"/>
              <a:t>4/25/2025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8" rIns="93175" bIns="4658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5" tIns="46588" rIns="93175" bIns="465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>
              <a:defRPr sz="1200"/>
            </a:lvl1pPr>
          </a:lstStyle>
          <a:p>
            <a:fld id="{E6530340-F5C0-43BA-9CC1-D63E860F35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23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72CA38-3B7A-4D41-908B-227BC1400EF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558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30340-F5C0-43BA-9CC1-D63E860F355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741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gadoe.org/" TargetMode="Externa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gadoe.org/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gadoe.org/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gadoe.org/" TargetMode="Externa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gadoe.org/" TargetMode="Externa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gadoe.org/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doe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64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rgbClr val="0000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9FA0EC2-4A7E-4AF4-B6C0-6DF35C8BB0EF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10258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2"/>
            <a:ext cx="1978056" cy="1052325"/>
          </a:xfrm>
          <a:prstGeom prst="rect">
            <a:avLst/>
          </a:prstGeom>
        </p:spPr>
      </p:pic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3157025" y="213626"/>
            <a:ext cx="5878691" cy="644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solidFill>
                  <a:schemeClr val="bg1"/>
                </a:solidFill>
              </a:rPr>
              <a:t>Richard</a:t>
            </a:r>
            <a:r>
              <a:rPr lang="en-US" sz="1400" b="1" baseline="0" dirty="0">
                <a:solidFill>
                  <a:schemeClr val="bg1"/>
                </a:solidFill>
              </a:rPr>
              <a:t> Woods, Georgia’s School Superintendent</a:t>
            </a:r>
          </a:p>
          <a:p>
            <a:pPr algn="r"/>
            <a:r>
              <a:rPr lang="en-US" sz="1200" b="1" i="1" u="none" baseline="0" dirty="0">
                <a:solidFill>
                  <a:schemeClr val="bg1"/>
                </a:solidFill>
              </a:rPr>
              <a:t>“Educating Georgia’s Future”</a:t>
            </a:r>
          </a:p>
          <a:p>
            <a:pPr algn="r"/>
            <a:r>
              <a:rPr lang="en-US" sz="1200" b="1" baseline="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gadoe.org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 flipV="1">
            <a:off x="1" y="1042277"/>
            <a:ext cx="9144000" cy="45719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1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801091"/>
            <a:ext cx="4629150" cy="405996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C0D3FB7-E5E8-4873-B52E-D88E6F4053E9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3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954B0EF-41A6-4A80-92BD-0DEA5CE674C6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0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rgbClr val="0000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664163"/>
            <a:ext cx="4629150" cy="41968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DF42CC7-5E26-4DCF-88A3-F5BF8AA33C77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3"/>
          <a:stretch/>
        </p:blipFill>
        <p:spPr>
          <a:xfrm>
            <a:off x="6920613" y="50571"/>
            <a:ext cx="2212566" cy="946227"/>
          </a:xfrm>
          <a:prstGeom prst="rect">
            <a:avLst/>
          </a:prstGeom>
        </p:spPr>
      </p:pic>
      <p:sp>
        <p:nvSpPr>
          <p:cNvPr id="18" name="Date Placeholder 3"/>
          <p:cNvSpPr txBox="1">
            <a:spLocks/>
          </p:cNvSpPr>
          <p:nvPr userDrawn="1"/>
        </p:nvSpPr>
        <p:spPr>
          <a:xfrm>
            <a:off x="7063530" y="1019660"/>
            <a:ext cx="2069648" cy="644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Richard</a:t>
            </a:r>
            <a:r>
              <a:rPr lang="en-US" sz="100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Woods, </a:t>
            </a:r>
          </a:p>
          <a:p>
            <a:pPr algn="r"/>
            <a:r>
              <a:rPr lang="en-US" sz="100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Georgia’s School Superintendent</a:t>
            </a:r>
          </a:p>
          <a:p>
            <a:pPr algn="r"/>
            <a:r>
              <a:rPr lang="en-US" sz="1000" b="1" i="1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“Educating Georgia’s Future”</a:t>
            </a:r>
          </a:p>
          <a:p>
            <a:pPr algn="r"/>
            <a:r>
              <a:rPr lang="en-US" sz="1000" b="1" baseline="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gadoe.org</a:t>
            </a: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14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801091"/>
            <a:ext cx="4629150" cy="405996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C0D3FB7-E5E8-4873-B52E-D88E6F4053E9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3"/>
          <a:stretch/>
        </p:blipFill>
        <p:spPr>
          <a:xfrm>
            <a:off x="6920613" y="50571"/>
            <a:ext cx="2212566" cy="946227"/>
          </a:xfrm>
          <a:prstGeom prst="rect">
            <a:avLst/>
          </a:prstGeom>
        </p:spPr>
      </p:pic>
      <p:sp>
        <p:nvSpPr>
          <p:cNvPr id="18" name="Date Placeholder 3"/>
          <p:cNvSpPr txBox="1">
            <a:spLocks/>
          </p:cNvSpPr>
          <p:nvPr userDrawn="1"/>
        </p:nvSpPr>
        <p:spPr>
          <a:xfrm>
            <a:off x="7080308" y="1019660"/>
            <a:ext cx="2052870" cy="644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Richard</a:t>
            </a:r>
            <a:r>
              <a:rPr lang="en-US" sz="100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Woods, </a:t>
            </a:r>
          </a:p>
          <a:p>
            <a:pPr algn="r"/>
            <a:r>
              <a:rPr lang="en-US" sz="100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Georgia’s School Superintendent</a:t>
            </a:r>
          </a:p>
          <a:p>
            <a:pPr algn="r"/>
            <a:r>
              <a:rPr lang="en-US" sz="1000" b="1" i="1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“Educating Georgia’s Future”</a:t>
            </a:r>
          </a:p>
          <a:p>
            <a:pPr algn="r"/>
            <a:r>
              <a:rPr lang="en-US" sz="1000" b="1" baseline="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gadoe.org</a:t>
            </a: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954B0EF-41A6-4A80-92BD-0DEA5CE674C6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3"/>
          <a:stretch/>
        </p:blipFill>
        <p:spPr>
          <a:xfrm>
            <a:off x="6920613" y="50571"/>
            <a:ext cx="2212566" cy="946227"/>
          </a:xfrm>
          <a:prstGeom prst="rect">
            <a:avLst/>
          </a:prstGeom>
        </p:spPr>
      </p:pic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7055141" y="1019660"/>
            <a:ext cx="2078037" cy="644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Richard</a:t>
            </a:r>
            <a:r>
              <a:rPr lang="en-US" sz="100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Woods, </a:t>
            </a:r>
          </a:p>
          <a:p>
            <a:pPr algn="r"/>
            <a:r>
              <a:rPr lang="en-US" sz="100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Georgia’s School Superintendent</a:t>
            </a:r>
          </a:p>
          <a:p>
            <a:pPr algn="r"/>
            <a:r>
              <a:rPr lang="en-US" sz="1000" b="1" i="1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“Educating Georgia’s Future”</a:t>
            </a:r>
          </a:p>
          <a:p>
            <a:pPr algn="r"/>
            <a:r>
              <a:rPr lang="en-US" sz="1000" b="1" baseline="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gadoe.org</a:t>
            </a: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0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64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DC7CCEC-2C0C-47D6-BC29-BB7521860537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26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4176" cy="1143000"/>
          </a:xfrm>
        </p:spPr>
        <p:txBody>
          <a:bodyPr/>
          <a:lstStyle>
            <a:lvl1pPr>
              <a:defRPr>
                <a:solidFill>
                  <a:srgbClr val="0000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C1696-D643-4099-9FBD-4D945CF627A3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89200" y="6356350"/>
            <a:ext cx="414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42DA9-8A01-4275-8D88-B9A342A177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32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CB7232C-A644-4BD4-BA3E-D677AFF45A2A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04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64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rgbClr val="0000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104BB67-E790-425F-A628-94F06E79E458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10258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2"/>
            <a:ext cx="1978056" cy="1052325"/>
          </a:xfrm>
          <a:prstGeom prst="rect">
            <a:avLst/>
          </a:prstGeom>
        </p:spPr>
      </p:pic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3157025" y="213626"/>
            <a:ext cx="5878691" cy="644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solidFill>
                  <a:schemeClr val="bg1"/>
                </a:solidFill>
              </a:rPr>
              <a:t>Richard</a:t>
            </a:r>
            <a:r>
              <a:rPr lang="en-US" sz="1400" b="1" baseline="0" dirty="0">
                <a:solidFill>
                  <a:schemeClr val="bg1"/>
                </a:solidFill>
              </a:rPr>
              <a:t> Woods, Georgia’s School Superintendent</a:t>
            </a:r>
          </a:p>
          <a:p>
            <a:pPr algn="r"/>
            <a:r>
              <a:rPr lang="en-US" sz="1200" b="1" i="1" u="none" baseline="0" dirty="0">
                <a:solidFill>
                  <a:schemeClr val="bg1"/>
                </a:solidFill>
              </a:rPr>
              <a:t>“Educating Georgia’s Future”</a:t>
            </a:r>
          </a:p>
          <a:p>
            <a:pPr algn="r"/>
            <a:r>
              <a:rPr lang="en-US" sz="1200" b="1" baseline="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gadoe.org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 flipV="1">
            <a:off x="1" y="1042277"/>
            <a:ext cx="9144000" cy="45719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23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4D494C2-6C59-44D3-A122-3B8D4D29BA8A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82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629077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C49F114-5495-4E60-B26B-EB633575145A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06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8487FB9-EF58-4A17-9D50-8484ED3B0E36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1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4D494C2-6C59-44D3-A122-3B8D4D29BA8A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3"/>
          <a:stretch/>
        </p:blipFill>
        <p:spPr>
          <a:xfrm>
            <a:off x="6920613" y="50571"/>
            <a:ext cx="2212566" cy="946227"/>
          </a:xfrm>
          <a:prstGeom prst="rect">
            <a:avLst/>
          </a:prstGeom>
        </p:spPr>
      </p:pic>
      <p:sp>
        <p:nvSpPr>
          <p:cNvPr id="18" name="Date Placeholder 3"/>
          <p:cNvSpPr txBox="1">
            <a:spLocks/>
          </p:cNvSpPr>
          <p:nvPr userDrawn="1"/>
        </p:nvSpPr>
        <p:spPr>
          <a:xfrm>
            <a:off x="7105475" y="1019660"/>
            <a:ext cx="2027703" cy="644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Richard</a:t>
            </a:r>
            <a:r>
              <a:rPr lang="en-US" sz="100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Woods, </a:t>
            </a:r>
          </a:p>
          <a:p>
            <a:pPr algn="r"/>
            <a:r>
              <a:rPr lang="en-US" sz="100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Georgia’s School Superintendent</a:t>
            </a:r>
          </a:p>
          <a:p>
            <a:pPr algn="r"/>
            <a:r>
              <a:rPr lang="en-US" sz="1000" b="1" i="1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“Educating Georgia’s Future”</a:t>
            </a:r>
          </a:p>
          <a:p>
            <a:pPr algn="r"/>
            <a:r>
              <a:rPr lang="en-US" sz="1000" b="1" baseline="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gadoe.org</a:t>
            </a: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2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64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BE48D1D-4A9F-4E45-8766-55B8CFAE4A5D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10258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2"/>
            <a:ext cx="1978056" cy="1052325"/>
          </a:xfrm>
          <a:prstGeom prst="rect">
            <a:avLst/>
          </a:prstGeom>
        </p:spPr>
      </p:pic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3157025" y="213626"/>
            <a:ext cx="5878691" cy="644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solidFill>
                  <a:schemeClr val="bg1"/>
                </a:solidFill>
              </a:rPr>
              <a:t>Richard</a:t>
            </a:r>
            <a:r>
              <a:rPr lang="en-US" sz="1400" b="1" baseline="0" dirty="0">
                <a:solidFill>
                  <a:schemeClr val="bg1"/>
                </a:solidFill>
              </a:rPr>
              <a:t> Woods, Georgia’s School Superintendent</a:t>
            </a:r>
          </a:p>
          <a:p>
            <a:pPr algn="r"/>
            <a:r>
              <a:rPr lang="en-US" sz="1200" b="1" i="1" u="none" baseline="0" dirty="0">
                <a:solidFill>
                  <a:schemeClr val="bg1"/>
                </a:solidFill>
              </a:rPr>
              <a:t>“Educating Georgia’s Future”</a:t>
            </a:r>
          </a:p>
          <a:p>
            <a:pPr algn="r"/>
            <a:r>
              <a:rPr lang="en-US" sz="1200" b="1" baseline="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gadoe.org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 flipV="1">
            <a:off x="1" y="1042277"/>
            <a:ext cx="9144000" cy="45719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6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rgbClr val="0000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664163"/>
            <a:ext cx="4629150" cy="41968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DF42CC7-5E26-4DCF-88A3-F5BF8AA33C77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71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://www.gadoe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9105" y="1434648"/>
            <a:ext cx="8856454" cy="45375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14359"/>
            <a:ext cx="9144000" cy="475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3983" y="334016"/>
            <a:ext cx="63166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FC435E5-F495-4600-8D40-0E5F7BF62B0C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3E4CEF-BB1E-48C7-AE93-F39F6AA99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flipV="1">
            <a:off x="-16415" y="6236140"/>
            <a:ext cx="9160416" cy="51907"/>
          </a:xfrm>
          <a:prstGeom prst="rect">
            <a:avLst/>
          </a:prstGeom>
          <a:solidFill>
            <a:srgbClr val="EC0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3"/>
          <a:stretch/>
        </p:blipFill>
        <p:spPr>
          <a:xfrm>
            <a:off x="6920613" y="50571"/>
            <a:ext cx="2212566" cy="946227"/>
          </a:xfrm>
          <a:prstGeom prst="rect">
            <a:avLst/>
          </a:prstGeom>
        </p:spPr>
      </p:pic>
      <p:sp>
        <p:nvSpPr>
          <p:cNvPr id="13" name="Date Placeholder 3"/>
          <p:cNvSpPr txBox="1">
            <a:spLocks/>
          </p:cNvSpPr>
          <p:nvPr/>
        </p:nvSpPr>
        <p:spPr>
          <a:xfrm>
            <a:off x="7172587" y="1019660"/>
            <a:ext cx="1960591" cy="644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Richard</a:t>
            </a:r>
            <a:r>
              <a:rPr lang="en-US" sz="100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Woods </a:t>
            </a:r>
          </a:p>
          <a:p>
            <a:pPr algn="r"/>
            <a:r>
              <a:rPr lang="en-US" sz="100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Georgia’s School Superintendent</a:t>
            </a:r>
          </a:p>
          <a:p>
            <a:pPr algn="r"/>
            <a:r>
              <a:rPr lang="en-US" sz="1000" b="1" i="1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“Educating Georgia’s Future”</a:t>
            </a:r>
          </a:p>
          <a:p>
            <a:pPr algn="r"/>
            <a:r>
              <a:rPr lang="en-US" sz="1000" b="1" baseline="0" dirty="0">
                <a:solidFill>
                  <a:schemeClr val="tx1">
                    <a:lumMod val="65000"/>
                    <a:lumOff val="35000"/>
                  </a:schemeClr>
                </a:solidFill>
                <a:hlinkClick r:id="rId20"/>
              </a:rPr>
              <a:t>gadoe.org</a:t>
            </a: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6" r:id="rId4"/>
    <p:sldLayoutId id="2147483687" r:id="rId5"/>
    <p:sldLayoutId id="2147483679" r:id="rId6"/>
    <p:sldLayoutId id="2147483677" r:id="rId7"/>
    <p:sldLayoutId id="2147483680" r:id="rId8"/>
    <p:sldLayoutId id="2147483688" r:id="rId9"/>
    <p:sldLayoutId id="2147483689" r:id="rId10"/>
    <p:sldLayoutId id="214748369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00FF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esting.gadoe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hyperlink" Target="NUL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11E8D-1A65-4999-8BB7-7836FB9BF3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9FA0EC2-4A7E-4AF4-B6C0-6DF35C8BB0EF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0921F-A0EC-49A9-A098-C2D730AF6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05FAF5-B65F-4C49-86B7-02B3540C7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" y="1034727"/>
            <a:ext cx="8515350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endParaRPr kumimoji="0" lang="en-US" alt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What do I need to know about the Georgia Milestone Assessment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for third, fourth, and fifth grade students?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Title I Parent Informational Meeting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2621B793-74E9-4F72-8088-2072745EA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129333"/>
            <a:ext cx="152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F81B922-DB0B-47E7-BDB5-2562DFE17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31696"/>
            <a:ext cx="9144000" cy="22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Dallas Elementary School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When: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Thursday, April 3rd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Where: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Virtually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All parents and guardians of students attending Dallas Elementary are invited 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to view this meeting information.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Contact: Julie Holmes, Title I ILC 770-443-8018 or email at jholmes@paulding.k12.ga.us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57AB3C-7413-B402-406C-0005C7C1C381}"/>
              </a:ext>
            </a:extLst>
          </p:cNvPr>
          <p:cNvSpPr txBox="1"/>
          <p:nvPr/>
        </p:nvSpPr>
        <p:spPr>
          <a:xfrm>
            <a:off x="0" y="5529145"/>
            <a:ext cx="9144000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Dallas Elementary</a:t>
            </a:r>
            <a:endParaRPr kumimoji="0" lang="en-US" altLang="en-US" sz="3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520 Hardee St. 30132</a:t>
            </a:r>
            <a:endParaRPr kumimoji="0" lang="en-US" altLang="en-US" sz="3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Dallas, GA  770-443-8018</a:t>
            </a:r>
            <a:endParaRPr kumimoji="0" lang="en-US" altLang="en-US" sz="3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Mrs. Tasha Adams, Principal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77225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B3417-2F24-4804-8C42-54339DB976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B7232C-A644-4BD4-BA3E-D677AFF45A2A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DA9FB-A075-47A3-8C36-D0B235ACF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1B82F-3223-476A-A3EE-6E028FDAC79D}"/>
              </a:ext>
            </a:extLst>
          </p:cNvPr>
          <p:cNvSpPr txBox="1"/>
          <p:nvPr/>
        </p:nvSpPr>
        <p:spPr>
          <a:xfrm>
            <a:off x="0" y="73471"/>
            <a:ext cx="69689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Math Technology Enhanced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FF8F1-8B24-B812-1D51-C8F962811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66995"/>
            <a:ext cx="7139223" cy="42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21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298B1-8BAD-046F-68B4-1BFB70CF8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C4092-DC80-8C18-3C17-B10F678DFA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B7232C-A644-4BD4-BA3E-D677AFF45A2A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44197A-E5F9-2986-8019-F5BCABEEA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22E469-40A3-A1C4-C7E9-5AEA2BBFDEC0}"/>
              </a:ext>
            </a:extLst>
          </p:cNvPr>
          <p:cNvSpPr txBox="1"/>
          <p:nvPr/>
        </p:nvSpPr>
        <p:spPr>
          <a:xfrm>
            <a:off x="0" y="73471"/>
            <a:ext cx="69689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Math Technology Enhanced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A8194-8739-1B15-3661-F78D9044B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04" y="1683416"/>
            <a:ext cx="7233719" cy="43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95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6D56E-7083-D71A-D45F-9AB65E1FA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B7232C-A644-4BD4-BA3E-D677AFF45A2A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FB258-E33D-44C0-CA94-3BDEABC45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85BFCFA-B98E-010C-F025-CFB4B514B0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6316663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ELA Technology Enhanced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085BCD-5DC8-1C4A-E87D-770B9054F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07" y="1325563"/>
            <a:ext cx="6120143" cy="3689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6FA64E-4682-9DBE-A144-1027484AE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362" y="3720973"/>
            <a:ext cx="3324886" cy="236578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2AE69F-06C5-E4C6-4DF7-EF03AF8DD929}"/>
              </a:ext>
            </a:extLst>
          </p:cNvPr>
          <p:cNvCxnSpPr>
            <a:cxnSpLocks/>
          </p:cNvCxnSpPr>
          <p:nvPr/>
        </p:nvCxnSpPr>
        <p:spPr>
          <a:xfrm>
            <a:off x="5377758" y="2476124"/>
            <a:ext cx="1499480" cy="1321806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905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C7F9AE6-2597-42C9-9A3A-EB8F993A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316630" cy="1325563"/>
          </a:xfrm>
        </p:spPr>
        <p:txBody>
          <a:bodyPr/>
          <a:lstStyle/>
          <a:p>
            <a:r>
              <a:rPr lang="en-US" dirty="0"/>
              <a:t>Approximate Testing Times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25E1FA-0C9A-4F2A-B845-C0A5476AD3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BE48D1D-4A9F-4E45-8766-55B8CFAE4A5D}" type="datetime1">
              <a:rPr lang="en-US" smtClean="0"/>
              <a:pPr>
                <a:spcAft>
                  <a:spcPts val="600"/>
                </a:spcAft>
              </a:pPr>
              <a:t>4/25/2025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F8784F-5D14-4692-A226-E371AA35E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3E4CEF-BB1E-48C7-AE93-F39F6AA99AD7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299FB9-3E1D-D6A2-6E59-AEDD9822415D}"/>
              </a:ext>
            </a:extLst>
          </p:cNvPr>
          <p:cNvCxnSpPr>
            <a:cxnSpLocks/>
          </p:cNvCxnSpPr>
          <p:nvPr/>
        </p:nvCxnSpPr>
        <p:spPr>
          <a:xfrm>
            <a:off x="3231472" y="4518735"/>
            <a:ext cx="3283629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172383-7459-FCCF-0BF6-6EA5C23A9D4D}"/>
              </a:ext>
            </a:extLst>
          </p:cNvPr>
          <p:cNvCxnSpPr>
            <a:cxnSpLocks/>
          </p:cNvCxnSpPr>
          <p:nvPr/>
        </p:nvCxnSpPr>
        <p:spPr>
          <a:xfrm>
            <a:off x="3231472" y="3703469"/>
            <a:ext cx="3283629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7AF57A3-E208-7DBF-89A4-DEF65FBB6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665644"/>
            <a:ext cx="60579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67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B3417-2F24-4804-8C42-54339DB976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B7232C-A644-4BD4-BA3E-D677AFF45A2A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DA9FB-A075-47A3-8C36-D0B235ACF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1142C451-93A8-4E9C-ABF5-1DE21B7B3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4"/>
            <a:ext cx="6383045" cy="990600"/>
          </a:xfrm>
        </p:spPr>
        <p:txBody>
          <a:bodyPr>
            <a:noAutofit/>
          </a:bodyPr>
          <a:lstStyle/>
          <a:p>
            <a:r>
              <a:rPr lang="en-US" altLang="en-US" dirty="0"/>
              <a:t>Review/End Test Page Filter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2BBF87-AFCA-4C59-965F-91F4E9776861}"/>
              </a:ext>
            </a:extLst>
          </p:cNvPr>
          <p:cNvSpPr txBox="1"/>
          <p:nvPr/>
        </p:nvSpPr>
        <p:spPr>
          <a:xfrm>
            <a:off x="66582" y="1608351"/>
            <a:ext cx="9010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the last page to see which questions you answered and didn’t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7DC0B8-5949-A548-9312-F9E8DA7CB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15" y="2091719"/>
            <a:ext cx="6652769" cy="401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8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21AE-098B-49E5-AB6A-7DF86DB8E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83" y="334016"/>
            <a:ext cx="6316630" cy="957889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Dallas Elementary</a:t>
            </a:r>
            <a:br>
              <a:rPr lang="en-US" dirty="0"/>
            </a:br>
            <a:r>
              <a:rPr lang="en-US" dirty="0"/>
              <a:t>Georgia Milestones Schedule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DBCA9-3EDA-4478-9953-4FFDB92AC5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8487FB9-EF58-4A17-9D50-8484ED3B0E36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E4BD2-4D25-4588-BB02-DD43721C2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81288-9CD7-4A35-B526-5791139BE903}"/>
              </a:ext>
            </a:extLst>
          </p:cNvPr>
          <p:cNvSpPr txBox="1"/>
          <p:nvPr/>
        </p:nvSpPr>
        <p:spPr>
          <a:xfrm>
            <a:off x="115411" y="2405543"/>
            <a:ext cx="89043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Georgia Milestones Assessment will </a:t>
            </a:r>
            <a:r>
              <a:rPr lang="en-US" sz="1600" dirty="0">
                <a:highlight>
                  <a:srgbClr val="FFFF00"/>
                </a:highlight>
              </a:rPr>
              <a:t>begin on </a:t>
            </a:r>
            <a:r>
              <a:rPr lang="en-US" sz="1600" u="sng" dirty="0">
                <a:highlight>
                  <a:srgbClr val="FFFF00"/>
                </a:highlight>
              </a:rPr>
              <a:t>May 1</a:t>
            </a:r>
            <a:r>
              <a:rPr lang="en-US" sz="1600" u="sng" baseline="30000" dirty="0">
                <a:highlight>
                  <a:srgbClr val="FFFF00"/>
                </a:highlight>
              </a:rPr>
              <a:t>st</a:t>
            </a:r>
            <a:r>
              <a:rPr lang="en-US" sz="1600" u="sng" dirty="0">
                <a:highlight>
                  <a:srgbClr val="FFFF00"/>
                </a:highlight>
              </a:rPr>
              <a:t>.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 GMAS testing must be </a:t>
            </a:r>
            <a:r>
              <a:rPr lang="en-US" sz="1600" b="1" dirty="0"/>
              <a:t>completed face-to-face</a:t>
            </a:r>
            <a:r>
              <a:rPr lang="en-US" sz="1600" dirty="0"/>
              <a:t>; there is not a virtual option for completing the assessment.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An online/virtual version of the Milestones does not exist</a:t>
            </a:r>
            <a:r>
              <a:rPr lang="en-US" sz="1600" dirty="0"/>
              <a:t>.</a:t>
            </a:r>
          </a:p>
          <a:p>
            <a:pPr lvl="1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Virtual students need to attend their </a:t>
            </a:r>
            <a:r>
              <a:rPr lang="en-US" sz="1600" b="1" dirty="0">
                <a:solidFill>
                  <a:srgbClr val="C00000"/>
                </a:solidFill>
              </a:rPr>
              <a:t>home (districted) school </a:t>
            </a:r>
            <a:r>
              <a:rPr lang="en-US" sz="1600" dirty="0"/>
              <a:t>for testing.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Virtual Students received a separate letter from their HR teacher regarding test taking on campus. Please refer to that info.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Please continue to watch for more resources and information provided as we get closer to the testing window.</a:t>
            </a:r>
          </a:p>
        </p:txBody>
      </p:sp>
    </p:spTree>
    <p:extLst>
      <p:ext uri="{BB962C8B-B14F-4D97-AF65-F5344CB8AC3E}">
        <p14:creationId xmlns:p14="http://schemas.microsoft.com/office/powerpoint/2010/main" val="3031486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D3815-5BE7-5236-FAA7-2CD5608E7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4016"/>
            <a:ext cx="7253056" cy="1325563"/>
          </a:xfrm>
        </p:spPr>
        <p:txBody>
          <a:bodyPr>
            <a:normAutofit/>
          </a:bodyPr>
          <a:lstStyle/>
          <a:p>
            <a:r>
              <a:rPr lang="en-US" sz="3200" dirty="0"/>
              <a:t>Georgia Milestones Testing Dates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D5983-4662-AF34-6FE0-5D97C4AA96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8487FB9-EF58-4A17-9D50-8484ED3B0E36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B8BF9-64B7-346A-5B32-4C0F6BEA2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237332-A45F-231E-A37E-8F739F2C3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60" y="1756373"/>
            <a:ext cx="7402508" cy="371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58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6BFAC-09F0-470A-BDB0-D8C3AB49D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83" y="334016"/>
            <a:ext cx="631663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Stress Free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377F-043B-416A-90E4-D5C1DFCA4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023" y="1659579"/>
            <a:ext cx="3886200" cy="4023765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CCF16F-7D54-49C0-A3E3-ED172F740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8487FB9-EF58-4A17-9D50-8484ED3B0E36}" type="datetime1">
              <a:rPr lang="en-US" smtClean="0"/>
              <a:pPr>
                <a:spcAft>
                  <a:spcPts val="600"/>
                </a:spcAft>
              </a:pPr>
              <a:t>4/25/2025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454B8-CFCC-4585-9E80-4A687473C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3E4CEF-BB1E-48C7-AE93-F39F6AA99AD7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46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079A4-55CB-4DBD-9951-25AFB966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Free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3A8BA-C94B-41E5-A775-58AE86B0B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659579"/>
            <a:ext cx="7886701" cy="4172810"/>
          </a:xfrm>
        </p:spPr>
        <p:txBody>
          <a:bodyPr>
            <a:normAutofit/>
          </a:bodyPr>
          <a:lstStyle/>
          <a:p>
            <a:r>
              <a:rPr lang="en-US" sz="2400" dirty="0"/>
              <a:t>We have worked hard all year and have prepared for this. </a:t>
            </a:r>
          </a:p>
          <a:p>
            <a:r>
              <a:rPr lang="en-US" sz="2400" dirty="0">
                <a:highlight>
                  <a:srgbClr val="FFFF00"/>
                </a:highlight>
              </a:rPr>
              <a:t>Do something fun </a:t>
            </a:r>
            <a:r>
              <a:rPr lang="en-US" sz="2400" dirty="0"/>
              <a:t>when your child gets home, like take a family walk or visit a park. Debrief about the test. </a:t>
            </a:r>
          </a:p>
          <a:p>
            <a:r>
              <a:rPr lang="en-US" sz="2400" dirty="0">
                <a:highlight>
                  <a:srgbClr val="FFFF00"/>
                </a:highlight>
              </a:rPr>
              <a:t>Be positive and encouraging </a:t>
            </a:r>
            <a:r>
              <a:rPr lang="en-US" sz="2400" dirty="0"/>
              <a:t>when talking to your child about the test. Let them know how successful they can be and to just do their best!</a:t>
            </a:r>
          </a:p>
          <a:p>
            <a:r>
              <a:rPr lang="en-US" sz="2400" dirty="0">
                <a:highlight>
                  <a:srgbClr val="FFFF00"/>
                </a:highlight>
              </a:rPr>
              <a:t>Keep normal routines. </a:t>
            </a:r>
            <a:r>
              <a:rPr lang="en-US" sz="2400" dirty="0"/>
              <a:t>You do not need to change your routine drastically the week of GMAs. Support healthy habits; Eating well and getting good rest.</a:t>
            </a:r>
          </a:p>
          <a:p>
            <a:r>
              <a:rPr lang="en-US" sz="2400" dirty="0"/>
              <a:t>Prioritize </a:t>
            </a:r>
            <a:r>
              <a:rPr lang="en-US" sz="2400" dirty="0">
                <a:highlight>
                  <a:srgbClr val="FFFF00"/>
                </a:highlight>
              </a:rPr>
              <a:t>attendance</a:t>
            </a:r>
            <a:r>
              <a:rPr lang="en-US" sz="2400" dirty="0"/>
              <a:t> and </a:t>
            </a:r>
            <a:r>
              <a:rPr lang="en-US" sz="2400" dirty="0">
                <a:highlight>
                  <a:srgbClr val="FFFF00"/>
                </a:highlight>
              </a:rPr>
              <a:t>be on time </a:t>
            </a:r>
            <a:r>
              <a:rPr lang="en-US" sz="2400" dirty="0"/>
              <a:t>to school daily.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0F435-5007-4461-B083-C3FC7470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494C2-6C59-44D3-A122-3B8D4D29BA8A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F4F06-448F-4A49-A4D9-348633D71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05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30" y="110222"/>
            <a:ext cx="6316630" cy="853606"/>
          </a:xfrm>
        </p:spPr>
        <p:txBody>
          <a:bodyPr>
            <a:normAutofit/>
          </a:bodyPr>
          <a:lstStyle/>
          <a:p>
            <a:r>
              <a:rPr lang="en-US" dirty="0"/>
              <a:t>EOG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DCAE6-5FD1-49A2-81CE-3B4DE5CB0F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737AB5E-8336-4FB1-BC8B-9391456BFB77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C555FD-10F8-45D2-A78B-D5F4DFD9FBAE}"/>
              </a:ext>
            </a:extLst>
          </p:cNvPr>
          <p:cNvSpPr txBox="1">
            <a:spLocks/>
          </p:cNvSpPr>
          <p:nvPr/>
        </p:nvSpPr>
        <p:spPr>
          <a:xfrm>
            <a:off x="-171265" y="818050"/>
            <a:ext cx="7548609" cy="85360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EOG  resources can be retrieved from the Georgia Milestones Assessment System website.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6A2FB8-E816-4106-A36E-147F7A5E8729}"/>
              </a:ext>
            </a:extLst>
          </p:cNvPr>
          <p:cNvSpPr txBox="1"/>
          <p:nvPr/>
        </p:nvSpPr>
        <p:spPr>
          <a:xfrm>
            <a:off x="-67367" y="1644776"/>
            <a:ext cx="24910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>
                <a:hlinkClick r:id="rId3"/>
              </a:rPr>
              <a:t>http://testing.gadoe.org</a:t>
            </a:r>
            <a:endParaRPr lang="en-US" sz="1400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/>
              <a:t>Georgia Milestones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/>
              <a:t>EOG Resources</a:t>
            </a:r>
          </a:p>
          <a:p>
            <a:r>
              <a:rPr lang="en-US" sz="1400" b="1" dirty="0"/>
              <a:t>https://tinyurl.com/338a8yub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4471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F1BF-08AD-4C25-B202-C11210B90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2C5A0-DD81-4AE4-B61C-DB4D7594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559" y="1419225"/>
            <a:ext cx="8552296" cy="4519757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Welcome!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Presenter: Julie Holmes, Title I Instructional Lead Coach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Reminder: Click the link at the end for questions/comments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Today’s Meeting: Georgia Milestones Assessment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Georgia Milestone Assessment: For 3</a:t>
            </a:r>
            <a:r>
              <a:rPr lang="en-US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-5</a:t>
            </a:r>
            <a:r>
              <a:rPr lang="en-US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grade students only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our K-2 parents, this will be a preview of the assessment.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 Georgia Milestone PowerPoint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Questions/Comments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 to Sign-In &amp; Feedback posted in chat box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EDEFE-2924-41B7-ADB7-8C1F049567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B7232C-A644-4BD4-BA3E-D677AFF45A2A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DE415-6AF2-426C-B13D-762D7B094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267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6BFAC-09F0-470A-BDB0-D8C3AB49D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78" y="1953904"/>
            <a:ext cx="8354841" cy="1325563"/>
          </a:xfrm>
        </p:spPr>
        <p:txBody>
          <a:bodyPr anchor="ctr">
            <a:normAutofit/>
          </a:bodyPr>
          <a:lstStyle/>
          <a:p>
            <a:r>
              <a:rPr lang="en-US" sz="3600" dirty="0"/>
              <a:t>http://www.gaexperienceonline.com/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377F-043B-416A-90E4-D5C1DFCA4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02846">
            <a:off x="7034905" y="3872183"/>
            <a:ext cx="1697103" cy="1757178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CCF16F-7D54-49C0-A3E3-ED172F740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8487FB9-EF58-4A17-9D50-8484ED3B0E36}" type="datetime1">
              <a:rPr lang="en-US" smtClean="0"/>
              <a:pPr>
                <a:spcAft>
                  <a:spcPts val="600"/>
                </a:spcAft>
              </a:pPr>
              <a:t>4/25/2025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454B8-CFCC-4585-9E80-4A687473C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3E4CEF-BB1E-48C7-AE93-F39F6AA99AD7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AB37F8-2BEA-482D-837A-134F59934B8F}"/>
              </a:ext>
            </a:extLst>
          </p:cNvPr>
          <p:cNvSpPr txBox="1">
            <a:spLocks/>
          </p:cNvSpPr>
          <p:nvPr/>
        </p:nvSpPr>
        <p:spPr>
          <a:xfrm>
            <a:off x="0" y="352308"/>
            <a:ext cx="60723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FF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Stress Free Testing – Practice Tools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56BA30-CD76-49C4-84DD-FC449DDE5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78" y="2833968"/>
            <a:ext cx="6640668" cy="337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39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2ECF1-79EC-4BAE-A6FF-114AD054B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48" y="360727"/>
            <a:ext cx="6316630" cy="892305"/>
          </a:xfrm>
        </p:spPr>
        <p:txBody>
          <a:bodyPr>
            <a:normAutofit/>
          </a:bodyPr>
          <a:lstStyle/>
          <a:p>
            <a:pPr algn="ctr"/>
            <a:r>
              <a:rPr lang="en-US" sz="2700" dirty="0"/>
              <a:t>http://www.gaexperienceonline.com/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DFF069-FAD6-4EBA-A812-A75FCC4E4B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5370" y="1555056"/>
            <a:ext cx="3886200" cy="219040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340E6-F235-4C80-A89A-FF3875248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629022"/>
            <a:ext cx="3886200" cy="4351338"/>
          </a:xfrm>
        </p:spPr>
        <p:txBody>
          <a:bodyPr>
            <a:normAutofit/>
          </a:bodyPr>
          <a:lstStyle/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Þ</a:t>
            </a: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Test Practice (green circle)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Þ</a:t>
            </a: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 Under EOG-Spring </a:t>
            </a:r>
            <a:r>
              <a:rPr lang="en-US" sz="1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Main</a:t>
            </a:r>
          </a:p>
          <a:p>
            <a:pPr marL="0" indent="0">
              <a:lnSpc>
                <a:spcPct val="119000"/>
              </a:lnSpc>
              <a:spcBef>
                <a:spcPts val="0"/>
              </a:spcBef>
              <a:buNone/>
            </a:pPr>
            <a:r>
              <a:rPr lang="en-US" sz="1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          Click on </a:t>
            </a:r>
            <a:r>
              <a:rPr lang="en-US" sz="1800" u="sng" kern="1400" dirty="0">
                <a:solidFill>
                  <a:srgbClr val="000000"/>
                </a:solidFill>
                <a:latin typeface="Calibri" panose="020F0502020204030204" pitchFamily="34" charset="0"/>
              </a:rPr>
              <a:t>Online Tools Training </a:t>
            </a:r>
            <a:endParaRPr lang="en-US" sz="1800" u="sng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Þ</a:t>
            </a: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EOG Test Practice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Þ</a:t>
            </a: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Standard Online Tools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Þ</a:t>
            </a: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Grades 3-5</a:t>
            </a:r>
          </a:p>
          <a:p>
            <a:pPr marL="628650" marR="0" indent="0" algn="l">
              <a:lnSpc>
                <a:spcPct val="119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Type in username and password given as shown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A476C-0AB1-4B2D-8B44-A8F482AA3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494C2-6C59-44D3-A122-3B8D4D29BA8A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F993C-A493-45D2-8E7E-05C767BA7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A558B-BDA9-41D1-8EDE-61A829EB183C}"/>
              </a:ext>
            </a:extLst>
          </p:cNvPr>
          <p:cNvSpPr txBox="1"/>
          <p:nvPr/>
        </p:nvSpPr>
        <p:spPr>
          <a:xfrm>
            <a:off x="170403" y="3989941"/>
            <a:ext cx="4458747" cy="21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Test Tools/Usage Practice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 </a:t>
            </a:r>
            <a:r>
              <a:rPr lang="en-US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(This is not subject content practice)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i="1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Students can practice using the “Test Tools”, 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ow to turn pages, and get oriented on how the test is setup.</a:t>
            </a:r>
          </a:p>
        </p:txBody>
      </p:sp>
    </p:spTree>
    <p:extLst>
      <p:ext uri="{BB962C8B-B14F-4D97-AF65-F5344CB8AC3E}">
        <p14:creationId xmlns:p14="http://schemas.microsoft.com/office/powerpoint/2010/main" val="3134280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30A99B8-F5F4-40A4-8A72-06339DCB6E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506" y="136524"/>
            <a:ext cx="4614327" cy="6040439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AB366-2075-4758-8650-A3F8DE87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494C2-6C59-44D3-A122-3B8D4D29BA8A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70A8C-DEEC-4921-9E15-531F83BBF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6A1BB3-FDFD-34F6-9383-81A71C720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207" y="1932001"/>
            <a:ext cx="1603668" cy="13438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3651A4-5E17-5247-A045-2908C1913B09}"/>
              </a:ext>
            </a:extLst>
          </p:cNvPr>
          <p:cNvSpPr/>
          <p:nvPr/>
        </p:nvSpPr>
        <p:spPr>
          <a:xfrm>
            <a:off x="3773010" y="5548544"/>
            <a:ext cx="1864311" cy="239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59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0C55D-1D15-4587-BD9C-3A8555C0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41" y="304902"/>
            <a:ext cx="6316630" cy="1325563"/>
          </a:xfrm>
        </p:spPr>
        <p:txBody>
          <a:bodyPr/>
          <a:lstStyle/>
          <a:p>
            <a:r>
              <a:rPr lang="en-US" dirty="0"/>
              <a:t>Feedback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1BB95-27B4-45BE-AE3E-33A1CD4E0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932" y="1592434"/>
            <a:ext cx="7773946" cy="3673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latin typeface="Arial Nova" panose="020B0604020202020204" pitchFamily="34" charset="0"/>
              </a:rPr>
              <a:t>Thank you for joining us today. Please take a moment to sign in and give us your feedback using the link below. Your feedback will help us to plan for future meetings. </a:t>
            </a: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  <a:latin typeface="Arial Nova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latin typeface="Arial Nova" panose="020B0604020202020204" pitchFamily="34" charset="0"/>
              </a:rPr>
              <a:t>Sign-In and Feedback Link: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77093-806F-47FB-8755-EF403300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494C2-6C59-44D3-A122-3B8D4D29BA8A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47BA7-91B8-4DF7-847D-418A01615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22CF05-A282-1BF7-C837-F445B6DF2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918" y="4450949"/>
            <a:ext cx="128587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67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7" y="0"/>
            <a:ext cx="3325577" cy="173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0" y="408373"/>
            <a:ext cx="9144000" cy="582734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ct val="20000"/>
              </a:spcBef>
            </a:pPr>
            <a:r>
              <a:rPr lang="en-US" sz="2200" b="0" dirty="0">
                <a:solidFill>
                  <a:srgbClr val="E72B4A"/>
                </a:solidFill>
                <a:latin typeface="Century Gothic" panose="020B0502020202020204" pitchFamily="34" charset="0"/>
                <a:ea typeface="+mn-ea"/>
                <a:cs typeface="+mn-cs"/>
              </a:rPr>
              <a:t>Paulding County School District</a:t>
            </a:r>
            <a:br>
              <a:rPr lang="en-US" sz="2200" b="0" dirty="0">
                <a:solidFill>
                  <a:srgbClr val="E72B4A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US" sz="2200" b="0" dirty="0">
                <a:solidFill>
                  <a:srgbClr val="E72B4A"/>
                </a:solidFill>
                <a:latin typeface="Century Gothic" panose="020B0502020202020204" pitchFamily="34" charset="0"/>
                <a:ea typeface="+mn-ea"/>
                <a:cs typeface="+mn-cs"/>
              </a:rPr>
              <a:t>2024-2025</a:t>
            </a:r>
            <a:br>
              <a:rPr lang="en-US" sz="2200" b="0" dirty="0">
                <a:solidFill>
                  <a:srgbClr val="E72B4A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br>
              <a:rPr lang="en-US" sz="2200" b="0" dirty="0">
                <a:solidFill>
                  <a:srgbClr val="E72B4A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US" sz="2200" b="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Elementary</a:t>
            </a:r>
            <a:r>
              <a:rPr lang="en-US" sz="2200" b="0" dirty="0">
                <a:solidFill>
                  <a:srgbClr val="E72B4A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200" b="0" dirty="0">
                <a:solidFill>
                  <a:prstClr val="white">
                    <a:lumMod val="6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t>Parent Presentation</a:t>
            </a:r>
            <a:br>
              <a:rPr lang="en-US" sz="2200" b="0" dirty="0">
                <a:solidFill>
                  <a:prstClr val="white">
                    <a:lumMod val="6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br>
              <a:rPr lang="en-US" sz="1800" b="0" dirty="0">
                <a:hlinkClick r:id="rId4" invalidUrl="http:///"/>
              </a:rPr>
            </a:b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8207955-AD14-4B9D-84CB-C4C2D6297E1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CDB7B-79C8-4E14-9628-76749ED17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67C0E8-C8E3-49BC-AD71-BB5058DA027D}" type="datetime1">
              <a:rPr lang="en-US" smtClean="0"/>
              <a:t>4/25/2025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147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983" y="334017"/>
            <a:ext cx="6316630" cy="103758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Agenda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Georgia Milestones Assessments overview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Goals of the Georgia Milestone Assessments System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Purpose of the Georgia Milestones Assessments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Supporting students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2DA9-8A01-4275-8D88-B9A342A177F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1DD4B-0264-4BFF-827F-2C46B7A022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319A76-6E5B-49D9-B926-AECF885B7852}" type="datetime1">
              <a:rPr lang="en-US" smtClean="0"/>
              <a:t>4/25/2025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80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23998-E7D6-4F24-80B1-755F001DD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Georgia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BC263-C4F2-4640-BDEA-7AF42F9E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83" y="1568173"/>
            <a:ext cx="78867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The Georgia Milestones Assessment is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 comprehensive summative assessment pro​gram spanning grades 3 through high school.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measures how well students have learned the knowledge and skills outlined in the state-adopted content standards.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F7B55E9-FA20-47ED-B370-0ABD400FEE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48DC692-877C-4218-868B-6FB9D8745DDF}" type="datetime1">
              <a:rPr lang="en-US" smtClean="0"/>
              <a:t>4/25/2025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917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E9BA6-26DD-4C2D-B721-CEC63363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20" y="136525"/>
            <a:ext cx="6316630" cy="112077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What is the purpose of </a:t>
            </a:r>
            <a:br>
              <a:rPr lang="en-US" sz="3600" dirty="0"/>
            </a:br>
            <a:r>
              <a:rPr lang="en-US" sz="3600" dirty="0"/>
              <a:t>Georgi​a Milestones?</a:t>
            </a:r>
            <a:br>
              <a:rPr lang="en-US" sz="1400" dirty="0"/>
            </a:b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BB64E-3E0B-455A-8BFC-CCFB09EE68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12C5F25-06B1-4C93-8A47-E6060E265B2C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7F2308-BA41-443D-B816-A387F7384BB3}"/>
              </a:ext>
            </a:extLst>
          </p:cNvPr>
          <p:cNvSpPr txBox="1"/>
          <p:nvPr/>
        </p:nvSpPr>
        <p:spPr>
          <a:xfrm>
            <a:off x="215900" y="1659579"/>
            <a:ext cx="873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The Georgia Milestones Assessment System is designed to provide information about </a:t>
            </a:r>
            <a:r>
              <a:rPr lang="en-US" dirty="0">
                <a:highlight>
                  <a:srgbClr val="FFFF00"/>
                </a:highlight>
              </a:rPr>
              <a:t>how well students are mastering</a:t>
            </a:r>
            <a:r>
              <a:rPr lang="en-US" dirty="0"/>
              <a:t> the </a:t>
            </a:r>
            <a:r>
              <a:rPr lang="en-US" dirty="0">
                <a:highlight>
                  <a:srgbClr val="FFFF00"/>
                </a:highlight>
              </a:rPr>
              <a:t>state-adopted content standards </a:t>
            </a:r>
            <a:r>
              <a:rPr lang="en-US" dirty="0"/>
              <a:t>in the core content areas of English Language Arts, mathematics, science, and social studies. 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Georgia Milestones is designed to </a:t>
            </a:r>
            <a:r>
              <a:rPr lang="en-US" dirty="0">
                <a:highlight>
                  <a:srgbClr val="FFFF00"/>
                </a:highlight>
              </a:rPr>
              <a:t>provide students with critical information abo​u​t their own achievement</a:t>
            </a:r>
            <a:r>
              <a:rPr lang="en-US" dirty="0"/>
              <a:t> and their readiness for their next level of learning – be it the next grade, the next course, or endeavor (college or career). </a:t>
            </a:r>
          </a:p>
          <a:p>
            <a:r>
              <a:rPr lang="en-US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Informing parents, educators, and the public about how well students are learning important content</a:t>
            </a:r>
            <a:r>
              <a:rPr lang="en-US" dirty="0"/>
              <a:t> is an essential aspect of any educational assessment and accountability system.  Parents, the public, and policy makers, including local school districts and boards of education, can use the results as a barometer of the quality of educational opportunity provided throughout the state of Georgia. 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397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E9BA6-26DD-4C2D-B721-CEC63363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20" y="136525"/>
            <a:ext cx="6316630" cy="1120776"/>
          </a:xfr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r>
              <a:rPr lang="en-US" sz="3600" dirty="0"/>
              <a:t>What is the purpose of </a:t>
            </a:r>
            <a:br>
              <a:rPr lang="en-US" sz="3600" dirty="0"/>
            </a:br>
            <a:r>
              <a:rPr lang="en-US" sz="3600" dirty="0"/>
              <a:t>Georgi​a Milestones?</a:t>
            </a:r>
            <a:br>
              <a:rPr lang="en-US" sz="1400" dirty="0"/>
            </a:b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BB64E-3E0B-455A-8BFC-CCFB09EE68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12C5F25-06B1-4C93-8A47-E6060E265B2C}" type="datetime1">
              <a:rPr lang="en-US" smtClean="0"/>
              <a:t>4/25/2025</a:t>
            </a:fld>
            <a:endParaRPr lang="en-US" dirty="0"/>
          </a:p>
        </p:txBody>
      </p:sp>
      <p:pic>
        <p:nvPicPr>
          <p:cNvPr id="8" name="Georgia Milestones Video">
            <a:hlinkClick r:id="" action="ppaction://media"/>
            <a:extLst>
              <a:ext uri="{FF2B5EF4-FFF2-40B4-BE49-F238E27FC236}">
                <a16:creationId xmlns:a16="http://schemas.microsoft.com/office/drawing/2014/main" id="{09E32EFA-F21F-4E21-A85C-9C17B6FF50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9400" y="1893846"/>
            <a:ext cx="5613400" cy="30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4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E9BA6-26DD-4C2D-B721-CEC63363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Georgia Milestones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BB64E-3E0B-455A-8BFC-CCFB09EE68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12C5F25-06B1-4C93-8A47-E6060E265B2C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0E25C-9457-4414-AE90-BE2DFDED7A33}"/>
              </a:ext>
            </a:extLst>
          </p:cNvPr>
          <p:cNvSpPr txBox="1"/>
          <p:nvPr/>
        </p:nvSpPr>
        <p:spPr>
          <a:xfrm>
            <a:off x="4379079" y="2975436"/>
            <a:ext cx="454196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prstClr val="black"/>
                </a:solidFill>
              </a:rPr>
              <a:t>Georgia Milestones is administered 100% online.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38CB80-465E-4BE9-9998-04D873F87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71196"/>
              </p:ext>
            </p:extLst>
          </p:nvPr>
        </p:nvGraphicFramePr>
        <p:xfrm>
          <a:off x="519593" y="2345741"/>
          <a:ext cx="3658124" cy="2477927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1141427">
                  <a:extLst>
                    <a:ext uri="{9D8B030D-6E8A-4147-A177-3AD203B41FA5}">
                      <a16:colId xmlns:a16="http://schemas.microsoft.com/office/drawing/2014/main" val="1094529652"/>
                    </a:ext>
                  </a:extLst>
                </a:gridCol>
                <a:gridCol w="1367406">
                  <a:extLst>
                    <a:ext uri="{9D8B030D-6E8A-4147-A177-3AD203B41FA5}">
                      <a16:colId xmlns:a16="http://schemas.microsoft.com/office/drawing/2014/main" val="2608738888"/>
                    </a:ext>
                  </a:extLst>
                </a:gridCol>
                <a:gridCol w="1149291">
                  <a:extLst>
                    <a:ext uri="{9D8B030D-6E8A-4147-A177-3AD203B41FA5}">
                      <a16:colId xmlns:a16="http://schemas.microsoft.com/office/drawing/2014/main" val="1107077149"/>
                    </a:ext>
                  </a:extLst>
                </a:gridCol>
              </a:tblGrid>
              <a:tr h="88528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</a:rPr>
                        <a:t>ELA</a:t>
                      </a:r>
                      <a:endParaRPr lang="en-US" sz="18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66675" marB="5715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</a:rPr>
                        <a:t>Mathematics</a:t>
                      </a:r>
                      <a:endParaRPr lang="en-US" sz="18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66675" marB="5715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</a:rPr>
                        <a:t>Science</a:t>
                      </a:r>
                      <a:endParaRPr lang="en-US" sz="1800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66675" marB="5715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323398"/>
                  </a:ext>
                </a:extLst>
              </a:tr>
              <a:tr h="1592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Grades 3 – 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66675" marB="571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Grades 3 – 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66675" marB="571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Grade 5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66675" marB="57150" anchor="ctr"/>
                </a:tc>
                <a:extLst>
                  <a:ext uri="{0D108BD9-81ED-4DB2-BD59-A6C34878D82A}">
                    <a16:rowId xmlns:a16="http://schemas.microsoft.com/office/drawing/2014/main" val="1479118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3102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B3417-2F24-4804-8C42-54339DB976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B7232C-A644-4BD4-BA3E-D677AFF45A2A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DA9FB-A075-47A3-8C36-D0B235ACF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3E4CEF-BB1E-48C7-AE93-F39F6AA99AD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0EBF8-BD49-4543-9C65-4B8CB2F92492}"/>
              </a:ext>
            </a:extLst>
          </p:cNvPr>
          <p:cNvSpPr txBox="1"/>
          <p:nvPr/>
        </p:nvSpPr>
        <p:spPr>
          <a:xfrm>
            <a:off x="230297" y="681037"/>
            <a:ext cx="73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Test Item Types and Tools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99918-B256-32E0-CBF9-D76493C96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739" y="4463366"/>
            <a:ext cx="4543425" cy="1504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0250A-F88F-1169-56FA-63F5476D1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96" y="2266088"/>
            <a:ext cx="3777901" cy="199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43E4E8-4A8F-7FF8-BD54-08EE18784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148" y="2273538"/>
            <a:ext cx="4947671" cy="16668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F3FFF3-4355-F2CA-9111-78DC38B27ED9}"/>
              </a:ext>
            </a:extLst>
          </p:cNvPr>
          <p:cNvSpPr txBox="1"/>
          <p:nvPr/>
        </p:nvSpPr>
        <p:spPr>
          <a:xfrm>
            <a:off x="5042781" y="3940413"/>
            <a:ext cx="3472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Math &amp; Science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CE90B7-165D-2848-A71D-5BFDBA312326}"/>
              </a:ext>
            </a:extLst>
          </p:cNvPr>
          <p:cNvSpPr txBox="1"/>
          <p:nvPr/>
        </p:nvSpPr>
        <p:spPr>
          <a:xfrm>
            <a:off x="5758428" y="1738511"/>
            <a:ext cx="1258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ELA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68607"/>
      </p:ext>
    </p:extLst>
  </p:cSld>
  <p:clrMapOvr>
    <a:masterClrMapping/>
  </p:clrMapOvr>
</p:sld>
</file>

<file path=ppt/theme/theme1.xml><?xml version="1.0" encoding="utf-8"?>
<a:theme xmlns:a="http://schemas.openxmlformats.org/drawingml/2006/main" name="GaDOE-PowerPoint-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OC_Winter_2018_Pre-Admin.SG.potx" id="{E452EA7C-CD25-459E-84B5-ADE25BBC0CCE}" vid="{1B3DB874-4A1E-46DB-8407-5E146C611B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496aed-39d0-4758-b3cf-4e4773287716"/>
    <Page xmlns="20a672bb-8554-40ed-8ef6-17ff2403b73b" xsi:nil="true"/>
    <PublishingExpirationDate xmlns="http://schemas.microsoft.com/sharepoint/v3" xsi:nil="true"/>
    <Page_x0020_SubHeader xmlns="20a672bb-8554-40ed-8ef6-17ff2403b73b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B34819C3326640A5C369F682C5BCEC" ma:contentTypeVersion="3" ma:contentTypeDescription="Create a new document." ma:contentTypeScope="" ma:versionID="b2371cd5ef6aa34bfb2ea73766c41b28">
  <xsd:schema xmlns:xsd="http://www.w3.org/2001/XMLSchema" xmlns:xs="http://www.w3.org/2001/XMLSchema" xmlns:p="http://schemas.microsoft.com/office/2006/metadata/properties" xmlns:ns1="http://schemas.microsoft.com/sharepoint/v3" xmlns:ns2="1d496aed-39d0-4758-b3cf-4e4773287716" xmlns:ns3="20a672bb-8554-40ed-8ef6-17ff2403b73b" targetNamespace="http://schemas.microsoft.com/office/2006/metadata/properties" ma:root="true" ma:fieldsID="93e99c51eee0f184a2cb11cc45f17dca" ns1:_="" ns2:_="" ns3:_="">
    <xsd:import namespace="http://schemas.microsoft.com/sharepoint/v3"/>
    <xsd:import namespace="1d496aed-39d0-4758-b3cf-4e4773287716"/>
    <xsd:import namespace="20a672bb-8554-40ed-8ef6-17ff2403b73b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1:PublishingStartDate" minOccurs="0"/>
                <xsd:element ref="ns1:PublishingExpirationDate" minOccurs="0"/>
                <xsd:element ref="ns3:Page" minOccurs="0"/>
                <xsd:element ref="ns3:Page_x0020_SubHea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internalName="PublishingStartDate">
      <xsd:simpleType>
        <xsd:restriction base="dms:Unknown"/>
      </xsd:simpleType>
    </xsd:element>
    <xsd:element name="PublishingExpirationDate" ma:index="11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96aed-39d0-4758-b3cf-4e4773287716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description="" ma:hidden="true" ma:list="{c9dd594f-b3c3-485c-979e-10fa5fdd8c85}" ma:internalName="TaxCatchAll" ma:showField="CatchAllData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description="" ma:hidden="true" ma:list="{c9dd594f-b3c3-485c-979e-10fa5fdd8c85}" ma:internalName="TaxCatchAllLabel" ma:readOnly="true" ma:showField="CatchAllDataLabel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672bb-8554-40ed-8ef6-17ff2403b73b" elementFormDefault="qualified">
    <xsd:import namespace="http://schemas.microsoft.com/office/2006/documentManagement/types"/>
    <xsd:import namespace="http://schemas.microsoft.com/office/infopath/2007/PartnerControls"/>
    <xsd:element name="Page" ma:index="12" nillable="true" ma:displayName="Page" ma:list="{812383B8-FDBA-42DE-9B28-EFCB3124A900}" ma:internalName="Page">
      <xsd:simpleType>
        <xsd:restriction base="dms:Lookup"/>
      </xsd:simpleType>
    </xsd:element>
    <xsd:element name="Page_x0020_SubHeader" ma:index="13" nillable="true" ma:displayName="Page SubHeader" ma:internalName="Page_x0020_SubHeader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F00EE7-5F6E-409F-88CA-8BEF9EFD5F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88A7C3-2BB5-4A18-898A-30CE89B2372C}">
  <ds:schemaRefs>
    <ds:schemaRef ds:uri="http://schemas.microsoft.com/sharepoint/v3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1d496aed-39d0-4758-b3cf-4e4773287716"/>
    <ds:schemaRef ds:uri="http://schemas.openxmlformats.org/package/2006/metadata/core-properties"/>
    <ds:schemaRef ds:uri="20a672bb-8554-40ed-8ef6-17ff2403b73b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5BADA3A-3C67-46AC-B02E-BD86D1F7B8BC}">
  <ds:schemaRefs>
    <ds:schemaRef ds:uri="1d496aed-39d0-4758-b3cf-4e4773287716"/>
    <ds:schemaRef ds:uri="20a672bb-8554-40ed-8ef6-17ff2403b7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EOC_Winter_2018_Pre-Admin.SG</Template>
  <TotalTime>861</TotalTime>
  <Words>915</Words>
  <Application>Microsoft Office PowerPoint</Application>
  <PresentationFormat>On-screen Show (4:3)</PresentationFormat>
  <Paragraphs>158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 Black</vt:lpstr>
      <vt:lpstr>Arial Nova</vt:lpstr>
      <vt:lpstr>Arial Rounded MT Bold</vt:lpstr>
      <vt:lpstr>Bahnschrift Condensed</vt:lpstr>
      <vt:lpstr>Calibri</vt:lpstr>
      <vt:lpstr>Century Gothic</vt:lpstr>
      <vt:lpstr>Comic Sans MS</vt:lpstr>
      <vt:lpstr>Symbol</vt:lpstr>
      <vt:lpstr>Wingdings</vt:lpstr>
      <vt:lpstr>GaDOE-PowerPoint-Template</vt:lpstr>
      <vt:lpstr>PowerPoint Presentation</vt:lpstr>
      <vt:lpstr>Agenda</vt:lpstr>
      <vt:lpstr>Paulding County School District 2024-2025  Elementary Parent Presentation  </vt:lpstr>
      <vt:lpstr>Agenda</vt:lpstr>
      <vt:lpstr>Georgia Milestones</vt:lpstr>
      <vt:lpstr>What is the purpose of  Georgi​a Milestones? </vt:lpstr>
      <vt:lpstr> What is the purpose of  Georgi​a Milestones? </vt:lpstr>
      <vt:lpstr>Georgia Milestones</vt:lpstr>
      <vt:lpstr>PowerPoint Presentation</vt:lpstr>
      <vt:lpstr>PowerPoint Presentation</vt:lpstr>
      <vt:lpstr>PowerPoint Presentation</vt:lpstr>
      <vt:lpstr>ELA Technology Enhanced Example</vt:lpstr>
      <vt:lpstr>Approximate Testing Times</vt:lpstr>
      <vt:lpstr>Review/End Test Page Filter</vt:lpstr>
      <vt:lpstr>    Dallas Elementary Georgia Milestones Schedule  </vt:lpstr>
      <vt:lpstr>Georgia Milestones Testing Dates</vt:lpstr>
      <vt:lpstr>Stress Free Testing</vt:lpstr>
      <vt:lpstr>Stress Free Zone</vt:lpstr>
      <vt:lpstr>EOG Resources</vt:lpstr>
      <vt:lpstr>http://www.gaexperienceonline.com/</vt:lpstr>
      <vt:lpstr>http://www.gaexperienceonline.com/</vt:lpstr>
      <vt:lpstr>PowerPoint Presentation</vt:lpstr>
      <vt:lpstr>Feedback </vt:lpstr>
    </vt:vector>
  </TitlesOfParts>
  <Company>Georgia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 of Course (EOC) Winter 2018 &amp; Spring 2019  Mid-Month Pre-Administration  October 16, 2018 https://attendee.gotowebinar.com/register/9173692094890938882   October 18, 2018 (Live Repeat) https://attendee.gotowebinar.com/register/494319928552775170  This presentation can be found at http://gadoe.org/milestones &gt; Georgia Milestones Presentations</dc:title>
  <dc:creator>Sandy Greene</dc:creator>
  <cp:lastModifiedBy>Michelle C. Johnson</cp:lastModifiedBy>
  <cp:revision>9</cp:revision>
  <cp:lastPrinted>2023-03-29T13:50:04Z</cp:lastPrinted>
  <dcterms:created xsi:type="dcterms:W3CDTF">2018-10-12T11:04:31Z</dcterms:created>
  <dcterms:modified xsi:type="dcterms:W3CDTF">2025-04-25T18:55:16Z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0x01010008F9C8662C74564AA813A60BD0601687</vt:lpwstr>
  </property>
</Properties>
</file>