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 id="281" r:id="rId27"/>
    <p:sldId id="282" r:id="rId28"/>
    <p:sldId id="284" r:id="rId29"/>
    <p:sldId id="285" r:id="rId30"/>
    <p:sldId id="310" r:id="rId31"/>
    <p:sldId id="286" r:id="rId32"/>
    <p:sldId id="287" r:id="rId33"/>
    <p:sldId id="309"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1" autoAdjust="0"/>
  </p:normalViewPr>
  <p:slideViewPr>
    <p:cSldViewPr snapToGrid="0">
      <p:cViewPr varScale="1">
        <p:scale>
          <a:sx n="72" d="100"/>
          <a:sy n="72" d="100"/>
        </p:scale>
        <p:origin x="4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nutrition.gov/whats-foo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Fitness, Nutrition, and Weight Management</a:t>
            </a:r>
          </a:p>
        </p:txBody>
      </p:sp>
      <p:sp>
        <p:nvSpPr>
          <p:cNvPr id="3" name="Subtitle 2"/>
          <p:cNvSpPr>
            <a:spLocks noGrp="1"/>
          </p:cNvSpPr>
          <p:nvPr>
            <p:ph type="subTitle" idx="1"/>
          </p:nvPr>
        </p:nvSpPr>
        <p:spPr/>
        <p:txBody>
          <a:bodyPr/>
          <a:lstStyle/>
          <a:p>
            <a:r>
              <a:rPr lang="en-US" dirty="0"/>
              <a:t>Coach Whitaker</a:t>
            </a:r>
          </a:p>
        </p:txBody>
      </p:sp>
    </p:spTree>
    <p:extLst>
      <p:ext uri="{BB962C8B-B14F-4D97-AF65-F5344CB8AC3E}">
        <p14:creationId xmlns:p14="http://schemas.microsoft.com/office/powerpoint/2010/main" val="165762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Developed by Fitness</a:t>
            </a:r>
          </a:p>
        </p:txBody>
      </p:sp>
      <p:sp>
        <p:nvSpPr>
          <p:cNvPr id="3" name="Content Placeholder 2"/>
          <p:cNvSpPr>
            <a:spLocks noGrp="1"/>
          </p:cNvSpPr>
          <p:nvPr>
            <p:ph idx="1"/>
          </p:nvPr>
        </p:nvSpPr>
        <p:spPr/>
        <p:txBody>
          <a:bodyPr>
            <a:normAutofit fontScale="85000" lnSpcReduction="20000"/>
          </a:bodyPr>
          <a:lstStyle/>
          <a:p>
            <a:endParaRPr lang="en-US" dirty="0"/>
          </a:p>
          <a:p>
            <a:r>
              <a:rPr lang="en-US" sz="3000" dirty="0"/>
              <a:t>Coordination</a:t>
            </a:r>
          </a:p>
          <a:p>
            <a:r>
              <a:rPr lang="en-US" sz="3000" dirty="0"/>
              <a:t>Balance</a:t>
            </a:r>
          </a:p>
          <a:p>
            <a:r>
              <a:rPr lang="en-US" sz="3000" dirty="0"/>
              <a:t>Agility</a:t>
            </a:r>
          </a:p>
          <a:p>
            <a:r>
              <a:rPr lang="en-US" sz="3000" dirty="0"/>
              <a:t>Power</a:t>
            </a:r>
          </a:p>
          <a:p>
            <a:r>
              <a:rPr lang="en-US" sz="3000" dirty="0"/>
              <a:t>Speed</a:t>
            </a:r>
          </a:p>
          <a:p>
            <a:r>
              <a:rPr lang="en-US" sz="3000" dirty="0"/>
              <a:t>Reaction time</a:t>
            </a:r>
          </a:p>
          <a:p>
            <a:endParaRPr lang="en-US" dirty="0"/>
          </a:p>
        </p:txBody>
      </p:sp>
      <p:pic>
        <p:nvPicPr>
          <p:cNvPr id="4" name="Picture 3"/>
          <p:cNvPicPr>
            <a:picLocks noChangeAspect="1"/>
          </p:cNvPicPr>
          <p:nvPr/>
        </p:nvPicPr>
        <p:blipFill>
          <a:blip r:embed="rId2"/>
          <a:stretch>
            <a:fillRect/>
          </a:stretch>
        </p:blipFill>
        <p:spPr>
          <a:xfrm>
            <a:off x="9062234" y="2654135"/>
            <a:ext cx="2000250" cy="2286000"/>
          </a:xfrm>
          <a:prstGeom prst="rect">
            <a:avLst/>
          </a:prstGeom>
        </p:spPr>
      </p:pic>
      <p:pic>
        <p:nvPicPr>
          <p:cNvPr id="5" name="Picture 4"/>
          <p:cNvPicPr>
            <a:picLocks noChangeAspect="1"/>
          </p:cNvPicPr>
          <p:nvPr/>
        </p:nvPicPr>
        <p:blipFill>
          <a:blip r:embed="rId3"/>
          <a:stretch>
            <a:fillRect/>
          </a:stretch>
        </p:blipFill>
        <p:spPr>
          <a:xfrm>
            <a:off x="4828432" y="3669352"/>
            <a:ext cx="3105150" cy="1466850"/>
          </a:xfrm>
          <a:prstGeom prst="rect">
            <a:avLst/>
          </a:prstGeom>
        </p:spPr>
      </p:pic>
    </p:spTree>
    <p:extLst>
      <p:ext uri="{BB962C8B-B14F-4D97-AF65-F5344CB8AC3E}">
        <p14:creationId xmlns:p14="http://schemas.microsoft.com/office/powerpoint/2010/main" val="364333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Adaptations to Exercise</a:t>
            </a:r>
          </a:p>
        </p:txBody>
      </p:sp>
      <p:sp>
        <p:nvSpPr>
          <p:cNvPr id="3" name="Content Placeholder 2"/>
          <p:cNvSpPr>
            <a:spLocks noGrp="1"/>
          </p:cNvSpPr>
          <p:nvPr>
            <p:ph idx="1"/>
          </p:nvPr>
        </p:nvSpPr>
        <p:spPr/>
        <p:txBody>
          <a:bodyPr>
            <a:normAutofit fontScale="85000" lnSpcReduction="20000"/>
          </a:bodyPr>
          <a:lstStyle/>
          <a:p>
            <a:r>
              <a:rPr lang="en-US" dirty="0"/>
              <a:t>Increased Heart Stroke Volume</a:t>
            </a:r>
          </a:p>
          <a:p>
            <a:r>
              <a:rPr lang="en-US" dirty="0"/>
              <a:t>Increase Oxygen VO2 Max</a:t>
            </a:r>
          </a:p>
          <a:p>
            <a:r>
              <a:rPr lang="en-US" dirty="0"/>
              <a:t>Increased Capillarization </a:t>
            </a:r>
          </a:p>
          <a:p>
            <a:r>
              <a:rPr lang="en-US" dirty="0"/>
              <a:t>Lowers LDL levels</a:t>
            </a:r>
          </a:p>
          <a:p>
            <a:r>
              <a:rPr lang="en-US" dirty="0"/>
              <a:t>MITOCHONDRIA</a:t>
            </a:r>
          </a:p>
          <a:p>
            <a:r>
              <a:rPr lang="en-US" dirty="0"/>
              <a:t>Fiber Types (Slow and Fast)</a:t>
            </a:r>
          </a:p>
          <a:p>
            <a:endParaRPr lang="en-US" dirty="0"/>
          </a:p>
          <a:p>
            <a:r>
              <a:rPr lang="en-US" dirty="0"/>
              <a:t>Committing to a life of physical activity now can delay or prevent some chronic diseases later in life, such as cardiovascular disease and osteoporosis</a:t>
            </a:r>
          </a:p>
        </p:txBody>
      </p:sp>
      <p:pic>
        <p:nvPicPr>
          <p:cNvPr id="4" name="Picture 3"/>
          <p:cNvPicPr>
            <a:picLocks noChangeAspect="1"/>
          </p:cNvPicPr>
          <p:nvPr/>
        </p:nvPicPr>
        <p:blipFill>
          <a:blip r:embed="rId2"/>
          <a:stretch>
            <a:fillRect/>
          </a:stretch>
        </p:blipFill>
        <p:spPr>
          <a:xfrm>
            <a:off x="7137812" y="2825709"/>
            <a:ext cx="2476500" cy="1847850"/>
          </a:xfrm>
          <a:prstGeom prst="rect">
            <a:avLst/>
          </a:prstGeom>
        </p:spPr>
      </p:pic>
    </p:spTree>
    <p:extLst>
      <p:ext uri="{BB962C8B-B14F-4D97-AF65-F5344CB8AC3E}">
        <p14:creationId xmlns:p14="http://schemas.microsoft.com/office/powerpoint/2010/main" val="125941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0199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Fitness Program</a:t>
            </a:r>
          </a:p>
        </p:txBody>
      </p:sp>
      <p:sp>
        <p:nvSpPr>
          <p:cNvPr id="3" name="Content Placeholder 2"/>
          <p:cNvSpPr>
            <a:spLocks noGrp="1"/>
          </p:cNvSpPr>
          <p:nvPr>
            <p:ph idx="1"/>
          </p:nvPr>
        </p:nvSpPr>
        <p:spPr/>
        <p:txBody>
          <a:bodyPr>
            <a:normAutofit lnSpcReduction="10000"/>
          </a:bodyPr>
          <a:lstStyle/>
          <a:p>
            <a:r>
              <a:rPr lang="en-US" dirty="0"/>
              <a:t>Before you start a fitness program, consider the following factors:</a:t>
            </a:r>
          </a:p>
          <a:p>
            <a:pPr marL="0" indent="0">
              <a:buNone/>
            </a:pPr>
            <a:r>
              <a:rPr lang="en-US" dirty="0"/>
              <a:t>1. Do you have any special health constraints?</a:t>
            </a:r>
          </a:p>
          <a:p>
            <a:pPr marL="0" indent="0">
              <a:buNone/>
            </a:pPr>
            <a:r>
              <a:rPr lang="en-US" dirty="0"/>
              <a:t>2. Are you healthy enough to start a program?</a:t>
            </a:r>
          </a:p>
          <a:p>
            <a:pPr marL="0" indent="0">
              <a:buNone/>
            </a:pPr>
            <a:r>
              <a:rPr lang="en-US" dirty="0"/>
              <a:t>3. What types of activities do you enjoy?</a:t>
            </a:r>
          </a:p>
          <a:p>
            <a:pPr marL="0" indent="0">
              <a:buNone/>
            </a:pPr>
            <a:r>
              <a:rPr lang="en-US" dirty="0"/>
              <a:t>4. How much will your planned activities cost?</a:t>
            </a:r>
          </a:p>
          <a:p>
            <a:pPr marL="0" indent="0">
              <a:buNone/>
            </a:pPr>
            <a:r>
              <a:rPr lang="en-US" dirty="0"/>
              <a:t>Should Include—Cardio endurance, Muscular strength/endurance, and flexibility</a:t>
            </a:r>
          </a:p>
          <a:p>
            <a:endParaRPr lang="en-US" dirty="0"/>
          </a:p>
        </p:txBody>
      </p:sp>
    </p:spTree>
    <p:extLst>
      <p:ext uri="{BB962C8B-B14F-4D97-AF65-F5344CB8AC3E}">
        <p14:creationId xmlns:p14="http://schemas.microsoft.com/office/powerpoint/2010/main" val="233754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Your Fitness Plan</a:t>
            </a:r>
          </a:p>
        </p:txBody>
      </p:sp>
      <p:sp>
        <p:nvSpPr>
          <p:cNvPr id="3" name="Content Placeholder 2"/>
          <p:cNvSpPr>
            <a:spLocks noGrp="1"/>
          </p:cNvSpPr>
          <p:nvPr>
            <p:ph idx="1"/>
          </p:nvPr>
        </p:nvSpPr>
        <p:spPr/>
        <p:txBody>
          <a:bodyPr/>
          <a:lstStyle/>
          <a:p>
            <a:r>
              <a:rPr lang="en-US" dirty="0"/>
              <a:t>Your resting heart rate (RHR) is the number of times your heart beats per minute while at rest.</a:t>
            </a:r>
          </a:p>
          <a:p>
            <a:endParaRPr lang="en-US" dirty="0"/>
          </a:p>
        </p:txBody>
      </p:sp>
      <p:pic>
        <p:nvPicPr>
          <p:cNvPr id="4" name="Picture 3"/>
          <p:cNvPicPr>
            <a:picLocks noChangeAspect="1"/>
          </p:cNvPicPr>
          <p:nvPr/>
        </p:nvPicPr>
        <p:blipFill>
          <a:blip r:embed="rId2"/>
          <a:stretch>
            <a:fillRect/>
          </a:stretch>
        </p:blipFill>
        <p:spPr>
          <a:xfrm>
            <a:off x="4305431" y="3051070"/>
            <a:ext cx="6218459" cy="3200677"/>
          </a:xfrm>
          <a:prstGeom prst="rect">
            <a:avLst/>
          </a:prstGeom>
        </p:spPr>
      </p:pic>
    </p:spTree>
    <p:extLst>
      <p:ext uri="{BB962C8B-B14F-4D97-AF65-F5344CB8AC3E}">
        <p14:creationId xmlns:p14="http://schemas.microsoft.com/office/powerpoint/2010/main" val="218322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Your Fitness Plan</a:t>
            </a:r>
          </a:p>
        </p:txBody>
      </p:sp>
      <p:sp>
        <p:nvSpPr>
          <p:cNvPr id="3" name="Content Placeholder 2"/>
          <p:cNvSpPr>
            <a:spLocks noGrp="1"/>
          </p:cNvSpPr>
          <p:nvPr>
            <p:ph idx="1"/>
          </p:nvPr>
        </p:nvSpPr>
        <p:spPr/>
        <p:txBody>
          <a:bodyPr/>
          <a:lstStyle/>
          <a:p>
            <a:r>
              <a:rPr lang="en-US" dirty="0"/>
              <a:t>Your maximum heart rate (MHR) is the maximum number of times your heart should beat in a minute while doing any physical activity.</a:t>
            </a:r>
          </a:p>
          <a:p>
            <a:r>
              <a:rPr lang="en-US" dirty="0"/>
              <a:t>To calculate your MHR, subtract your age from 220</a:t>
            </a:r>
          </a:p>
        </p:txBody>
      </p:sp>
    </p:spTree>
    <p:extLst>
      <p:ext uri="{BB962C8B-B14F-4D97-AF65-F5344CB8AC3E}">
        <p14:creationId xmlns:p14="http://schemas.microsoft.com/office/powerpoint/2010/main" val="297829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Your Fitness Plan</a:t>
            </a:r>
          </a:p>
        </p:txBody>
      </p:sp>
      <p:sp>
        <p:nvSpPr>
          <p:cNvPr id="3" name="Content Placeholder 2"/>
          <p:cNvSpPr>
            <a:spLocks noGrp="1"/>
          </p:cNvSpPr>
          <p:nvPr>
            <p:ph idx="1"/>
          </p:nvPr>
        </p:nvSpPr>
        <p:spPr/>
        <p:txBody>
          <a:bodyPr/>
          <a:lstStyle/>
          <a:p>
            <a:r>
              <a:rPr lang="en-US" dirty="0"/>
              <a:t>Your target heart rate zone is the range of heart rates in which you gain the most cardiorespiratory health benefits.</a:t>
            </a:r>
          </a:p>
          <a:p>
            <a:r>
              <a:rPr lang="en-US" dirty="0"/>
              <a:t>To calculate your target heart rate zone, multiply your MHR by 60 percent (0.6) and 85 percent (0.85). These are the lower and upper limits of the range.</a:t>
            </a:r>
          </a:p>
          <a:p>
            <a:endParaRPr lang="en-US" dirty="0"/>
          </a:p>
        </p:txBody>
      </p:sp>
    </p:spTree>
    <p:extLst>
      <p:ext uri="{BB962C8B-B14F-4D97-AF65-F5344CB8AC3E}">
        <p14:creationId xmlns:p14="http://schemas.microsoft.com/office/powerpoint/2010/main" val="293761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Your Fitness Plan</a:t>
            </a:r>
          </a:p>
        </p:txBody>
      </p:sp>
      <p:sp>
        <p:nvSpPr>
          <p:cNvPr id="3" name="Content Placeholder 2"/>
          <p:cNvSpPr>
            <a:spLocks noGrp="1"/>
          </p:cNvSpPr>
          <p:nvPr>
            <p:ph idx="1"/>
          </p:nvPr>
        </p:nvSpPr>
        <p:spPr/>
        <p:txBody>
          <a:bodyPr/>
          <a:lstStyle/>
          <a:p>
            <a:pPr marL="0" indent="0">
              <a:buNone/>
            </a:pPr>
            <a:r>
              <a:rPr lang="en-US" dirty="0"/>
              <a:t>Develop Fitness Goals and Track Your Progress:</a:t>
            </a:r>
          </a:p>
          <a:p>
            <a:r>
              <a:rPr lang="en-US" dirty="0"/>
              <a:t>Your goals should be well planned and based on your abilities.</a:t>
            </a:r>
          </a:p>
          <a:p>
            <a:r>
              <a:rPr lang="en-US" dirty="0"/>
              <a:t>Choose goals you really want to achieve.</a:t>
            </a:r>
          </a:p>
          <a:p>
            <a:r>
              <a:rPr lang="en-US" dirty="0"/>
              <a:t>Divide your goals into short-term and long-term.</a:t>
            </a:r>
          </a:p>
          <a:p>
            <a:r>
              <a:rPr lang="en-US" dirty="0"/>
              <a:t>Write down specific objectives that will help you reach each short-term goal.</a:t>
            </a:r>
          </a:p>
          <a:p>
            <a:endParaRPr lang="en-US" dirty="0"/>
          </a:p>
        </p:txBody>
      </p:sp>
    </p:spTree>
    <p:extLst>
      <p:ext uri="{BB962C8B-B14F-4D97-AF65-F5344CB8AC3E}">
        <p14:creationId xmlns:p14="http://schemas.microsoft.com/office/powerpoint/2010/main" val="259868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Your Fitness Plan</a:t>
            </a:r>
          </a:p>
        </p:txBody>
      </p:sp>
      <p:sp>
        <p:nvSpPr>
          <p:cNvPr id="3" name="Content Placeholder 2"/>
          <p:cNvSpPr>
            <a:spLocks noGrp="1"/>
          </p:cNvSpPr>
          <p:nvPr>
            <p:ph idx="1"/>
          </p:nvPr>
        </p:nvSpPr>
        <p:spPr/>
        <p:txBody>
          <a:bodyPr/>
          <a:lstStyle/>
          <a:p>
            <a:r>
              <a:rPr lang="en-US" dirty="0"/>
              <a:t>You can use the FITT formula as you plan activities in your fitness program.</a:t>
            </a:r>
          </a:p>
          <a:p>
            <a:r>
              <a:rPr lang="en-US" dirty="0"/>
              <a:t>The FITT formula is made up of four important aspects of fitness training:</a:t>
            </a:r>
          </a:p>
          <a:p>
            <a:r>
              <a:rPr lang="en-US" dirty="0"/>
              <a:t>Frequency					Muscle and Bone Density</a:t>
            </a:r>
          </a:p>
          <a:p>
            <a:r>
              <a:rPr lang="en-US" dirty="0"/>
              <a:t>Intensity</a:t>
            </a:r>
          </a:p>
          <a:p>
            <a:r>
              <a:rPr lang="en-US" dirty="0"/>
              <a:t>Time</a:t>
            </a:r>
          </a:p>
          <a:p>
            <a:r>
              <a:rPr lang="en-US" dirty="0"/>
              <a:t>Type</a:t>
            </a:r>
          </a:p>
          <a:p>
            <a:endParaRPr lang="en-US" dirty="0"/>
          </a:p>
        </p:txBody>
      </p:sp>
    </p:spTree>
    <p:extLst>
      <p:ext uri="{BB962C8B-B14F-4D97-AF65-F5344CB8AC3E}">
        <p14:creationId xmlns:p14="http://schemas.microsoft.com/office/powerpoint/2010/main" val="23000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Sports Injuries</a:t>
            </a:r>
          </a:p>
        </p:txBody>
      </p:sp>
      <p:sp>
        <p:nvSpPr>
          <p:cNvPr id="3" name="Content Placeholder 2"/>
          <p:cNvSpPr>
            <a:spLocks noGrp="1"/>
          </p:cNvSpPr>
          <p:nvPr>
            <p:ph idx="1"/>
          </p:nvPr>
        </p:nvSpPr>
        <p:spPr/>
        <p:txBody>
          <a:bodyPr>
            <a:normAutofit fontScale="92500" lnSpcReduction="10000"/>
          </a:bodyPr>
          <a:lstStyle/>
          <a:p>
            <a:r>
              <a:rPr lang="en-US" dirty="0"/>
              <a:t>Get conditioned.</a:t>
            </a:r>
          </a:p>
          <a:p>
            <a:r>
              <a:rPr lang="en-US" dirty="0"/>
              <a:t>Warm up and cool down.</a:t>
            </a:r>
          </a:p>
          <a:p>
            <a:r>
              <a:rPr lang="en-US" dirty="0"/>
              <a:t>Stretch.</a:t>
            </a:r>
          </a:p>
          <a:p>
            <a:r>
              <a:rPr lang="en-US" dirty="0"/>
              <a:t>Avoid dehydration.</a:t>
            </a:r>
          </a:p>
          <a:p>
            <a:r>
              <a:rPr lang="en-US" dirty="0"/>
              <a:t>Avoid overtraining.</a:t>
            </a:r>
          </a:p>
          <a:p>
            <a:r>
              <a:rPr lang="en-US" dirty="0"/>
              <a:t>Avoid overuse injuries.</a:t>
            </a:r>
          </a:p>
          <a:p>
            <a:r>
              <a:rPr lang="en-US" dirty="0"/>
              <a:t>Choose the correct equipment and clothing.</a:t>
            </a:r>
          </a:p>
          <a:p>
            <a:endParaRPr lang="en-US" dirty="0"/>
          </a:p>
        </p:txBody>
      </p:sp>
    </p:spTree>
    <p:extLst>
      <p:ext uri="{BB962C8B-B14F-4D97-AF65-F5344CB8AC3E}">
        <p14:creationId xmlns:p14="http://schemas.microsoft.com/office/powerpoint/2010/main" val="277043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normAutofit lnSpcReduction="10000"/>
          </a:bodyPr>
          <a:lstStyle/>
          <a:p>
            <a:r>
              <a:rPr lang="en-US" dirty="0"/>
              <a:t>Physical Fitness—the ability of the body to perform daily physical activity without getting overly tired.</a:t>
            </a:r>
          </a:p>
          <a:p>
            <a:r>
              <a:rPr lang="en-US" dirty="0"/>
              <a:t>Health related Fitness—fitness qualities that are necessary to maintain and promote a healthy body.</a:t>
            </a:r>
          </a:p>
          <a:p>
            <a:r>
              <a:rPr lang="en-US" dirty="0"/>
              <a:t>Resting heart rate—the number of times the heart beats per minute while at rest.</a:t>
            </a:r>
          </a:p>
          <a:p>
            <a:r>
              <a:rPr lang="en-US" dirty="0"/>
              <a:t>Target heart rate—a heart rate range where the most cardio health gains occur.</a:t>
            </a:r>
          </a:p>
        </p:txBody>
      </p:sp>
    </p:spTree>
    <p:extLst>
      <p:ext uri="{BB962C8B-B14F-4D97-AF65-F5344CB8AC3E}">
        <p14:creationId xmlns:p14="http://schemas.microsoft.com/office/powerpoint/2010/main" val="398958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Designing your fitness plan:</a:t>
            </a:r>
          </a:p>
          <a:p>
            <a:r>
              <a:rPr lang="en-US" dirty="0"/>
              <a:t>In the blue book turn to page 137 and follow the directions to create your fitness plan. </a:t>
            </a:r>
          </a:p>
          <a:p>
            <a:r>
              <a:rPr lang="en-US" dirty="0"/>
              <a:t>Use pages 133-137 for reference about each component of fitness and examples to use for a fitness plan. </a:t>
            </a:r>
          </a:p>
        </p:txBody>
      </p:sp>
    </p:spTree>
    <p:extLst>
      <p:ext uri="{BB962C8B-B14F-4D97-AF65-F5344CB8AC3E}">
        <p14:creationId xmlns:p14="http://schemas.microsoft.com/office/powerpoint/2010/main" val="67114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Nutrition?</a:t>
            </a:r>
          </a:p>
        </p:txBody>
      </p:sp>
      <p:sp>
        <p:nvSpPr>
          <p:cNvPr id="3" name="Content Placeholder 2"/>
          <p:cNvSpPr>
            <a:spLocks noGrp="1"/>
          </p:cNvSpPr>
          <p:nvPr>
            <p:ph idx="1"/>
          </p:nvPr>
        </p:nvSpPr>
        <p:spPr/>
        <p:txBody>
          <a:bodyPr/>
          <a:lstStyle/>
          <a:p>
            <a:r>
              <a:rPr lang="en-US" dirty="0"/>
              <a:t>Nutrition is the science or study of food and the ways the body uses food.</a:t>
            </a:r>
          </a:p>
          <a:p>
            <a:r>
              <a:rPr lang="en-US" dirty="0"/>
              <a:t>Nutrients are substances in food that provide energy or help form body tissues and are necessary for life and growth.</a:t>
            </a:r>
          </a:p>
          <a:p>
            <a:endParaRPr lang="en-US" dirty="0"/>
          </a:p>
        </p:txBody>
      </p:sp>
    </p:spTree>
    <p:extLst>
      <p:ext uri="{BB962C8B-B14F-4D97-AF65-F5344CB8AC3E}">
        <p14:creationId xmlns:p14="http://schemas.microsoft.com/office/powerpoint/2010/main" val="308082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Classes of Nutrients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Carbohydrates</a:t>
            </a:r>
          </a:p>
          <a:p>
            <a:r>
              <a:rPr lang="en-US" dirty="0"/>
              <a:t>Fats</a:t>
            </a:r>
          </a:p>
          <a:p>
            <a:r>
              <a:rPr lang="en-US" dirty="0"/>
              <a:t>Proteins</a:t>
            </a:r>
          </a:p>
          <a:p>
            <a:r>
              <a:rPr lang="en-US" dirty="0"/>
              <a:t>Vitamins</a:t>
            </a:r>
          </a:p>
          <a:p>
            <a:r>
              <a:rPr lang="en-US" dirty="0"/>
              <a:t>Minerals</a:t>
            </a:r>
          </a:p>
          <a:p>
            <a:r>
              <a:rPr lang="en-US" dirty="0"/>
              <a:t>Water</a:t>
            </a:r>
          </a:p>
          <a:p>
            <a:r>
              <a:rPr lang="en-US" dirty="0"/>
              <a:t>A Balanced Diet  To be healthy, you need the right amount of nutrients from each class.</a:t>
            </a:r>
          </a:p>
          <a:p>
            <a:endParaRPr lang="en-US" dirty="0"/>
          </a:p>
        </p:txBody>
      </p:sp>
    </p:spTree>
    <p:extLst>
      <p:ext uri="{BB962C8B-B14F-4D97-AF65-F5344CB8AC3E}">
        <p14:creationId xmlns:p14="http://schemas.microsoft.com/office/powerpoint/2010/main" val="1690409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Metabolism </a:t>
            </a:r>
          </a:p>
        </p:txBody>
      </p:sp>
      <p:sp>
        <p:nvSpPr>
          <p:cNvPr id="3" name="Content Placeholder 2"/>
          <p:cNvSpPr>
            <a:spLocks noGrp="1"/>
          </p:cNvSpPr>
          <p:nvPr>
            <p:ph idx="1"/>
          </p:nvPr>
        </p:nvSpPr>
        <p:spPr/>
        <p:txBody>
          <a:bodyPr/>
          <a:lstStyle/>
          <a:p>
            <a:r>
              <a:rPr lang="en-US" dirty="0"/>
              <a:t>Metabolism is the sum of the chemical processes that take place in your body to keep you alive and active.</a:t>
            </a:r>
          </a:p>
          <a:p>
            <a:r>
              <a:rPr lang="en-US" dirty="0"/>
              <a:t>Metabolism requires energy from carbohydrates, fats, and proteins.</a:t>
            </a:r>
          </a:p>
          <a:p>
            <a:r>
              <a:rPr lang="en-US" dirty="0"/>
              <a:t>The energy in food is measured in Calories.</a:t>
            </a:r>
          </a:p>
          <a:p>
            <a:endParaRPr lang="en-US" dirty="0"/>
          </a:p>
        </p:txBody>
      </p:sp>
    </p:spTree>
    <p:extLst>
      <p:ext uri="{BB962C8B-B14F-4D97-AF65-F5344CB8AC3E}">
        <p14:creationId xmlns:p14="http://schemas.microsoft.com/office/powerpoint/2010/main" val="234098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Sources</a:t>
            </a:r>
          </a:p>
        </p:txBody>
      </p:sp>
      <p:sp>
        <p:nvSpPr>
          <p:cNvPr id="3" name="Content Placeholder 2"/>
          <p:cNvSpPr>
            <a:spLocks noGrp="1"/>
          </p:cNvSpPr>
          <p:nvPr>
            <p:ph idx="1"/>
          </p:nvPr>
        </p:nvSpPr>
        <p:spPr/>
        <p:txBody>
          <a:bodyPr/>
          <a:lstStyle/>
          <a:p>
            <a:r>
              <a:rPr lang="en-US" dirty="0"/>
              <a:t>Carbohydrates are energy-giving nutrients that include sugars, starches, and fiber.</a:t>
            </a:r>
          </a:p>
          <a:p>
            <a:r>
              <a:rPr lang="en-US" dirty="0"/>
              <a:t>Fats are the main form of energy storage in the body.</a:t>
            </a:r>
          </a:p>
          <a:p>
            <a:r>
              <a:rPr lang="en-US" dirty="0"/>
              <a:t>Proteins are made of amino acids, which build and repair structures and regulate processes in the body.</a:t>
            </a:r>
          </a:p>
          <a:p>
            <a:r>
              <a:rPr lang="en-US" dirty="0"/>
              <a:t>Energy Systems—Immediate, ATP-PC, Oxidative</a:t>
            </a:r>
          </a:p>
        </p:txBody>
      </p:sp>
    </p:spTree>
    <p:extLst>
      <p:ext uri="{BB962C8B-B14F-4D97-AF65-F5344CB8AC3E}">
        <p14:creationId xmlns:p14="http://schemas.microsoft.com/office/powerpoint/2010/main" val="374003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Carbohydrates</a:t>
            </a:r>
          </a:p>
        </p:txBody>
      </p:sp>
      <p:sp>
        <p:nvSpPr>
          <p:cNvPr id="3" name="Content Placeholder 2"/>
          <p:cNvSpPr>
            <a:spLocks noGrp="1"/>
          </p:cNvSpPr>
          <p:nvPr>
            <p:ph idx="1"/>
          </p:nvPr>
        </p:nvSpPr>
        <p:spPr/>
        <p:txBody>
          <a:bodyPr/>
          <a:lstStyle/>
          <a:p>
            <a:r>
              <a:rPr lang="en-US" dirty="0"/>
              <a:t> Sugars are the simplest form of carbohydrates.</a:t>
            </a:r>
          </a:p>
          <a:p>
            <a:r>
              <a:rPr lang="en-US" dirty="0"/>
              <a:t>Starches are more complex carbohydrates that can be broken down into sugars.</a:t>
            </a:r>
          </a:p>
          <a:p>
            <a:r>
              <a:rPr lang="en-US" dirty="0"/>
              <a:t>Glycogen is a form of carbohydrate your body uses for short-term energy storage.</a:t>
            </a:r>
          </a:p>
          <a:p>
            <a:r>
              <a:rPr lang="en-US" dirty="0"/>
              <a:t>Fiber is a complex carbohydrate that provides little energy and cannot be digested. However, fiber is important to keep your digestive system healthy.</a:t>
            </a:r>
          </a:p>
          <a:p>
            <a:endParaRPr lang="en-US" dirty="0"/>
          </a:p>
        </p:txBody>
      </p:sp>
    </p:spTree>
    <p:extLst>
      <p:ext uri="{BB962C8B-B14F-4D97-AF65-F5344CB8AC3E}">
        <p14:creationId xmlns:p14="http://schemas.microsoft.com/office/powerpoint/2010/main" val="155675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Fats </a:t>
            </a:r>
          </a:p>
        </p:txBody>
      </p:sp>
      <p:sp>
        <p:nvSpPr>
          <p:cNvPr id="3" name="Content Placeholder 2"/>
          <p:cNvSpPr>
            <a:spLocks noGrp="1"/>
          </p:cNvSpPr>
          <p:nvPr>
            <p:ph idx="1"/>
          </p:nvPr>
        </p:nvSpPr>
        <p:spPr/>
        <p:txBody>
          <a:bodyPr>
            <a:normAutofit lnSpcReduction="10000"/>
          </a:bodyPr>
          <a:lstStyle/>
          <a:p>
            <a:r>
              <a:rPr lang="en-US" dirty="0"/>
              <a:t>Fats are the body’s main form of long-term energy storage.</a:t>
            </a:r>
          </a:p>
          <a:p>
            <a:r>
              <a:rPr lang="en-US" dirty="0"/>
              <a:t>Saturated Fats—eating too many saturated fats can lead to weight gain, high cholesterol levels, and an increased risk of heart disease.</a:t>
            </a:r>
          </a:p>
          <a:p>
            <a:r>
              <a:rPr lang="en-US" dirty="0"/>
              <a:t>Unsaturated Fats--Unsaturated fats contain unsaturated fatty acids.</a:t>
            </a:r>
          </a:p>
          <a:p>
            <a:r>
              <a:rPr lang="en-US" dirty="0"/>
              <a:t>Cholesterol is another type of lipid found in all human and animal tissues</a:t>
            </a:r>
          </a:p>
          <a:p>
            <a:r>
              <a:rPr lang="en-US" dirty="0"/>
              <a:t>Too much of certain types of cholesterol in your diet can cause deposits on blood vessel walls, increasing the risk of heart attack.</a:t>
            </a:r>
          </a:p>
          <a:p>
            <a:endParaRPr lang="en-US" dirty="0"/>
          </a:p>
          <a:p>
            <a:endParaRPr lang="en-US" dirty="0"/>
          </a:p>
        </p:txBody>
      </p:sp>
    </p:spTree>
    <p:extLst>
      <p:ext uri="{BB962C8B-B14F-4D97-AF65-F5344CB8AC3E}">
        <p14:creationId xmlns:p14="http://schemas.microsoft.com/office/powerpoint/2010/main" val="79088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a:t>
            </a:r>
          </a:p>
        </p:txBody>
      </p:sp>
      <p:sp>
        <p:nvSpPr>
          <p:cNvPr id="3" name="Content Placeholder 2"/>
          <p:cNvSpPr>
            <a:spLocks noGrp="1"/>
          </p:cNvSpPr>
          <p:nvPr>
            <p:ph idx="1"/>
          </p:nvPr>
        </p:nvSpPr>
        <p:spPr/>
        <p:txBody>
          <a:bodyPr/>
          <a:lstStyle/>
          <a:p>
            <a:r>
              <a:rPr lang="en-US" dirty="0"/>
              <a:t>Proteins are made of amino acids, which are used in building and repairing structures in the body.</a:t>
            </a:r>
          </a:p>
          <a:p>
            <a:r>
              <a:rPr lang="en-US" dirty="0"/>
              <a:t>Proteins are also needed for hormones, enzymes, and other essential molecules.</a:t>
            </a:r>
          </a:p>
          <a:p>
            <a:endParaRPr lang="en-US" dirty="0"/>
          </a:p>
        </p:txBody>
      </p:sp>
    </p:spTree>
    <p:extLst>
      <p:ext uri="{BB962C8B-B14F-4D97-AF65-F5344CB8AC3E}">
        <p14:creationId xmlns:p14="http://schemas.microsoft.com/office/powerpoint/2010/main" val="40800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Vitamins and Minerals</a:t>
            </a:r>
          </a:p>
        </p:txBody>
      </p:sp>
      <p:sp>
        <p:nvSpPr>
          <p:cNvPr id="3" name="Content Placeholder 2"/>
          <p:cNvSpPr>
            <a:spLocks noGrp="1"/>
          </p:cNvSpPr>
          <p:nvPr>
            <p:ph idx="1"/>
          </p:nvPr>
        </p:nvSpPr>
        <p:spPr/>
        <p:txBody>
          <a:bodyPr/>
          <a:lstStyle/>
          <a:p>
            <a:pPr marL="0" indent="0">
              <a:buNone/>
            </a:pPr>
            <a:r>
              <a:rPr lang="en-US" dirty="0"/>
              <a:t>1.  Vitamins are carbon-containing nutrients that are needed in small amounts to maintain health and allow growth.</a:t>
            </a:r>
          </a:p>
          <a:p>
            <a:pPr marL="0" indent="0">
              <a:buNone/>
            </a:pPr>
            <a:r>
              <a:rPr lang="en-US" dirty="0"/>
              <a:t>2.  Minerals are chemical elements that are essential in small amounts to maintain good health.</a:t>
            </a:r>
          </a:p>
          <a:p>
            <a:r>
              <a:rPr lang="en-US" dirty="0"/>
              <a:t>Nutrient deficiency is the state of not having enough of a nutrient to maintain good health.</a:t>
            </a:r>
          </a:p>
          <a:p>
            <a:endParaRPr lang="en-US" dirty="0"/>
          </a:p>
        </p:txBody>
      </p:sp>
    </p:spTree>
    <p:extLst>
      <p:ext uri="{BB962C8B-B14F-4D97-AF65-F5344CB8AC3E}">
        <p14:creationId xmlns:p14="http://schemas.microsoft.com/office/powerpoint/2010/main" val="2580048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lstStyle/>
          <a:p>
            <a:r>
              <a:rPr lang="en-US" dirty="0"/>
              <a:t>About 60 percent of your body is water. </a:t>
            </a:r>
          </a:p>
          <a:p>
            <a:r>
              <a:rPr lang="en-US" dirty="0"/>
              <a:t>Water is essential for almost every function that keeps you alive.</a:t>
            </a:r>
          </a:p>
          <a:p>
            <a:r>
              <a:rPr lang="en-US" dirty="0"/>
              <a:t>The amount you need daily is affected by your diet, your activity level, and by how hot and humid the weather is.</a:t>
            </a:r>
          </a:p>
          <a:p>
            <a:r>
              <a:rPr lang="en-US" dirty="0"/>
              <a:t>Mild dehydration can interfere with mental and physical performance.</a:t>
            </a:r>
          </a:p>
          <a:p>
            <a:r>
              <a:rPr lang="en-US" dirty="0"/>
              <a:t>Severe dehydration can have very serious consequences, including death.</a:t>
            </a:r>
          </a:p>
          <a:p>
            <a:endParaRPr lang="en-US" dirty="0"/>
          </a:p>
        </p:txBody>
      </p:sp>
    </p:spTree>
    <p:extLst>
      <p:ext uri="{BB962C8B-B14F-4D97-AF65-F5344CB8AC3E}">
        <p14:creationId xmlns:p14="http://schemas.microsoft.com/office/powerpoint/2010/main" val="23346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normAutofit lnSpcReduction="10000"/>
          </a:bodyPr>
          <a:lstStyle/>
          <a:p>
            <a:r>
              <a:rPr lang="en-US" dirty="0"/>
              <a:t>FITT—formula made for important fitness gains—frequency, intensity, time, and type.</a:t>
            </a:r>
          </a:p>
          <a:p>
            <a:r>
              <a:rPr lang="en-US" dirty="0"/>
              <a:t>Nutrition—the science or study of food and the ways in which they body uses food.</a:t>
            </a:r>
          </a:p>
          <a:p>
            <a:r>
              <a:rPr lang="en-US" dirty="0"/>
              <a:t>Carbohydrates—class of energy giving nutrients that include sugars, starches, and fiber.</a:t>
            </a:r>
          </a:p>
          <a:p>
            <a:r>
              <a:rPr lang="en-US" dirty="0"/>
              <a:t>Fat—class of energy giving nutrients that is the main energy storage in the body.</a:t>
            </a:r>
          </a:p>
        </p:txBody>
      </p:sp>
    </p:spTree>
    <p:extLst>
      <p:ext uri="{BB962C8B-B14F-4D97-AF65-F5344CB8AC3E}">
        <p14:creationId xmlns:p14="http://schemas.microsoft.com/office/powerpoint/2010/main" val="721910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3948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 </a:t>
            </a:r>
          </a:p>
        </p:txBody>
      </p:sp>
      <p:sp>
        <p:nvSpPr>
          <p:cNvPr id="3" name="Content Placeholder 2"/>
          <p:cNvSpPr>
            <a:spLocks noGrp="1"/>
          </p:cNvSpPr>
          <p:nvPr>
            <p:ph idx="1"/>
          </p:nvPr>
        </p:nvSpPr>
        <p:spPr/>
        <p:txBody>
          <a:bodyPr/>
          <a:lstStyle/>
          <a:p>
            <a:r>
              <a:rPr lang="en-US" dirty="0"/>
              <a:t>How much of each nutrient?</a:t>
            </a:r>
          </a:p>
          <a:p>
            <a:r>
              <a:rPr lang="en-US" dirty="0"/>
              <a:t>Recommended Dietary Allowances (RDAs) are the recommended nutrient intakes that will meet the needs of most healthy people.</a:t>
            </a:r>
          </a:p>
          <a:p>
            <a:r>
              <a:rPr lang="en-US" dirty="0"/>
              <a:t>RDAs are guidelines, not exact requirements.</a:t>
            </a:r>
          </a:p>
          <a:p>
            <a:endParaRPr lang="en-US" dirty="0"/>
          </a:p>
        </p:txBody>
      </p:sp>
    </p:spTree>
    <p:extLst>
      <p:ext uri="{BB962C8B-B14F-4D97-AF65-F5344CB8AC3E}">
        <p14:creationId xmlns:p14="http://schemas.microsoft.com/office/powerpoint/2010/main" val="30183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Labels and Facts</a:t>
            </a:r>
          </a:p>
        </p:txBody>
      </p:sp>
      <p:sp>
        <p:nvSpPr>
          <p:cNvPr id="3" name="Content Placeholder 2"/>
          <p:cNvSpPr>
            <a:spLocks noGrp="1"/>
          </p:cNvSpPr>
          <p:nvPr>
            <p:ph idx="1"/>
          </p:nvPr>
        </p:nvSpPr>
        <p:spPr/>
        <p:txBody>
          <a:bodyPr>
            <a:normAutofit fontScale="92500" lnSpcReduction="20000"/>
          </a:bodyPr>
          <a:lstStyle/>
          <a:p>
            <a:r>
              <a:rPr lang="en-US" dirty="0"/>
              <a:t>Serving Size  Nutrition labels show the size of a single serving. All other values on the label are in reference to this serving size.</a:t>
            </a:r>
          </a:p>
          <a:p>
            <a:r>
              <a:rPr lang="en-US" dirty="0"/>
              <a:t>Calories  Nutrition labels list total Calories, the Calories from fat, and the Calories from saturated fat</a:t>
            </a:r>
          </a:p>
          <a:p>
            <a:r>
              <a:rPr lang="en-US" dirty="0"/>
              <a:t>Daily Values (DVs) are recommended daily amounts of nutrients based on a2000-Calorie diet.</a:t>
            </a:r>
          </a:p>
          <a:p>
            <a:r>
              <a:rPr lang="en-US" dirty="0"/>
              <a:t>Food labels list ingredients in order of weight.</a:t>
            </a:r>
          </a:p>
          <a:p>
            <a:r>
              <a:rPr lang="en-US" dirty="0"/>
              <a:t>Food labels also typically list the amount of cholesterol, sugars, sodium, and protein per serving.</a:t>
            </a:r>
          </a:p>
          <a:p>
            <a:endParaRPr lang="en-US" dirty="0"/>
          </a:p>
        </p:txBody>
      </p:sp>
    </p:spTree>
    <p:extLst>
      <p:ext uri="{BB962C8B-B14F-4D97-AF65-F5344CB8AC3E}">
        <p14:creationId xmlns:p14="http://schemas.microsoft.com/office/powerpoint/2010/main" val="3091705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2514" y="522515"/>
            <a:ext cx="11044052" cy="633171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43616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Food Pyramid</a:t>
            </a:r>
          </a:p>
        </p:txBody>
      </p:sp>
      <p:sp>
        <p:nvSpPr>
          <p:cNvPr id="3" name="Content Placeholder 2"/>
          <p:cNvSpPr>
            <a:spLocks noGrp="1"/>
          </p:cNvSpPr>
          <p:nvPr>
            <p:ph idx="1"/>
          </p:nvPr>
        </p:nvSpPr>
        <p:spPr/>
        <p:txBody>
          <a:bodyPr/>
          <a:lstStyle/>
          <a:p>
            <a:r>
              <a:rPr lang="en-US" dirty="0"/>
              <a:t>The MyPyramid food guidance system is a tool that can help you choose what to eat and how much to eat every day.</a:t>
            </a:r>
          </a:p>
          <a:p>
            <a:endParaRPr lang="en-US" dirty="0"/>
          </a:p>
          <a:p>
            <a:r>
              <a:rPr lang="en-US" dirty="0"/>
              <a:t>The amount of food from each group that a person needs each day depends on the person's age, sex, and level of physical activity.</a:t>
            </a:r>
          </a:p>
          <a:p>
            <a:pPr marL="0" indent="0">
              <a:buNone/>
            </a:pPr>
            <a:endParaRPr lang="en-US" dirty="0"/>
          </a:p>
        </p:txBody>
      </p:sp>
    </p:spTree>
    <p:extLst>
      <p:ext uri="{BB962C8B-B14F-4D97-AF65-F5344CB8AC3E}">
        <p14:creationId xmlns:p14="http://schemas.microsoft.com/office/powerpoint/2010/main" val="1961276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Food Pyramid</a:t>
            </a:r>
          </a:p>
        </p:txBody>
      </p:sp>
      <p:sp>
        <p:nvSpPr>
          <p:cNvPr id="3" name="Content Placeholder 2"/>
          <p:cNvSpPr>
            <a:spLocks noGrp="1"/>
          </p:cNvSpPr>
          <p:nvPr>
            <p:ph idx="1"/>
          </p:nvPr>
        </p:nvSpPr>
        <p:spPr/>
        <p:txBody>
          <a:bodyPr/>
          <a:lstStyle/>
          <a:p>
            <a:pPr marL="0" indent="0">
              <a:buNone/>
            </a:pPr>
            <a:endParaRPr lang="en-US" dirty="0"/>
          </a:p>
        </p:txBody>
      </p:sp>
      <p:grpSp>
        <p:nvGrpSpPr>
          <p:cNvPr id="4" name="Group 26"/>
          <p:cNvGrpSpPr>
            <a:grpSpLocks/>
          </p:cNvGrpSpPr>
          <p:nvPr/>
        </p:nvGrpSpPr>
        <p:grpSpPr bwMode="auto">
          <a:xfrm>
            <a:off x="-86626" y="1"/>
            <a:ext cx="12278626" cy="6858000"/>
            <a:chOff x="1435" y="720"/>
            <a:chExt cx="2933" cy="3117"/>
          </a:xfrm>
        </p:grpSpPr>
        <p:pic>
          <p:nvPicPr>
            <p:cNvPr id="5" name="Picture 21" descr="p_21_ii"/>
            <p:cNvPicPr>
              <a:picLocks noChangeAspect="1" noChangeArrowheads="1"/>
            </p:cNvPicPr>
            <p:nvPr/>
          </p:nvPicPr>
          <p:blipFill>
            <a:blip r:embed="rId2">
              <a:extLst>
                <a:ext uri="{28A0092B-C50C-407E-A947-70E740481C1C}">
                  <a14:useLocalDpi xmlns:a14="http://schemas.microsoft.com/office/drawing/2010/main" val="0"/>
                </a:ext>
              </a:extLst>
            </a:blip>
            <a:srcRect l="11560" b="9558"/>
            <a:stretch>
              <a:fillRect/>
            </a:stretch>
          </p:blipFill>
          <p:spPr bwMode="auto">
            <a:xfrm rot="16200000">
              <a:off x="2828" y="-673"/>
              <a:ext cx="147" cy="2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p_21"/>
            <p:cNvPicPr>
              <a:picLocks noChangeAspect="1" noChangeArrowheads="1"/>
            </p:cNvPicPr>
            <p:nvPr/>
          </p:nvPicPr>
          <p:blipFill>
            <a:blip r:embed="rId3">
              <a:extLst>
                <a:ext uri="{28A0092B-C50C-407E-A947-70E740481C1C}">
                  <a14:useLocalDpi xmlns:a14="http://schemas.microsoft.com/office/drawing/2010/main" val="0"/>
                </a:ext>
              </a:extLst>
            </a:blip>
            <a:srcRect l="146" t="296" r="883" b="296"/>
            <a:stretch>
              <a:fillRect/>
            </a:stretch>
          </p:blipFill>
          <p:spPr bwMode="auto">
            <a:xfrm rot="16200000">
              <a:off x="1415" y="884"/>
              <a:ext cx="2973" cy="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8115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Guidelines for Americans</a:t>
            </a:r>
          </a:p>
        </p:txBody>
      </p:sp>
      <p:sp>
        <p:nvSpPr>
          <p:cNvPr id="3" name="Content Placeholder 2"/>
          <p:cNvSpPr>
            <a:spLocks noGrp="1"/>
          </p:cNvSpPr>
          <p:nvPr>
            <p:ph idx="1"/>
          </p:nvPr>
        </p:nvSpPr>
        <p:spPr/>
        <p:txBody>
          <a:bodyPr/>
          <a:lstStyle/>
          <a:p>
            <a:r>
              <a:rPr lang="en-US" dirty="0"/>
              <a:t>The Dietary Guidelines for Americans are a set of recommendations designed to improve the diets and health of Americans.</a:t>
            </a:r>
          </a:p>
          <a:p>
            <a:endParaRPr lang="en-US" dirty="0"/>
          </a:p>
          <a:p>
            <a:r>
              <a:rPr lang="en-US" dirty="0"/>
              <a:t>These guidelines focus on helping Americans get more nutrients in few Calories, improve the balance between the amount of food that they eat and the amount of exercise that they get, and limit dietary items that may contribute to disease.</a:t>
            </a:r>
          </a:p>
          <a:p>
            <a:endParaRPr lang="en-US" dirty="0"/>
          </a:p>
        </p:txBody>
      </p:sp>
    </p:spTree>
    <p:extLst>
      <p:ext uri="{BB962C8B-B14F-4D97-AF65-F5344CB8AC3E}">
        <p14:creationId xmlns:p14="http://schemas.microsoft.com/office/powerpoint/2010/main" val="2962696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Guidelines for Americans</a:t>
            </a:r>
          </a:p>
        </p:txBody>
      </p:sp>
      <p:sp>
        <p:nvSpPr>
          <p:cNvPr id="3" name="Content Placeholder 2"/>
          <p:cNvSpPr>
            <a:spLocks noGrp="1"/>
          </p:cNvSpPr>
          <p:nvPr>
            <p:ph idx="1"/>
          </p:nvPr>
        </p:nvSpPr>
        <p:spPr/>
        <p:txBody>
          <a:bodyPr/>
          <a:lstStyle/>
          <a:p>
            <a:pPr marL="0" indent="0">
              <a:buNone/>
            </a:pPr>
            <a:r>
              <a:rPr lang="en-US" dirty="0"/>
              <a:t>1.  More Nutrients, Fewer Calories</a:t>
            </a:r>
          </a:p>
          <a:p>
            <a:r>
              <a:rPr lang="en-US" dirty="0"/>
              <a:t>The guidelines encourage the consumption of foods that are rich in nutrients but low in Calories.</a:t>
            </a:r>
          </a:p>
          <a:p>
            <a:r>
              <a:rPr lang="en-US" dirty="0"/>
              <a:t>Such foods include fruits, vegetables, whole grains, and low-fat milk products</a:t>
            </a:r>
          </a:p>
        </p:txBody>
      </p:sp>
    </p:spTree>
    <p:extLst>
      <p:ext uri="{BB962C8B-B14F-4D97-AF65-F5344CB8AC3E}">
        <p14:creationId xmlns:p14="http://schemas.microsoft.com/office/powerpoint/2010/main" val="1871257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Guidelines for Americans</a:t>
            </a:r>
          </a:p>
        </p:txBody>
      </p:sp>
      <p:sp>
        <p:nvSpPr>
          <p:cNvPr id="3" name="Content Placeholder 2"/>
          <p:cNvSpPr>
            <a:spLocks noGrp="1"/>
          </p:cNvSpPr>
          <p:nvPr>
            <p:ph idx="1"/>
          </p:nvPr>
        </p:nvSpPr>
        <p:spPr/>
        <p:txBody>
          <a:bodyPr/>
          <a:lstStyle/>
          <a:p>
            <a:pPr marL="0" indent="0">
              <a:buNone/>
            </a:pPr>
            <a:r>
              <a:rPr lang="en-US" dirty="0"/>
              <a:t>2. Balancing Food and Physical Activity</a:t>
            </a:r>
          </a:p>
          <a:p>
            <a:pPr marL="0" indent="0">
              <a:buNone/>
            </a:pPr>
            <a:r>
              <a:rPr lang="en-US" dirty="0"/>
              <a:t>Regular exercise balances the energy that you take in from food with the energy that your body uses each day.</a:t>
            </a:r>
          </a:p>
          <a:p>
            <a:pPr marL="0" indent="0">
              <a:buNone/>
            </a:pPr>
            <a:r>
              <a:rPr lang="en-US" dirty="0"/>
              <a:t>The guidelines recommend that teens get 60 minutes of exercise every day. </a:t>
            </a:r>
          </a:p>
          <a:p>
            <a:pPr marL="0" indent="0">
              <a:buNone/>
            </a:pPr>
            <a:endParaRPr lang="en-US" dirty="0"/>
          </a:p>
        </p:txBody>
      </p:sp>
    </p:spTree>
    <p:extLst>
      <p:ext uri="{BB962C8B-B14F-4D97-AF65-F5344CB8AC3E}">
        <p14:creationId xmlns:p14="http://schemas.microsoft.com/office/powerpoint/2010/main" val="1247267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Guidelines for Americans</a:t>
            </a:r>
          </a:p>
        </p:txBody>
      </p:sp>
      <p:sp>
        <p:nvSpPr>
          <p:cNvPr id="3" name="Content Placeholder 2"/>
          <p:cNvSpPr>
            <a:spLocks noGrp="1"/>
          </p:cNvSpPr>
          <p:nvPr>
            <p:ph idx="1"/>
          </p:nvPr>
        </p:nvSpPr>
        <p:spPr/>
        <p:txBody>
          <a:bodyPr/>
          <a:lstStyle/>
          <a:p>
            <a:pPr marL="0" indent="0">
              <a:buNone/>
            </a:pPr>
            <a:r>
              <a:rPr lang="en-US" dirty="0"/>
              <a:t>3.  Limiting Certain Types of Nutrients </a:t>
            </a:r>
          </a:p>
          <a:p>
            <a:pPr marL="0" indent="0">
              <a:buNone/>
            </a:pPr>
            <a:r>
              <a:rPr lang="en-US" dirty="0"/>
              <a:t>The guidelines recommend low intakes of saturated fat, trans fat, cholesterol, and added sugars.</a:t>
            </a:r>
          </a:p>
          <a:p>
            <a:pPr marL="0" indent="0">
              <a:buNone/>
            </a:pPr>
            <a:r>
              <a:rPr lang="en-US" dirty="0"/>
              <a:t>Salt should be limited, too.</a:t>
            </a:r>
          </a:p>
          <a:p>
            <a:pPr marL="0" indent="0">
              <a:buNone/>
            </a:pPr>
            <a:endParaRPr lang="en-US" dirty="0"/>
          </a:p>
        </p:txBody>
      </p:sp>
    </p:spTree>
    <p:extLst>
      <p:ext uri="{BB962C8B-B14F-4D97-AF65-F5344CB8AC3E}">
        <p14:creationId xmlns:p14="http://schemas.microsoft.com/office/powerpoint/2010/main" val="402311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normAutofit lnSpcReduction="10000"/>
          </a:bodyPr>
          <a:lstStyle/>
          <a:p>
            <a:r>
              <a:rPr lang="en-US" dirty="0"/>
              <a:t>Protein—class of energy giving nutrients that build, repair, and regulate body structures and processes in the body.</a:t>
            </a:r>
          </a:p>
          <a:p>
            <a:r>
              <a:rPr lang="en-US" dirty="0"/>
              <a:t>Vitamin—class of nutrients that are needed in small amounts to maintain health and allow growth.</a:t>
            </a:r>
          </a:p>
          <a:p>
            <a:r>
              <a:rPr lang="en-US" dirty="0"/>
              <a:t>Minerals—class of nutrients that are chemical elements needed for certain body processes.</a:t>
            </a:r>
          </a:p>
          <a:p>
            <a:r>
              <a:rPr lang="en-US" dirty="0"/>
              <a:t>MyPyramid—a food guidance system that encourages healthy eating and daily activity</a:t>
            </a:r>
          </a:p>
        </p:txBody>
      </p:sp>
    </p:spTree>
    <p:extLst>
      <p:ext uri="{BB962C8B-B14F-4D97-AF65-F5344CB8AC3E}">
        <p14:creationId xmlns:p14="http://schemas.microsoft.com/office/powerpoint/2010/main" val="3197959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Dinner Plan Analysis</a:t>
            </a:r>
          </a:p>
          <a:p>
            <a:r>
              <a:rPr lang="en-US" dirty="0">
                <a:hlinkClick r:id="rId2"/>
              </a:rPr>
              <a:t>http://www.nutrition.gov/whats-food</a:t>
            </a:r>
            <a:endParaRPr lang="en-US" dirty="0"/>
          </a:p>
          <a:p>
            <a:r>
              <a:rPr lang="en-US" dirty="0"/>
              <a:t>Food Analysis</a:t>
            </a:r>
          </a:p>
        </p:txBody>
      </p:sp>
    </p:spTree>
    <p:extLst>
      <p:ext uri="{BB962C8B-B14F-4D97-AF65-F5344CB8AC3E}">
        <p14:creationId xmlns:p14="http://schemas.microsoft.com/office/powerpoint/2010/main" val="1453753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Management</a:t>
            </a:r>
          </a:p>
        </p:txBody>
      </p:sp>
      <p:sp>
        <p:nvSpPr>
          <p:cNvPr id="3" name="Content Placeholder 2"/>
          <p:cNvSpPr>
            <a:spLocks noGrp="1"/>
          </p:cNvSpPr>
          <p:nvPr>
            <p:ph idx="1"/>
          </p:nvPr>
        </p:nvSpPr>
        <p:spPr/>
        <p:txBody>
          <a:bodyPr/>
          <a:lstStyle/>
          <a:p>
            <a:r>
              <a:rPr lang="en-US" dirty="0"/>
              <a:t>Why Do You Eat?</a:t>
            </a:r>
          </a:p>
          <a:p>
            <a:r>
              <a:rPr lang="en-US" dirty="0"/>
              <a:t>Hunger is the body’s physical response to the need for food.</a:t>
            </a:r>
          </a:p>
          <a:p>
            <a:r>
              <a:rPr lang="en-US" dirty="0"/>
              <a:t>Appetite is a desire, rather than a need, to eat certain types of food.</a:t>
            </a:r>
          </a:p>
          <a:p>
            <a:pPr marL="0" indent="0">
              <a:buNone/>
            </a:pPr>
            <a:endParaRPr lang="en-US" dirty="0"/>
          </a:p>
        </p:txBody>
      </p:sp>
    </p:spTree>
    <p:extLst>
      <p:ext uri="{BB962C8B-B14F-4D97-AF65-F5344CB8AC3E}">
        <p14:creationId xmlns:p14="http://schemas.microsoft.com/office/powerpoint/2010/main" val="1498775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Amount and Type of Food Factors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smell and taste of food</a:t>
            </a:r>
          </a:p>
          <a:p>
            <a:pPr marL="0" indent="0">
              <a:buNone/>
            </a:pPr>
            <a:r>
              <a:rPr lang="en-US" dirty="0"/>
              <a:t>Mood</a:t>
            </a:r>
          </a:p>
          <a:p>
            <a:pPr marL="0" indent="0">
              <a:buNone/>
            </a:pPr>
            <a:r>
              <a:rPr lang="en-US" dirty="0"/>
              <a:t>Family, ethnic, and religious traditions</a:t>
            </a:r>
          </a:p>
          <a:p>
            <a:pPr marL="0" indent="0">
              <a:buNone/>
            </a:pPr>
            <a:r>
              <a:rPr lang="en-US" dirty="0"/>
              <a:t>Social occasions</a:t>
            </a:r>
          </a:p>
          <a:p>
            <a:pPr marL="0" indent="0">
              <a:buNone/>
            </a:pPr>
            <a:r>
              <a:rPr lang="en-US" dirty="0"/>
              <a:t>Health concerns</a:t>
            </a:r>
          </a:p>
          <a:p>
            <a:pPr marL="0" indent="0">
              <a:buNone/>
            </a:pPr>
            <a:r>
              <a:rPr lang="en-US" dirty="0"/>
              <a:t>Advertising</a:t>
            </a:r>
          </a:p>
          <a:p>
            <a:pPr marL="0" indent="0">
              <a:buNone/>
            </a:pPr>
            <a:r>
              <a:rPr lang="en-US" dirty="0"/>
              <a:t>Cost and availability</a:t>
            </a:r>
          </a:p>
          <a:p>
            <a:pPr marL="0" indent="0">
              <a:buNone/>
            </a:pPr>
            <a:endParaRPr lang="en-US" dirty="0"/>
          </a:p>
        </p:txBody>
      </p:sp>
    </p:spTree>
    <p:extLst>
      <p:ext uri="{BB962C8B-B14F-4D97-AF65-F5344CB8AC3E}">
        <p14:creationId xmlns:p14="http://schemas.microsoft.com/office/powerpoint/2010/main" val="1821847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Provides Energy</a:t>
            </a:r>
          </a:p>
        </p:txBody>
      </p:sp>
      <p:sp>
        <p:nvSpPr>
          <p:cNvPr id="3" name="Content Placeholder 2"/>
          <p:cNvSpPr>
            <a:spLocks noGrp="1"/>
          </p:cNvSpPr>
          <p:nvPr>
            <p:ph idx="1"/>
          </p:nvPr>
        </p:nvSpPr>
        <p:spPr/>
        <p:txBody>
          <a:bodyPr>
            <a:normAutofit/>
          </a:bodyPr>
          <a:lstStyle/>
          <a:p>
            <a:pPr marL="0" indent="0">
              <a:buNone/>
            </a:pPr>
            <a:r>
              <a:rPr lang="en-US" dirty="0"/>
              <a:t>Your basal metabolic rate (BMR) is the rate at which your body uses energy to stay alive when you are in a rested, fasting state. </a:t>
            </a:r>
          </a:p>
          <a:p>
            <a:pPr marL="0" indent="0">
              <a:buNone/>
            </a:pPr>
            <a:r>
              <a:rPr lang="en-US" dirty="0"/>
              <a:t>BMR varies from person to person, depending on age, weight, sex, and how active the person is.</a:t>
            </a:r>
          </a:p>
          <a:p>
            <a:pPr marL="0" indent="0">
              <a:buNone/>
            </a:pPr>
            <a:endParaRPr lang="en-US" dirty="0"/>
          </a:p>
        </p:txBody>
      </p:sp>
    </p:spTree>
    <p:extLst>
      <p:ext uri="{BB962C8B-B14F-4D97-AF65-F5344CB8AC3E}">
        <p14:creationId xmlns:p14="http://schemas.microsoft.com/office/powerpoint/2010/main" val="1252013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Balancing Energy Intake with Energy Used</a:t>
            </a:r>
            <a:br>
              <a:rPr lang="en-US" dirty="0"/>
            </a:br>
            <a:endParaRPr lang="en-US" dirty="0"/>
          </a:p>
        </p:txBody>
      </p:sp>
      <p:sp>
        <p:nvSpPr>
          <p:cNvPr id="3" name="Content Placeholder 2"/>
          <p:cNvSpPr>
            <a:spLocks noGrp="1"/>
          </p:cNvSpPr>
          <p:nvPr>
            <p:ph idx="1"/>
          </p:nvPr>
        </p:nvSpPr>
        <p:spPr/>
        <p:txBody>
          <a:bodyPr/>
          <a:lstStyle/>
          <a:p>
            <a:r>
              <a:rPr lang="en-US" dirty="0"/>
              <a:t>You are in energy balance when the food energy you take in equals the energy you use.</a:t>
            </a:r>
          </a:p>
          <a:p>
            <a:r>
              <a:rPr lang="en-US" dirty="0"/>
              <a:t>Extra food energy increases the body’s fat and causes weight gain.</a:t>
            </a:r>
          </a:p>
          <a:p>
            <a:r>
              <a:rPr lang="en-US" dirty="0"/>
              <a:t>Some body fat is essential for health.</a:t>
            </a:r>
          </a:p>
          <a:p>
            <a:r>
              <a:rPr lang="en-US" dirty="0"/>
              <a:t>Overweight people are too heavy for their height. The extra weight is usually due to excess body fat.</a:t>
            </a:r>
          </a:p>
          <a:p>
            <a:endParaRPr lang="en-US" dirty="0"/>
          </a:p>
        </p:txBody>
      </p:sp>
    </p:spTree>
    <p:extLst>
      <p:ext uri="{BB962C8B-B14F-4D97-AF65-F5344CB8AC3E}">
        <p14:creationId xmlns:p14="http://schemas.microsoft.com/office/powerpoint/2010/main" val="425724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Balancing Energy Intake with Energy Used</a:t>
            </a:r>
            <a:br>
              <a:rPr lang="en-US" dirty="0"/>
            </a:br>
            <a:br>
              <a:rPr lang="en-US" dirty="0"/>
            </a:br>
            <a:endParaRPr lang="en-US" dirty="0"/>
          </a:p>
        </p:txBody>
      </p:sp>
      <p:sp>
        <p:nvSpPr>
          <p:cNvPr id="3" name="Content Placeholder 2"/>
          <p:cNvSpPr>
            <a:spLocks noGrp="1"/>
          </p:cNvSpPr>
          <p:nvPr>
            <p:ph idx="1"/>
          </p:nvPr>
        </p:nvSpPr>
        <p:spPr/>
        <p:txBody>
          <a:bodyPr/>
          <a:lstStyle/>
          <a:p>
            <a:r>
              <a:rPr lang="en-US" dirty="0"/>
              <a:t>Being overweight increases the risk of many long-term health problems, including:</a:t>
            </a:r>
          </a:p>
          <a:p>
            <a:r>
              <a:rPr lang="en-US" dirty="0"/>
              <a:t>Type 2 diabetes, heart disease, and high blood pressure</a:t>
            </a:r>
          </a:p>
          <a:p>
            <a:r>
              <a:rPr lang="en-US" dirty="0"/>
              <a:t>Prostate, colon, and breast cancer</a:t>
            </a:r>
          </a:p>
          <a:p>
            <a:r>
              <a:rPr lang="en-US" dirty="0"/>
              <a:t>Sleeping problems such as sleep apnea</a:t>
            </a:r>
          </a:p>
          <a:p>
            <a:endParaRPr lang="en-US" dirty="0"/>
          </a:p>
        </p:txBody>
      </p:sp>
    </p:spTree>
    <p:extLst>
      <p:ext uri="{BB962C8B-B14F-4D97-AF65-F5344CB8AC3E}">
        <p14:creationId xmlns:p14="http://schemas.microsoft.com/office/powerpoint/2010/main" val="1986983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41500"/>
            <a:ext cx="9601196" cy="1303867"/>
          </a:xfrm>
        </p:spPr>
        <p:txBody>
          <a:bodyPr>
            <a:normAutofit fontScale="90000"/>
          </a:bodyPr>
          <a:lstStyle/>
          <a:p>
            <a:br>
              <a:rPr lang="en-US" dirty="0"/>
            </a:br>
            <a:r>
              <a:rPr lang="en-US" dirty="0"/>
              <a:t>Overweight and Obesity</a:t>
            </a:r>
            <a:br>
              <a:rPr lang="en-US" dirty="0"/>
            </a:br>
            <a:endParaRPr lang="en-US" dirty="0"/>
          </a:p>
        </p:txBody>
      </p:sp>
      <p:sp>
        <p:nvSpPr>
          <p:cNvPr id="3" name="Content Placeholder 2"/>
          <p:cNvSpPr>
            <a:spLocks noGrp="1"/>
          </p:cNvSpPr>
          <p:nvPr>
            <p:ph idx="1"/>
          </p:nvPr>
        </p:nvSpPr>
        <p:spPr/>
        <p:txBody>
          <a:bodyPr>
            <a:normAutofit fontScale="92500"/>
          </a:bodyPr>
          <a:lstStyle/>
          <a:p>
            <a:endParaRPr lang="en-US" dirty="0"/>
          </a:p>
          <a:p>
            <a:r>
              <a:rPr lang="en-US" dirty="0"/>
              <a:t>Obesity is a condition in which a person has a significant amount of excess body fat. </a:t>
            </a:r>
          </a:p>
          <a:p>
            <a:r>
              <a:rPr lang="en-US" dirty="0"/>
              <a:t>More Americans are obese now than ever before.</a:t>
            </a:r>
          </a:p>
          <a:p>
            <a:r>
              <a:rPr lang="en-US" dirty="0"/>
              <a:t>Americans today exercise less and eat more foods high in sugar and fat than in the past.</a:t>
            </a:r>
          </a:p>
          <a:p>
            <a:r>
              <a:rPr lang="en-US" dirty="0"/>
              <a:t>Exercise and a healthy diet can help most people stay in a healthy weight range.</a:t>
            </a:r>
          </a:p>
          <a:p>
            <a:endParaRPr lang="en-US" dirty="0"/>
          </a:p>
        </p:txBody>
      </p:sp>
    </p:spTree>
    <p:extLst>
      <p:ext uri="{BB962C8B-B14F-4D97-AF65-F5344CB8AC3E}">
        <p14:creationId xmlns:p14="http://schemas.microsoft.com/office/powerpoint/2010/main" val="276155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48615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You Weigh What You Weight?</a:t>
            </a:r>
          </a:p>
        </p:txBody>
      </p:sp>
      <p:sp>
        <p:nvSpPr>
          <p:cNvPr id="3" name="Content Placeholder 2"/>
          <p:cNvSpPr>
            <a:spLocks noGrp="1"/>
          </p:cNvSpPr>
          <p:nvPr>
            <p:ph idx="1"/>
          </p:nvPr>
        </p:nvSpPr>
        <p:spPr/>
        <p:txBody>
          <a:bodyPr/>
          <a:lstStyle/>
          <a:p>
            <a:endParaRPr lang="en-US" dirty="0"/>
          </a:p>
          <a:p>
            <a:r>
              <a:rPr lang="en-US" dirty="0"/>
              <a:t>Heredity is the passing down of traits from parent to child through DNA.</a:t>
            </a:r>
          </a:p>
          <a:p>
            <a:r>
              <a:rPr lang="en-US" dirty="0"/>
              <a:t>Whether you gain or lose weight easily is largely due to heredity.</a:t>
            </a:r>
          </a:p>
          <a:p>
            <a:r>
              <a:rPr lang="en-US" dirty="0"/>
              <a:t>However, your choices about what you eat, how much you eat, and how much you exercise also affect your energy balance and body weight.</a:t>
            </a:r>
          </a:p>
          <a:p>
            <a:endParaRPr lang="en-US" dirty="0"/>
          </a:p>
        </p:txBody>
      </p:sp>
    </p:spTree>
    <p:extLst>
      <p:ext uri="{BB962C8B-B14F-4D97-AF65-F5344CB8AC3E}">
        <p14:creationId xmlns:p14="http://schemas.microsoft.com/office/powerpoint/2010/main" val="2813527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Healthy Weight Management Plan</a:t>
            </a:r>
          </a:p>
        </p:txBody>
      </p:sp>
      <p:sp>
        <p:nvSpPr>
          <p:cNvPr id="3" name="Content Placeholder 2"/>
          <p:cNvSpPr>
            <a:spLocks noGrp="1"/>
          </p:cNvSpPr>
          <p:nvPr>
            <p:ph idx="1"/>
          </p:nvPr>
        </p:nvSpPr>
        <p:spPr/>
        <p:txBody>
          <a:bodyPr/>
          <a:lstStyle/>
          <a:p>
            <a:endParaRPr lang="en-US" dirty="0"/>
          </a:p>
          <a:p>
            <a:r>
              <a:rPr lang="en-US" dirty="0"/>
              <a:t>Weight management is a program of sensible eating and exercise habits that will help keep weight at a healthy level.</a:t>
            </a:r>
          </a:p>
          <a:p>
            <a:r>
              <a:rPr lang="en-US" dirty="0"/>
              <a:t>The keys to healthy weight management are to eat better, eat less, and exercise more.</a:t>
            </a:r>
          </a:p>
          <a:p>
            <a:r>
              <a:rPr lang="en-US" dirty="0"/>
              <a:t>The goal is to lose fat, not muscle.</a:t>
            </a:r>
          </a:p>
          <a:p>
            <a:endParaRPr lang="en-US" dirty="0"/>
          </a:p>
        </p:txBody>
      </p:sp>
    </p:spTree>
    <p:extLst>
      <p:ext uri="{BB962C8B-B14F-4D97-AF65-F5344CB8AC3E}">
        <p14:creationId xmlns:p14="http://schemas.microsoft.com/office/powerpoint/2010/main" val="324562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lstStyle/>
          <a:p>
            <a:r>
              <a:rPr lang="en-US" dirty="0"/>
              <a:t>Basal metabolic rate (BMR)—the rate at which energy is used to the keep the body alive.</a:t>
            </a:r>
          </a:p>
          <a:p>
            <a:r>
              <a:rPr lang="en-US" dirty="0"/>
              <a:t>Body composition—the proportion of body weight that is made up of fat tissue compared to lean tissue.</a:t>
            </a:r>
          </a:p>
          <a:p>
            <a:endParaRPr lang="en-US" dirty="0"/>
          </a:p>
        </p:txBody>
      </p:sp>
    </p:spTree>
    <p:extLst>
      <p:ext uri="{BB962C8B-B14F-4D97-AF65-F5344CB8AC3E}">
        <p14:creationId xmlns:p14="http://schemas.microsoft.com/office/powerpoint/2010/main" val="253829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Healthy Weight Management Plan</a:t>
            </a:r>
          </a:p>
        </p:txBody>
      </p:sp>
      <p:sp>
        <p:nvSpPr>
          <p:cNvPr id="3" name="Content Placeholder 2"/>
          <p:cNvSpPr>
            <a:spLocks noGrp="1"/>
          </p:cNvSpPr>
          <p:nvPr>
            <p:ph idx="1"/>
          </p:nvPr>
        </p:nvSpPr>
        <p:spPr/>
        <p:txBody>
          <a:bodyPr/>
          <a:lstStyle/>
          <a:p>
            <a:endParaRPr lang="en-US" dirty="0"/>
          </a:p>
          <a:p>
            <a:r>
              <a:rPr lang="en-US" dirty="0"/>
              <a:t>If you are underweight, consult a doctor to make sure your low weight is not due to an illness.</a:t>
            </a:r>
          </a:p>
          <a:p>
            <a:r>
              <a:rPr lang="en-US" dirty="0"/>
              <a:t>You can gain weight by gradually increasing food intake and by exercising to increase muscle mass.</a:t>
            </a:r>
          </a:p>
          <a:p>
            <a:endParaRPr lang="en-US" dirty="0"/>
          </a:p>
        </p:txBody>
      </p:sp>
    </p:spTree>
    <p:extLst>
      <p:ext uri="{BB962C8B-B14F-4D97-AF65-F5344CB8AC3E}">
        <p14:creationId xmlns:p14="http://schemas.microsoft.com/office/powerpoint/2010/main" val="2860199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Dangerous Weight Loss Diets</a:t>
            </a:r>
          </a:p>
        </p:txBody>
      </p:sp>
      <p:sp>
        <p:nvSpPr>
          <p:cNvPr id="3" name="Content Placeholder 2"/>
          <p:cNvSpPr>
            <a:spLocks noGrp="1"/>
          </p:cNvSpPr>
          <p:nvPr>
            <p:ph idx="1"/>
          </p:nvPr>
        </p:nvSpPr>
        <p:spPr/>
        <p:txBody>
          <a:bodyPr>
            <a:normAutofit fontScale="92500" lnSpcReduction="10000"/>
          </a:bodyPr>
          <a:lstStyle/>
          <a:p>
            <a:r>
              <a:rPr lang="en-US" dirty="0"/>
              <a:t>Many weight-loss products and programs fail to provide healthy long-term weight management.</a:t>
            </a:r>
          </a:p>
          <a:p>
            <a:r>
              <a:rPr lang="en-US" dirty="0"/>
              <a:t>Fad diets</a:t>
            </a:r>
          </a:p>
          <a:p>
            <a:r>
              <a:rPr lang="en-US" dirty="0"/>
              <a:t>Diet pills</a:t>
            </a:r>
          </a:p>
          <a:p>
            <a:r>
              <a:rPr lang="en-US" dirty="0"/>
              <a:t>Surgery</a:t>
            </a:r>
          </a:p>
          <a:p>
            <a:endParaRPr lang="en-US" dirty="0"/>
          </a:p>
          <a:p>
            <a:r>
              <a:rPr lang="en-US" dirty="0"/>
              <a:t>The only safe and reliable way to manage your weight is to balance food intake with exercise.</a:t>
            </a:r>
          </a:p>
          <a:p>
            <a:endParaRPr lang="en-US" dirty="0"/>
          </a:p>
        </p:txBody>
      </p:sp>
    </p:spTree>
    <p:extLst>
      <p:ext uri="{BB962C8B-B14F-4D97-AF65-F5344CB8AC3E}">
        <p14:creationId xmlns:p14="http://schemas.microsoft.com/office/powerpoint/2010/main" val="1795944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Disorders</a:t>
            </a:r>
          </a:p>
        </p:txBody>
      </p:sp>
      <p:sp>
        <p:nvSpPr>
          <p:cNvPr id="3" name="Content Placeholder 2"/>
          <p:cNvSpPr>
            <a:spLocks noGrp="1"/>
          </p:cNvSpPr>
          <p:nvPr>
            <p:ph idx="1"/>
          </p:nvPr>
        </p:nvSpPr>
        <p:spPr/>
        <p:txBody>
          <a:bodyPr/>
          <a:lstStyle/>
          <a:p>
            <a:endParaRPr lang="en-US" dirty="0"/>
          </a:p>
          <a:p>
            <a:r>
              <a:rPr lang="en-US" dirty="0"/>
              <a:t>Eating disorders are conditions that involve an unhealthy degree of concern about body weight and shape and that may lead to efforts to control weight by unhealthy means.</a:t>
            </a:r>
          </a:p>
          <a:p>
            <a:r>
              <a:rPr lang="en-US" dirty="0"/>
              <a:t>Body image is how you see and feel about your appearance and your body.</a:t>
            </a:r>
          </a:p>
          <a:p>
            <a:r>
              <a:rPr lang="en-US" dirty="0"/>
              <a:t>Culture and society affect what we think of as a perfect body.</a:t>
            </a:r>
          </a:p>
          <a:p>
            <a:endParaRPr lang="en-US" dirty="0"/>
          </a:p>
        </p:txBody>
      </p:sp>
    </p:spTree>
    <p:extLst>
      <p:ext uri="{BB962C8B-B14F-4D97-AF65-F5344CB8AC3E}">
        <p14:creationId xmlns:p14="http://schemas.microsoft.com/office/powerpoint/2010/main" val="2188604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013" y="926375"/>
            <a:ext cx="7071973" cy="5005250"/>
          </a:xfrm>
          <a:prstGeom prst="rect">
            <a:avLst/>
          </a:prstGeom>
        </p:spPr>
      </p:pic>
    </p:spTree>
    <p:extLst>
      <p:ext uri="{BB962C8B-B14F-4D97-AF65-F5344CB8AC3E}">
        <p14:creationId xmlns:p14="http://schemas.microsoft.com/office/powerpoint/2010/main" val="3813623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6965" y="1258636"/>
            <a:ext cx="7078069" cy="4340728"/>
          </a:xfrm>
          <a:prstGeom prst="rect">
            <a:avLst/>
          </a:prstGeom>
        </p:spPr>
      </p:pic>
    </p:spTree>
    <p:extLst>
      <p:ext uri="{BB962C8B-B14F-4D97-AF65-F5344CB8AC3E}">
        <p14:creationId xmlns:p14="http://schemas.microsoft.com/office/powerpoint/2010/main" val="358030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Physical Activity</a:t>
            </a:r>
          </a:p>
        </p:txBody>
      </p:sp>
      <p:sp>
        <p:nvSpPr>
          <p:cNvPr id="3" name="Content Placeholder 2"/>
          <p:cNvSpPr>
            <a:spLocks noGrp="1"/>
          </p:cNvSpPr>
          <p:nvPr>
            <p:ph idx="1"/>
          </p:nvPr>
        </p:nvSpPr>
        <p:spPr/>
        <p:txBody>
          <a:bodyPr/>
          <a:lstStyle/>
          <a:p>
            <a:r>
              <a:rPr lang="en-US" dirty="0"/>
              <a:t>Physical fitness is the ability of the body to carry our daily physical activities without getting our of breath, sore, or overly tired.</a:t>
            </a:r>
          </a:p>
          <a:p>
            <a:r>
              <a:rPr lang="en-US" dirty="0"/>
              <a:t>Exercise is any physical activity that improves or maintains physical fitness.</a:t>
            </a:r>
          </a:p>
          <a:p>
            <a:r>
              <a:rPr lang="en-US" dirty="0"/>
              <a:t>Being physically fit keeps you healthy and lowers your risk of certain diseases.</a:t>
            </a:r>
          </a:p>
          <a:p>
            <a:r>
              <a:rPr lang="en-US" dirty="0"/>
              <a:t>A sedentary lifestyle increases your risk of chronic diseases.</a:t>
            </a:r>
          </a:p>
          <a:p>
            <a:pPr marL="0" indent="0">
              <a:buNone/>
            </a:pPr>
            <a:endParaRPr lang="en-US" dirty="0"/>
          </a:p>
        </p:txBody>
      </p:sp>
      <p:pic>
        <p:nvPicPr>
          <p:cNvPr id="4" name="Picture 3"/>
          <p:cNvPicPr>
            <a:picLocks noChangeAspect="1"/>
          </p:cNvPicPr>
          <p:nvPr/>
        </p:nvPicPr>
        <p:blipFill>
          <a:blip r:embed="rId2"/>
          <a:stretch>
            <a:fillRect/>
          </a:stretch>
        </p:blipFill>
        <p:spPr>
          <a:xfrm>
            <a:off x="8788296" y="4403726"/>
            <a:ext cx="2619375" cy="1743075"/>
          </a:xfrm>
          <a:prstGeom prst="rect">
            <a:avLst/>
          </a:prstGeom>
        </p:spPr>
      </p:pic>
    </p:spTree>
    <p:extLst>
      <p:ext uri="{BB962C8B-B14F-4D97-AF65-F5344CB8AC3E}">
        <p14:creationId xmlns:p14="http://schemas.microsoft.com/office/powerpoint/2010/main" val="376467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Benefits of Physical Activity</a:t>
            </a:r>
          </a:p>
        </p:txBody>
      </p:sp>
      <p:sp>
        <p:nvSpPr>
          <p:cNvPr id="3" name="Content Placeholder 2"/>
          <p:cNvSpPr>
            <a:spLocks noGrp="1"/>
          </p:cNvSpPr>
          <p:nvPr>
            <p:ph idx="1"/>
          </p:nvPr>
        </p:nvSpPr>
        <p:spPr/>
        <p:txBody>
          <a:bodyPr/>
          <a:lstStyle/>
          <a:p>
            <a:r>
              <a:rPr lang="en-US" dirty="0"/>
              <a:t>Heart and lungs get stronger</a:t>
            </a:r>
          </a:p>
          <a:p>
            <a:r>
              <a:rPr lang="en-US" dirty="0"/>
              <a:t>Healthy blood cholesterol levels and blood vessels</a:t>
            </a:r>
          </a:p>
          <a:p>
            <a:r>
              <a:rPr lang="en-US" dirty="0"/>
              <a:t>Stronger, more efficient muscles</a:t>
            </a:r>
          </a:p>
          <a:p>
            <a:r>
              <a:rPr lang="en-US" dirty="0"/>
              <a:t>Healthy ratio of muscle mass to fat mass</a:t>
            </a:r>
          </a:p>
          <a:p>
            <a:r>
              <a:rPr lang="en-US" dirty="0"/>
              <a:t>Increased metabolic rate</a:t>
            </a:r>
          </a:p>
          <a:p>
            <a:r>
              <a:rPr lang="en-US" dirty="0"/>
              <a:t>More Calories burned</a:t>
            </a:r>
          </a:p>
          <a:p>
            <a:endParaRPr lang="en-US" dirty="0"/>
          </a:p>
        </p:txBody>
      </p:sp>
      <p:pic>
        <p:nvPicPr>
          <p:cNvPr id="4" name="Picture 3"/>
          <p:cNvPicPr>
            <a:picLocks noChangeAspect="1"/>
          </p:cNvPicPr>
          <p:nvPr/>
        </p:nvPicPr>
        <p:blipFill>
          <a:blip r:embed="rId2"/>
          <a:stretch>
            <a:fillRect/>
          </a:stretch>
        </p:blipFill>
        <p:spPr>
          <a:xfrm>
            <a:off x="6961201" y="3735840"/>
            <a:ext cx="4226220" cy="2009399"/>
          </a:xfrm>
          <a:prstGeom prst="rect">
            <a:avLst/>
          </a:prstGeom>
        </p:spPr>
      </p:pic>
    </p:spTree>
    <p:extLst>
      <p:ext uri="{BB962C8B-B14F-4D97-AF65-F5344CB8AC3E}">
        <p14:creationId xmlns:p14="http://schemas.microsoft.com/office/powerpoint/2010/main" val="163736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and Social Benefits</a:t>
            </a:r>
          </a:p>
        </p:txBody>
      </p:sp>
      <p:sp>
        <p:nvSpPr>
          <p:cNvPr id="3" name="Content Placeholder 2"/>
          <p:cNvSpPr>
            <a:spLocks noGrp="1"/>
          </p:cNvSpPr>
          <p:nvPr>
            <p:ph idx="1"/>
          </p:nvPr>
        </p:nvSpPr>
        <p:spPr/>
        <p:txBody>
          <a:bodyPr/>
          <a:lstStyle/>
          <a:p>
            <a:r>
              <a:rPr lang="en-US" dirty="0"/>
              <a:t>Mental benefits of exercise include reduced stress levels, reduced risk of depression and anxiety, and increased energy and alertness.</a:t>
            </a:r>
          </a:p>
          <a:p>
            <a:r>
              <a:rPr lang="en-US" dirty="0"/>
              <a:t>Social benefits of exercise include increased self-esteem and increased opportunities to socialize with others who share your interests.</a:t>
            </a:r>
          </a:p>
          <a:p>
            <a:endParaRPr lang="en-US" dirty="0"/>
          </a:p>
        </p:txBody>
      </p:sp>
      <p:pic>
        <p:nvPicPr>
          <p:cNvPr id="4" name="Picture 3"/>
          <p:cNvPicPr>
            <a:picLocks noChangeAspect="1"/>
          </p:cNvPicPr>
          <p:nvPr/>
        </p:nvPicPr>
        <p:blipFill>
          <a:blip r:embed="rId2"/>
          <a:stretch>
            <a:fillRect/>
          </a:stretch>
        </p:blipFill>
        <p:spPr>
          <a:xfrm>
            <a:off x="8700283" y="4470401"/>
            <a:ext cx="2724150" cy="1676400"/>
          </a:xfrm>
          <a:prstGeom prst="rect">
            <a:avLst/>
          </a:prstGeom>
        </p:spPr>
      </p:pic>
      <p:pic>
        <p:nvPicPr>
          <p:cNvPr id="5" name="Picture 4"/>
          <p:cNvPicPr>
            <a:picLocks noChangeAspect="1"/>
          </p:cNvPicPr>
          <p:nvPr/>
        </p:nvPicPr>
        <p:blipFill>
          <a:blip r:embed="rId3"/>
          <a:stretch>
            <a:fillRect/>
          </a:stretch>
        </p:blipFill>
        <p:spPr>
          <a:xfrm>
            <a:off x="1739302" y="4298951"/>
            <a:ext cx="2466975" cy="1847850"/>
          </a:xfrm>
          <a:prstGeom prst="rect">
            <a:avLst/>
          </a:prstGeom>
        </p:spPr>
      </p:pic>
    </p:spTree>
    <p:extLst>
      <p:ext uri="{BB962C8B-B14F-4D97-AF65-F5344CB8AC3E}">
        <p14:creationId xmlns:p14="http://schemas.microsoft.com/office/powerpoint/2010/main" val="95954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Components of Health Related Fitness</a:t>
            </a:r>
          </a:p>
        </p:txBody>
      </p:sp>
      <p:sp>
        <p:nvSpPr>
          <p:cNvPr id="3" name="Content Placeholder 2"/>
          <p:cNvSpPr>
            <a:spLocks noGrp="1"/>
          </p:cNvSpPr>
          <p:nvPr>
            <p:ph idx="1"/>
          </p:nvPr>
        </p:nvSpPr>
        <p:spPr/>
        <p:txBody>
          <a:bodyPr>
            <a:normAutofit fontScale="92500" lnSpcReduction="10000"/>
          </a:bodyPr>
          <a:lstStyle/>
          <a:p>
            <a:r>
              <a:rPr lang="en-US" sz="3600" dirty="0"/>
              <a:t>Muscular strength</a:t>
            </a:r>
          </a:p>
          <a:p>
            <a:r>
              <a:rPr lang="en-US" sz="3600" dirty="0"/>
              <a:t>Muscular endurance</a:t>
            </a:r>
          </a:p>
          <a:p>
            <a:r>
              <a:rPr lang="en-US" sz="3600" dirty="0"/>
              <a:t>Cardiorespiratory endurance</a:t>
            </a:r>
          </a:p>
          <a:p>
            <a:r>
              <a:rPr lang="en-US" sz="3600" dirty="0"/>
              <a:t>Flexibility</a:t>
            </a:r>
          </a:p>
          <a:p>
            <a:r>
              <a:rPr lang="en-US" sz="3600" dirty="0"/>
              <a:t>Body Composition</a:t>
            </a:r>
          </a:p>
          <a:p>
            <a:endParaRPr lang="en-US" dirty="0"/>
          </a:p>
        </p:txBody>
      </p:sp>
      <p:pic>
        <p:nvPicPr>
          <p:cNvPr id="4" name="Picture 3"/>
          <p:cNvPicPr>
            <a:picLocks noChangeAspect="1"/>
          </p:cNvPicPr>
          <p:nvPr/>
        </p:nvPicPr>
        <p:blipFill>
          <a:blip r:embed="rId2"/>
          <a:stretch>
            <a:fillRect/>
          </a:stretch>
        </p:blipFill>
        <p:spPr>
          <a:xfrm>
            <a:off x="7804934" y="2659639"/>
            <a:ext cx="2686050" cy="1704975"/>
          </a:xfrm>
          <a:prstGeom prst="rect">
            <a:avLst/>
          </a:prstGeom>
        </p:spPr>
      </p:pic>
      <p:pic>
        <p:nvPicPr>
          <p:cNvPr id="5" name="Picture 4"/>
          <p:cNvPicPr>
            <a:picLocks noChangeAspect="1"/>
          </p:cNvPicPr>
          <p:nvPr/>
        </p:nvPicPr>
        <p:blipFill>
          <a:blip r:embed="rId3"/>
          <a:stretch>
            <a:fillRect/>
          </a:stretch>
        </p:blipFill>
        <p:spPr>
          <a:xfrm>
            <a:off x="6468155" y="4232276"/>
            <a:ext cx="2390775" cy="1914525"/>
          </a:xfrm>
          <a:prstGeom prst="rect">
            <a:avLst/>
          </a:prstGeom>
        </p:spPr>
      </p:pic>
    </p:spTree>
    <p:extLst>
      <p:ext uri="{BB962C8B-B14F-4D97-AF65-F5344CB8AC3E}">
        <p14:creationId xmlns:p14="http://schemas.microsoft.com/office/powerpoint/2010/main" val="33664954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13470</TotalTime>
  <Words>2244</Words>
  <Application>Microsoft Office PowerPoint</Application>
  <PresentationFormat>Widescreen</PresentationFormat>
  <Paragraphs>236</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Garamond</vt:lpstr>
      <vt:lpstr>Organic</vt:lpstr>
      <vt:lpstr>Fitness, Nutrition, and Weight Management</vt:lpstr>
      <vt:lpstr>Vocabulary</vt:lpstr>
      <vt:lpstr>Vocabulary</vt:lpstr>
      <vt:lpstr>Vocabulary</vt:lpstr>
      <vt:lpstr>Vocabulary</vt:lpstr>
      <vt:lpstr>Benefits of Physical Activity</vt:lpstr>
      <vt:lpstr>Physical Benefits of Physical Activity</vt:lpstr>
      <vt:lpstr>Mental and Social Benefits</vt:lpstr>
      <vt:lpstr>5 Components of Health Related Fitness</vt:lpstr>
      <vt:lpstr>Skills Developed by Fitness</vt:lpstr>
      <vt:lpstr>Body Adaptations to Exercise</vt:lpstr>
      <vt:lpstr>Activity</vt:lpstr>
      <vt:lpstr>Developing a Fitness Program</vt:lpstr>
      <vt:lpstr>Designing Your Fitness Plan</vt:lpstr>
      <vt:lpstr>Designing Your Fitness Plan</vt:lpstr>
      <vt:lpstr>Designing Your Fitness Plan</vt:lpstr>
      <vt:lpstr>Designing Your Fitness Plan</vt:lpstr>
      <vt:lpstr>Designing Your Fitness Plan</vt:lpstr>
      <vt:lpstr>Avoiding Sports Injuries</vt:lpstr>
      <vt:lpstr>Activity</vt:lpstr>
      <vt:lpstr>What is Nutrition?</vt:lpstr>
      <vt:lpstr>Six Classes of Nutrients </vt:lpstr>
      <vt:lpstr>Metabolism </vt:lpstr>
      <vt:lpstr>Energy Sources</vt:lpstr>
      <vt:lpstr>Carbohydrates</vt:lpstr>
      <vt:lpstr>Fats </vt:lpstr>
      <vt:lpstr>Proteins</vt:lpstr>
      <vt:lpstr>Vitamins and Minerals</vt:lpstr>
      <vt:lpstr>Water</vt:lpstr>
      <vt:lpstr>PowerPoint Presentation</vt:lpstr>
      <vt:lpstr>Diet </vt:lpstr>
      <vt:lpstr>Food Labels and Facts</vt:lpstr>
      <vt:lpstr>PowerPoint Presentation</vt:lpstr>
      <vt:lpstr>My Food Pyramid</vt:lpstr>
      <vt:lpstr>My Food Pyramid</vt:lpstr>
      <vt:lpstr>Dietary Guidelines for Americans</vt:lpstr>
      <vt:lpstr>Dietary Guidelines for Americans</vt:lpstr>
      <vt:lpstr>Dietary Guidelines for Americans</vt:lpstr>
      <vt:lpstr>Dietary Guidelines for Americans</vt:lpstr>
      <vt:lpstr>Activity</vt:lpstr>
      <vt:lpstr>Weight Management</vt:lpstr>
      <vt:lpstr>Amount and Type of Food Factors</vt:lpstr>
      <vt:lpstr>Food Provides Energy</vt:lpstr>
      <vt:lpstr>Balancing Energy Intake with Energy Used </vt:lpstr>
      <vt:lpstr>Balancing Energy Intake with Energy Used  </vt:lpstr>
      <vt:lpstr> Overweight and Obesity </vt:lpstr>
      <vt:lpstr>Activity</vt:lpstr>
      <vt:lpstr>Why Do You Weigh What You Weight?</vt:lpstr>
      <vt:lpstr>A Healthy Weight Management Plan</vt:lpstr>
      <vt:lpstr>A Healthy Weight Management Plan</vt:lpstr>
      <vt:lpstr>Dangerous Weight Loss Diets</vt:lpstr>
      <vt:lpstr>Eating Disorders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Nutrition, and Weight Management</dc:title>
  <dc:creator>Keith Whitaker</dc:creator>
  <cp:lastModifiedBy>Mariann E. Moncus</cp:lastModifiedBy>
  <cp:revision>23</cp:revision>
  <dcterms:created xsi:type="dcterms:W3CDTF">2016-09-08T14:16:54Z</dcterms:created>
  <dcterms:modified xsi:type="dcterms:W3CDTF">2018-09-10T12:19:01Z</dcterms:modified>
</cp:coreProperties>
</file>