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2" r:id="rId3"/>
    <p:sldId id="258" r:id="rId4"/>
    <p:sldId id="288" r:id="rId5"/>
    <p:sldId id="279" r:id="rId6"/>
    <p:sldId id="267" r:id="rId7"/>
    <p:sldId id="268" r:id="rId8"/>
    <p:sldId id="271" r:id="rId9"/>
    <p:sldId id="269" r:id="rId10"/>
    <p:sldId id="292" r:id="rId11"/>
    <p:sldId id="273" r:id="rId12"/>
    <p:sldId id="282" r:id="rId13"/>
    <p:sldId id="289" r:id="rId14"/>
    <p:sldId id="291" r:id="rId15"/>
    <p:sldId id="285" r:id="rId16"/>
    <p:sldId id="287" r:id="rId17"/>
    <p:sldId id="293" r:id="rId18"/>
    <p:sldId id="280" r:id="rId19"/>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526650"/>
    <a:srgbClr val="4B5632"/>
    <a:srgbClr val="B2E8CA"/>
    <a:srgbClr val="CCECFF"/>
    <a:srgbClr val="CCFFF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5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2409" tIns="46205" rIns="92409" bIns="46205" rtlCol="0"/>
          <a:lstStyle>
            <a:lvl1pPr algn="r">
              <a:defRPr sz="1200"/>
            </a:lvl1pPr>
          </a:lstStyle>
          <a:p>
            <a:fld id="{32E4659A-4E02-4A32-952E-D0D0A81D2784}" type="datetimeFigureOut">
              <a:rPr lang="en-US" smtClean="0"/>
              <a:t>3/28/2025</a:t>
            </a:fld>
            <a:endParaRPr lang="en-US"/>
          </a:p>
        </p:txBody>
      </p:sp>
      <p:sp>
        <p:nvSpPr>
          <p:cNvPr id="4" name="Footer Placeholder 3"/>
          <p:cNvSpPr>
            <a:spLocks noGrp="1"/>
          </p:cNvSpPr>
          <p:nvPr>
            <p:ph type="ftr" sz="quarter" idx="2"/>
          </p:nvPr>
        </p:nvSpPr>
        <p:spPr>
          <a:xfrm>
            <a:off x="0" y="8839015"/>
            <a:ext cx="3041968" cy="466911"/>
          </a:xfrm>
          <a:prstGeom prst="rect">
            <a:avLst/>
          </a:prstGeom>
        </p:spPr>
        <p:txBody>
          <a:bodyPr vert="horz" lIns="92409" tIns="46205" rIns="92409" bIns="4620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2409" tIns="46205" rIns="92409" bIns="46205" rtlCol="0" anchor="b"/>
          <a:lstStyle>
            <a:lvl1pPr algn="r">
              <a:defRPr sz="1200"/>
            </a:lvl1pPr>
          </a:lstStyle>
          <a:p>
            <a:fld id="{6E255DB5-D541-4C11-8FE6-AC1857B010B6}" type="slidenum">
              <a:rPr lang="en-US" smtClean="0"/>
              <a:t>‹#›</a:t>
            </a:fld>
            <a:endParaRPr lang="en-US"/>
          </a:p>
        </p:txBody>
      </p:sp>
    </p:spTree>
    <p:extLst>
      <p:ext uri="{BB962C8B-B14F-4D97-AF65-F5344CB8AC3E}">
        <p14:creationId xmlns:p14="http://schemas.microsoft.com/office/powerpoint/2010/main" val="1709729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BE7300C3-463C-425F-95C8-B1E9C56172E2}" type="datetimeFigureOut">
              <a:rPr lang="en-US" smtClean="0"/>
              <a:t>3/28/2025</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87C00405-79B8-4428-9BE8-0C1B00E9141B}" type="slidenum">
              <a:rPr lang="en-US" smtClean="0"/>
              <a:t>‹#›</a:t>
            </a:fld>
            <a:endParaRPr lang="en-US"/>
          </a:p>
        </p:txBody>
      </p:sp>
    </p:spTree>
    <p:extLst>
      <p:ext uri="{BB962C8B-B14F-4D97-AF65-F5344CB8AC3E}">
        <p14:creationId xmlns:p14="http://schemas.microsoft.com/office/powerpoint/2010/main" val="131828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04476D81-5C55-45DD-8CEF-F5328C0C6526}" type="slidenum">
              <a:rPr lang="en-US" altLang="en-US" smtClean="0"/>
              <a:pPr>
                <a:defRPr/>
              </a:pPr>
              <a:t>‹#›</a:t>
            </a:fld>
            <a:endParaRPr lang="en-US"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5009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2220A7-D7CB-4700-8E77-9FB020B4A4F3}" type="slidenum">
              <a:rPr lang="en-US" altLang="en-US" smtClean="0"/>
              <a:pPr>
                <a:defRPr/>
              </a:pPr>
              <a:t>‹#›</a:t>
            </a:fld>
            <a:endParaRPr lang="en-US" altLang="en-US"/>
          </a:p>
        </p:txBody>
      </p:sp>
    </p:spTree>
    <p:extLst>
      <p:ext uri="{BB962C8B-B14F-4D97-AF65-F5344CB8AC3E}">
        <p14:creationId xmlns:p14="http://schemas.microsoft.com/office/powerpoint/2010/main" val="2629808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D01D7-4915-47D2-A5FD-FFEDEAC28F7D}" type="slidenum">
              <a:rPr lang="en-US" altLang="en-US" smtClean="0"/>
              <a:pPr>
                <a:defRPr/>
              </a:pPr>
              <a:t>‹#›</a:t>
            </a:fld>
            <a:endParaRPr lang="en-US"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8034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36B72E-EA65-4FF9-8515-47C911F47C69}" type="slidenum">
              <a:rPr lang="en-US" altLang="en-US" smtClean="0"/>
              <a:pPr>
                <a:defRPr/>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191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9503AA-4249-4F11-9983-92B2C99529AC}" type="slidenum">
              <a:rPr lang="en-US" altLang="en-US" smtClean="0"/>
              <a:pPr>
                <a:defRPr/>
              </a:pPr>
              <a:t>‹#›</a:t>
            </a:fld>
            <a:endParaRPr lang="en-US"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4033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4DE55E-38BC-44E4-984C-DD2C9611FC02}" type="slidenum">
              <a:rPr lang="en-US" altLang="en-US" smtClean="0"/>
              <a:pPr>
                <a:defRPr/>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457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3600114-4A7E-4421-B07D-60E53B414BBC}" type="slidenum">
              <a:rPr lang="en-US" altLang="en-US" smtClean="0"/>
              <a:pPr>
                <a:defRPr/>
              </a:pPr>
              <a:t>‹#›</a:t>
            </a:fld>
            <a:endParaRPr lang="en-US" altLang="en-US"/>
          </a:p>
        </p:txBody>
      </p:sp>
    </p:spTree>
    <p:extLst>
      <p:ext uri="{BB962C8B-B14F-4D97-AF65-F5344CB8AC3E}">
        <p14:creationId xmlns:p14="http://schemas.microsoft.com/office/powerpoint/2010/main" val="304874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3DE74F8-CF0A-4F8B-85FE-EB85C0A89273}" type="slidenum">
              <a:rPr lang="en-US" altLang="en-US" smtClean="0"/>
              <a:pPr>
                <a:defRPr/>
              </a:pPr>
              <a:t>‹#›</a:t>
            </a:fld>
            <a:endParaRPr lang="en-US" altLang="en-US"/>
          </a:p>
        </p:txBody>
      </p:sp>
    </p:spTree>
    <p:extLst>
      <p:ext uri="{BB962C8B-B14F-4D97-AF65-F5344CB8AC3E}">
        <p14:creationId xmlns:p14="http://schemas.microsoft.com/office/powerpoint/2010/main" val="2344638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49A68F5-DE8B-49BD-868B-E249A1E11B2B}" type="slidenum">
              <a:rPr lang="en-US" altLang="en-US" smtClean="0"/>
              <a:pPr>
                <a:defRPr/>
              </a:pPr>
              <a:t>‹#›</a:t>
            </a:fld>
            <a:endParaRPr lang="en-US" altLang="en-US"/>
          </a:p>
        </p:txBody>
      </p:sp>
    </p:spTree>
    <p:extLst>
      <p:ext uri="{BB962C8B-B14F-4D97-AF65-F5344CB8AC3E}">
        <p14:creationId xmlns:p14="http://schemas.microsoft.com/office/powerpoint/2010/main" val="1556194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5769E2-0411-439F-92FB-215E1752B403}" type="slidenum">
              <a:rPr lang="en-US" altLang="en-US" smtClean="0"/>
              <a:pPr>
                <a:defRPr/>
              </a:pPr>
              <a:t>‹#›</a:t>
            </a:fld>
            <a:endParaRPr lang="en-US"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0801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9752D6-4B89-481C-A099-E494720A288A}" type="slidenum">
              <a:rPr lang="en-US" altLang="en-US" smtClean="0"/>
              <a:pPr>
                <a:defRPr/>
              </a:pPr>
              <a:t>‹#›</a:t>
            </a:fld>
            <a:endParaRPr lang="en-US"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384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5375F7EA-A092-4E4D-9871-DED48C208345}" type="slidenum">
              <a:rPr lang="en-US" altLang="en-US" smtClean="0"/>
              <a:pPr>
                <a:defRPr/>
              </a:pPr>
              <a:t>‹#›</a:t>
            </a:fld>
            <a:endParaRPr lang="en-US" altLang="en-US"/>
          </a:p>
        </p:txBody>
      </p:sp>
    </p:spTree>
    <p:extLst>
      <p:ext uri="{BB962C8B-B14F-4D97-AF65-F5344CB8AC3E}">
        <p14:creationId xmlns:p14="http://schemas.microsoft.com/office/powerpoint/2010/main" val="66239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lappscloud.com/Welcome.aspx?api=5e2c9f030eed71d6a237cb2b8dee25c8#loade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3" name="Rectangle 7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4" name="Picture 7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55" name="Straight Connector 7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56" name="Straight Connector 7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a:stretch>
            <a:fillRect/>
          </a:stretch>
        </p:blipFill>
        <p:spPr>
          <a:xfrm>
            <a:off x="2971800" y="49953"/>
            <a:ext cx="2743200" cy="1761840"/>
          </a:xfrm>
          <a:prstGeom prst="rect">
            <a:avLst/>
          </a:prstGeom>
        </p:spPr>
      </p:pic>
      <p:sp>
        <p:nvSpPr>
          <p:cNvPr id="2051" name="Rectangle 3"/>
          <p:cNvSpPr>
            <a:spLocks noGrp="1" noChangeArrowheads="1"/>
          </p:cNvSpPr>
          <p:nvPr>
            <p:ph type="subTitle" idx="1"/>
          </p:nvPr>
        </p:nvSpPr>
        <p:spPr>
          <a:xfrm>
            <a:off x="2971800" y="3646553"/>
            <a:ext cx="4646838" cy="3450613"/>
          </a:xfrm>
        </p:spPr>
        <p:txBody>
          <a:bodyPr vert="horz" lIns="91440" tIns="45720" rIns="91440" bIns="45720" rtlCol="0" anchor="t">
            <a:normAutofit/>
          </a:bodyPr>
          <a:lstStyle/>
          <a:p>
            <a:pPr defTabSz="914400"/>
            <a:r>
              <a:rPr lang="en-US" altLang="en-US" b="1"/>
              <a:t>Kindergarten Teachers:</a:t>
            </a:r>
          </a:p>
          <a:p>
            <a:pPr indent="-228600" defTabSz="914400">
              <a:buFont typeface="Arial" panose="020B0604020202020204" pitchFamily="34" charset="0"/>
              <a:buChar char="•"/>
            </a:pPr>
            <a:r>
              <a:rPr lang="en-US" altLang="en-US" b="1"/>
              <a:t>Rachel brown</a:t>
            </a:r>
          </a:p>
          <a:p>
            <a:pPr indent="-228600" defTabSz="914400">
              <a:buFont typeface="Arial" panose="020B0604020202020204" pitchFamily="34" charset="0"/>
              <a:buChar char="•"/>
            </a:pPr>
            <a:r>
              <a:rPr lang="en-US" altLang="en-US" b="1"/>
              <a:t>Brooke Freeman</a:t>
            </a:r>
          </a:p>
          <a:p>
            <a:pPr indent="-228600" defTabSz="914400">
              <a:buFont typeface="Arial" panose="020B0604020202020204" pitchFamily="34" charset="0"/>
              <a:buChar char="•"/>
            </a:pPr>
            <a:r>
              <a:rPr lang="en-US" altLang="en-US" b="1"/>
              <a:t>Kristina French</a:t>
            </a:r>
            <a:endParaRPr lang="en-US"/>
          </a:p>
          <a:p>
            <a:pPr indent="-228600" defTabSz="914400">
              <a:buFont typeface="Arial" panose="020B0604020202020204" pitchFamily="34" charset="0"/>
              <a:buChar char="•"/>
            </a:pPr>
            <a:r>
              <a:rPr lang="en-US" altLang="en-US" b="1"/>
              <a:t>Kim </a:t>
            </a:r>
            <a:r>
              <a:rPr lang="en-US" altLang="en-US" b="1" err="1"/>
              <a:t>Teefy</a:t>
            </a:r>
            <a:endParaRPr lang="en-US" altLang="en-US" b="1"/>
          </a:p>
          <a:p>
            <a:pPr indent="-228600" defTabSz="914400">
              <a:buFont typeface="Arial" panose="020B0604020202020204" pitchFamily="34" charset="0"/>
              <a:buChar char="•"/>
            </a:pPr>
            <a:r>
              <a:rPr lang="en-US" altLang="en-US" b="1"/>
              <a:t>Rachel Willoughby</a:t>
            </a:r>
          </a:p>
          <a:p>
            <a:pPr indent="-228600" defTabSz="914400">
              <a:buFont typeface="Arial" panose="020B0604020202020204" pitchFamily="34" charset="0"/>
              <a:buChar char="•"/>
            </a:pPr>
            <a:endParaRPr lang="en-US" altLang="en-US"/>
          </a:p>
        </p:txBody>
      </p:sp>
      <p:sp>
        <p:nvSpPr>
          <p:cNvPr id="3" name="TextBox 2">
            <a:extLst>
              <a:ext uri="{FF2B5EF4-FFF2-40B4-BE49-F238E27FC236}">
                <a16:creationId xmlns:a16="http://schemas.microsoft.com/office/drawing/2014/main" id="{42BB89AA-AE7C-4DAF-8971-D44A5B3E2D9A}"/>
              </a:ext>
            </a:extLst>
          </p:cNvPr>
          <p:cNvSpPr txBox="1"/>
          <p:nvPr/>
        </p:nvSpPr>
        <p:spPr>
          <a:xfrm>
            <a:off x="1905000" y="2209800"/>
            <a:ext cx="5257800" cy="923330"/>
          </a:xfrm>
          <a:prstGeom prst="rect">
            <a:avLst/>
          </a:prstGeom>
          <a:noFill/>
        </p:spPr>
        <p:txBody>
          <a:bodyPr wrap="square" rtlCol="0">
            <a:spAutoFit/>
          </a:bodyPr>
          <a:lstStyle/>
          <a:p>
            <a:pPr algn="ctr"/>
            <a:r>
              <a:rPr lang="en-US" sz="5400"/>
              <a:t>Kindergarten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E689A0-DFF6-EE30-BF64-AC809500DD44}"/>
              </a:ext>
            </a:extLst>
          </p:cNvPr>
          <p:cNvPicPr>
            <a:picLocks noChangeAspect="1"/>
          </p:cNvPicPr>
          <p:nvPr/>
        </p:nvPicPr>
        <p:blipFill>
          <a:blip r:embed="rId2"/>
          <a:stretch>
            <a:fillRect/>
          </a:stretch>
        </p:blipFill>
        <p:spPr>
          <a:xfrm>
            <a:off x="26634" y="0"/>
            <a:ext cx="5090892" cy="6098959"/>
          </a:xfrm>
          <a:prstGeom prst="rect">
            <a:avLst/>
          </a:prstGeom>
        </p:spPr>
      </p:pic>
      <p:pic>
        <p:nvPicPr>
          <p:cNvPr id="17414" name="Picture 8" descr="MC9004395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10668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A0F87EB-E237-527F-B03B-FDE1BECF07A5}"/>
              </a:ext>
            </a:extLst>
          </p:cNvPr>
          <p:cNvPicPr>
            <a:picLocks noChangeAspect="1"/>
          </p:cNvPicPr>
          <p:nvPr/>
        </p:nvPicPr>
        <p:blipFill>
          <a:blip r:embed="rId4"/>
          <a:stretch>
            <a:fillRect/>
          </a:stretch>
        </p:blipFill>
        <p:spPr>
          <a:xfrm>
            <a:off x="4846563" y="0"/>
            <a:ext cx="4270804" cy="6098959"/>
          </a:xfrm>
          <a:prstGeom prst="rect">
            <a:avLst/>
          </a:prstGeom>
        </p:spPr>
      </p:pic>
    </p:spTree>
    <p:extLst>
      <p:ext uri="{BB962C8B-B14F-4D97-AF65-F5344CB8AC3E}">
        <p14:creationId xmlns:p14="http://schemas.microsoft.com/office/powerpoint/2010/main" val="2652999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434" name="Rectangle 2"/>
          <p:cNvSpPr>
            <a:spLocks noGrp="1" noChangeArrowheads="1"/>
          </p:cNvSpPr>
          <p:nvPr>
            <p:ph type="title"/>
          </p:nvPr>
        </p:nvSpPr>
        <p:spPr>
          <a:xfrm>
            <a:off x="1088685" y="804520"/>
            <a:ext cx="3132383" cy="1049235"/>
          </a:xfrm>
        </p:spPr>
        <p:txBody>
          <a:bodyPr>
            <a:normAutofit/>
          </a:bodyPr>
          <a:lstStyle/>
          <a:p>
            <a:pPr eaLnBrk="1" hangingPunct="1"/>
            <a:r>
              <a:rPr lang="en-US" altLang="en-US"/>
              <a:t>Learning Bridge</a:t>
            </a:r>
          </a:p>
        </p:txBody>
      </p:sp>
      <p:sp>
        <p:nvSpPr>
          <p:cNvPr id="76" name="Rectangle 7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435" name="Rectangle 3"/>
          <p:cNvSpPr>
            <a:spLocks noGrp="1" noChangeArrowheads="1"/>
          </p:cNvSpPr>
          <p:nvPr>
            <p:ph idx="1"/>
          </p:nvPr>
        </p:nvSpPr>
        <p:spPr>
          <a:xfrm>
            <a:off x="1088685" y="2015732"/>
            <a:ext cx="3129159" cy="3450613"/>
          </a:xfrm>
        </p:spPr>
        <p:txBody>
          <a:bodyPr>
            <a:normAutofit/>
          </a:bodyPr>
          <a:lstStyle/>
          <a:p>
            <a:pPr eaLnBrk="1" hangingPunct="1"/>
            <a:r>
              <a:rPr lang="en-US" altLang="en-US"/>
              <a:t>Students must be pre-registered to attend.</a:t>
            </a:r>
          </a:p>
          <a:p>
            <a:pPr eaLnBrk="1" hangingPunct="1"/>
            <a:r>
              <a:rPr lang="en-US" altLang="en-US"/>
              <a:t>No drop-ins allowed.</a:t>
            </a:r>
          </a:p>
          <a:p>
            <a:pPr eaLnBrk="1" hangingPunct="1"/>
            <a:r>
              <a:rPr lang="en-US" altLang="en-US"/>
              <a:t>You must prepay in order for your child to attend.</a:t>
            </a:r>
          </a:p>
          <a:p>
            <a:pPr eaLnBrk="1" hangingPunct="1"/>
            <a:r>
              <a:rPr lang="en-US" altLang="en-US"/>
              <a:t>Go to learningbridge.com for more info.</a:t>
            </a:r>
          </a:p>
        </p:txBody>
      </p:sp>
      <p:pic>
        <p:nvPicPr>
          <p:cNvPr id="2" name="Picture 1">
            <a:extLst>
              <a:ext uri="{FF2B5EF4-FFF2-40B4-BE49-F238E27FC236}">
                <a16:creationId xmlns:a16="http://schemas.microsoft.com/office/drawing/2014/main" id="{A5454D07-C86B-4120-8B08-5468E8989A83}"/>
              </a:ext>
            </a:extLst>
          </p:cNvPr>
          <p:cNvPicPr>
            <a:picLocks noChangeAspect="1"/>
          </p:cNvPicPr>
          <p:nvPr/>
        </p:nvPicPr>
        <p:blipFill>
          <a:blip r:embed="rId2"/>
          <a:stretch>
            <a:fillRect/>
          </a:stretch>
        </p:blipFill>
        <p:spPr>
          <a:xfrm>
            <a:off x="4570808" y="2030092"/>
            <a:ext cx="3720331" cy="2211743"/>
          </a:xfrm>
          <a:prstGeom prst="rect">
            <a:avLst/>
          </a:prstGeom>
        </p:spPr>
      </p:pic>
      <p:pic>
        <p:nvPicPr>
          <p:cNvPr id="78" name="Picture 7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0" name="Straight Connector 7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357" y="1600199"/>
            <a:ext cx="2654449" cy="4297680"/>
          </a:xfrm>
        </p:spPr>
        <p:txBody>
          <a:bodyPr anchor="ctr">
            <a:normAutofit/>
          </a:bodyPr>
          <a:lstStyle/>
          <a:p>
            <a:r>
              <a:rPr lang="en-US"/>
              <a:t>State Assessment</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3638" y="1600199"/>
            <a:ext cx="4597502" cy="4297680"/>
          </a:xfrm>
        </p:spPr>
        <p:txBody>
          <a:bodyPr anchor="ctr">
            <a:normAutofit/>
          </a:bodyPr>
          <a:lstStyle/>
          <a:p>
            <a:r>
              <a:rPr lang="en-US" sz="1900" u="sng"/>
              <a:t>GKIDS Readiness:</a:t>
            </a:r>
            <a:r>
              <a:rPr lang="en-US" sz="1900"/>
              <a:t> First 6 weeks of school</a:t>
            </a:r>
            <a:endParaRPr lang="en-US" sz="1900" u="sng"/>
          </a:p>
          <a:p>
            <a:r>
              <a:rPr lang="en-US" sz="1900" u="sng"/>
              <a:t>GKIDS 2.0:</a:t>
            </a:r>
          </a:p>
          <a:p>
            <a:r>
              <a:rPr lang="en-US" sz="1900"/>
              <a:t>G- Georgia</a:t>
            </a:r>
          </a:p>
          <a:p>
            <a:r>
              <a:rPr lang="en-US" sz="1900"/>
              <a:t>K- Kindergarten</a:t>
            </a:r>
          </a:p>
          <a:p>
            <a:r>
              <a:rPr lang="en-US" sz="1900"/>
              <a:t>I- Inventory of</a:t>
            </a:r>
          </a:p>
          <a:p>
            <a:r>
              <a:rPr lang="en-US" sz="1900"/>
              <a:t>D- Developing</a:t>
            </a:r>
          </a:p>
          <a:p>
            <a:r>
              <a:rPr lang="en-US" sz="1900"/>
              <a:t>S- Skills</a:t>
            </a:r>
          </a:p>
          <a:p>
            <a:r>
              <a:rPr lang="en-US" sz="1900"/>
              <a:t>**Continuous assessment throughout the year.</a:t>
            </a:r>
          </a:p>
          <a:p>
            <a:endParaRPr lang="en-US" sz="1900"/>
          </a:p>
        </p:txBody>
      </p:sp>
    </p:spTree>
    <p:extLst>
      <p:ext uri="{BB962C8B-B14F-4D97-AF65-F5344CB8AC3E}">
        <p14:creationId xmlns:p14="http://schemas.microsoft.com/office/powerpoint/2010/main" val="334017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What we are learning in kindergarten</a:t>
            </a:r>
          </a:p>
        </p:txBody>
      </p:sp>
      <p:sp>
        <p:nvSpPr>
          <p:cNvPr id="3" name="Content Placeholder 2"/>
          <p:cNvSpPr>
            <a:spLocks noGrp="1"/>
          </p:cNvSpPr>
          <p:nvPr>
            <p:ph idx="1"/>
          </p:nvPr>
        </p:nvSpPr>
        <p:spPr>
          <a:xfrm>
            <a:off x="1443491" y="2015733"/>
            <a:ext cx="6571343" cy="3850811"/>
          </a:xfrm>
        </p:spPr>
        <p:txBody>
          <a:bodyPr>
            <a:noAutofit/>
          </a:bodyPr>
          <a:lstStyle/>
          <a:p>
            <a:r>
              <a:rPr lang="en-US" sz="1400" dirty="0">
                <a:latin typeface="Arial" panose="020B0604020202020204" pitchFamily="34" charset="0"/>
                <a:cs typeface="Arial" panose="020B0604020202020204" pitchFamily="34" charset="0"/>
              </a:rPr>
              <a:t>Rhyming Words</a:t>
            </a:r>
          </a:p>
          <a:p>
            <a:r>
              <a:rPr lang="en-US" sz="1400" dirty="0">
                <a:latin typeface="Arial" panose="020B0604020202020204" pitchFamily="34" charset="0"/>
                <a:cs typeface="Arial" panose="020B0604020202020204" pitchFamily="34" charset="0"/>
              </a:rPr>
              <a:t>Letters </a:t>
            </a:r>
          </a:p>
          <a:p>
            <a:r>
              <a:rPr lang="en-US" sz="1400" dirty="0">
                <a:latin typeface="Arial" panose="020B0604020202020204" pitchFamily="34" charset="0"/>
                <a:cs typeface="Arial" panose="020B0604020202020204" pitchFamily="34" charset="0"/>
              </a:rPr>
              <a:t>Letter Sounds</a:t>
            </a:r>
          </a:p>
          <a:p>
            <a:r>
              <a:rPr lang="en-US" sz="1400" dirty="0">
                <a:latin typeface="Arial" panose="020B0604020202020204" pitchFamily="34" charset="0"/>
                <a:cs typeface="Arial" panose="020B0604020202020204" pitchFamily="34" charset="0"/>
              </a:rPr>
              <a:t>CVC Words</a:t>
            </a:r>
          </a:p>
          <a:p>
            <a:r>
              <a:rPr lang="en-US" sz="1400" dirty="0">
                <a:latin typeface="Arial" panose="020B0604020202020204" pitchFamily="34" charset="0"/>
                <a:cs typeface="Arial" panose="020B0604020202020204" pitchFamily="34" charset="0"/>
              </a:rPr>
              <a:t>Narrative, Informational, and Opinion Writing</a:t>
            </a:r>
          </a:p>
          <a:p>
            <a:r>
              <a:rPr lang="en-US" sz="1400" dirty="0">
                <a:latin typeface="Arial" panose="020B0604020202020204" pitchFamily="34" charset="0"/>
                <a:cs typeface="Arial" panose="020B0604020202020204" pitchFamily="34" charset="0"/>
              </a:rPr>
              <a:t>Counting to 100 by 1s and 10s</a:t>
            </a:r>
          </a:p>
          <a:p>
            <a:r>
              <a:rPr lang="en-US" sz="1400" dirty="0">
                <a:latin typeface="Arial" panose="020B0604020202020204" pitchFamily="34" charset="0"/>
                <a:cs typeface="Arial" panose="020B0604020202020204" pitchFamily="34" charset="0"/>
              </a:rPr>
              <a:t>Addition and subtraction to 10</a:t>
            </a:r>
          </a:p>
          <a:p>
            <a:pPr lvl="1"/>
            <a:r>
              <a:rPr lang="en-US" sz="1400" dirty="0">
                <a:latin typeface="Arial" panose="020B0604020202020204" pitchFamily="34" charset="0"/>
                <a:cs typeface="Arial" panose="020B0604020202020204" pitchFamily="34" charset="0"/>
              </a:rPr>
              <a:t>Including story problems</a:t>
            </a:r>
          </a:p>
          <a:p>
            <a:r>
              <a:rPr lang="en-US" sz="1400" dirty="0">
                <a:latin typeface="Arial" panose="020B0604020202020204" pitchFamily="34" charset="0"/>
                <a:cs typeface="Arial" panose="020B0604020202020204" pitchFamily="34" charset="0"/>
              </a:rPr>
              <a:t>Shapes (2D/3D)</a:t>
            </a:r>
          </a:p>
          <a:p>
            <a:r>
              <a:rPr lang="en-US" sz="1400" dirty="0">
                <a:latin typeface="Arial" panose="020B0604020202020204" pitchFamily="34" charset="0"/>
                <a:cs typeface="Arial" panose="020B0604020202020204" pitchFamily="34" charset="0"/>
              </a:rPr>
              <a:t>…and much more…</a:t>
            </a:r>
            <a:endParaRPr lang="en-US" sz="1400" dirty="0"/>
          </a:p>
        </p:txBody>
      </p:sp>
    </p:spTree>
    <p:extLst>
      <p:ext uri="{BB962C8B-B14F-4D97-AF65-F5344CB8AC3E}">
        <p14:creationId xmlns:p14="http://schemas.microsoft.com/office/powerpoint/2010/main" val="379088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BC90-A381-514C-41BE-14554046DCBE}"/>
              </a:ext>
            </a:extLst>
          </p:cNvPr>
          <p:cNvSpPr>
            <a:spLocks noGrp="1"/>
          </p:cNvSpPr>
          <p:nvPr>
            <p:ph type="title"/>
          </p:nvPr>
        </p:nvSpPr>
        <p:spPr/>
        <p:txBody>
          <a:bodyPr/>
          <a:lstStyle/>
          <a:p>
            <a:pPr algn="ctr"/>
            <a:r>
              <a:rPr lang="en-US" err="1"/>
              <a:t>Acadience</a:t>
            </a:r>
            <a:endParaRPr lang="en-US"/>
          </a:p>
        </p:txBody>
      </p:sp>
      <p:sp>
        <p:nvSpPr>
          <p:cNvPr id="3" name="Content Placeholder 2">
            <a:extLst>
              <a:ext uri="{FF2B5EF4-FFF2-40B4-BE49-F238E27FC236}">
                <a16:creationId xmlns:a16="http://schemas.microsoft.com/office/drawing/2014/main" id="{6B28F84F-E184-D453-48FA-4F2AA7C0BD68}"/>
              </a:ext>
            </a:extLst>
          </p:cNvPr>
          <p:cNvSpPr>
            <a:spLocks noGrp="1"/>
          </p:cNvSpPr>
          <p:nvPr>
            <p:ph idx="1"/>
          </p:nvPr>
        </p:nvSpPr>
        <p:spPr/>
        <p:txBody>
          <a:bodyPr/>
          <a:lstStyle/>
          <a:p>
            <a:r>
              <a:rPr lang="en-US"/>
              <a:t>Students will be assessed 3 times a year: </a:t>
            </a:r>
          </a:p>
          <a:p>
            <a:pPr lvl="1"/>
            <a:r>
              <a:rPr lang="en-US"/>
              <a:t>Fall: Letter Naming Fluency and First Sound Fluency.</a:t>
            </a:r>
          </a:p>
          <a:p>
            <a:pPr lvl="1"/>
            <a:r>
              <a:rPr lang="en-US"/>
              <a:t>Winter: Letter Naming Fluency, First Sound Fluency, Nonsense Word Fluency, and Phoneme Segmentation Fluency.</a:t>
            </a:r>
          </a:p>
          <a:p>
            <a:pPr lvl="1"/>
            <a:r>
              <a:rPr lang="en-US"/>
              <a:t>Spring: Letter Naming Fluency, Phoneme Segmentation Fluency, Nonsense Word Fluency.</a:t>
            </a:r>
          </a:p>
          <a:p>
            <a:r>
              <a:rPr lang="en-US"/>
              <a:t>We use this data to assess student growth throughout the year.</a:t>
            </a:r>
          </a:p>
        </p:txBody>
      </p:sp>
    </p:spTree>
    <p:extLst>
      <p:ext uri="{BB962C8B-B14F-4D97-AF65-F5344CB8AC3E}">
        <p14:creationId xmlns:p14="http://schemas.microsoft.com/office/powerpoint/2010/main" val="3327074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a:t>Problems Associated with Poor Attendance and Chronic Tardiness</a:t>
            </a:r>
          </a:p>
        </p:txBody>
      </p:sp>
      <p:sp>
        <p:nvSpPr>
          <p:cNvPr id="3" name="Content Placeholder 2"/>
          <p:cNvSpPr>
            <a:spLocks noGrp="1"/>
          </p:cNvSpPr>
          <p:nvPr>
            <p:ph idx="1"/>
          </p:nvPr>
        </p:nvSpPr>
        <p:spPr/>
        <p:txBody>
          <a:bodyPr>
            <a:normAutofit fontScale="85000" lnSpcReduction="10000"/>
          </a:bodyPr>
          <a:lstStyle/>
          <a:p>
            <a:r>
              <a:rPr lang="en-US" sz="2400"/>
              <a:t>Miss important academics done at the beginning of each day</a:t>
            </a:r>
          </a:p>
          <a:p>
            <a:r>
              <a:rPr lang="en-US" sz="2400"/>
              <a:t>Eventually drop out of school</a:t>
            </a:r>
          </a:p>
          <a:p>
            <a:r>
              <a:rPr lang="en-US" sz="2400"/>
              <a:t>Receive low or failing grades</a:t>
            </a:r>
          </a:p>
          <a:p>
            <a:r>
              <a:rPr lang="en-US" sz="2400"/>
              <a:t>Get low scores on achievement tests</a:t>
            </a:r>
          </a:p>
          <a:p>
            <a:r>
              <a:rPr lang="en-US" sz="2400"/>
              <a:t>Feel disconnected from school</a:t>
            </a:r>
          </a:p>
          <a:p>
            <a:r>
              <a:rPr lang="en-US" sz="2400"/>
              <a:t>Have a negative attitude about school and themselves</a:t>
            </a:r>
          </a:p>
          <a:p>
            <a:r>
              <a:rPr lang="en-US" sz="2400"/>
              <a:t>Be held back and must repeat a grade</a:t>
            </a:r>
          </a:p>
          <a:p>
            <a:endParaRPr lang="en-US" sz="1400"/>
          </a:p>
        </p:txBody>
      </p:sp>
    </p:spTree>
    <p:extLst>
      <p:ext uri="{BB962C8B-B14F-4D97-AF65-F5344CB8AC3E}">
        <p14:creationId xmlns:p14="http://schemas.microsoft.com/office/powerpoint/2010/main" val="1189291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45459" y="1138228"/>
            <a:ext cx="2845263" cy="3858767"/>
          </a:xfrm>
        </p:spPr>
        <p:txBody>
          <a:bodyPr anchor="ctr">
            <a:normAutofit/>
          </a:bodyPr>
          <a:lstStyle/>
          <a:p>
            <a:r>
              <a:rPr lang="en-US" sz="3100"/>
              <a:t>Paulding County Attendance Policy</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25015" y="638300"/>
            <a:ext cx="4807204"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918" y="973636"/>
            <a:ext cx="4327398"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88362" y="1138228"/>
            <a:ext cx="4080510" cy="3858768"/>
          </a:xfrm>
        </p:spPr>
        <p:txBody>
          <a:bodyPr anchor="ctr">
            <a:normAutofit lnSpcReduction="10000"/>
          </a:bodyPr>
          <a:lstStyle/>
          <a:p>
            <a:pPr>
              <a:lnSpc>
                <a:spcPct val="110000"/>
              </a:lnSpc>
            </a:pPr>
            <a:r>
              <a:rPr lang="en-US" sz="1700">
                <a:solidFill>
                  <a:srgbClr val="000000"/>
                </a:solidFill>
              </a:rPr>
              <a:t>3 unexcused absences parents receive a call from teacher.</a:t>
            </a:r>
          </a:p>
          <a:p>
            <a:pPr>
              <a:lnSpc>
                <a:spcPct val="110000"/>
              </a:lnSpc>
            </a:pPr>
            <a:r>
              <a:rPr lang="en-US" sz="1700">
                <a:solidFill>
                  <a:srgbClr val="000000"/>
                </a:solidFill>
              </a:rPr>
              <a:t>4 unexcused absences a referral is given to Mr. White, Counselor.</a:t>
            </a:r>
          </a:p>
          <a:p>
            <a:pPr>
              <a:lnSpc>
                <a:spcPct val="110000"/>
              </a:lnSpc>
            </a:pPr>
            <a:r>
              <a:rPr lang="en-US" sz="1700">
                <a:solidFill>
                  <a:srgbClr val="000000"/>
                </a:solidFill>
              </a:rPr>
              <a:t>5 unexcused absences a behavior referral is sent to Mrs. Delaney,  Assistant Principal, a letter is sent to the parent/guardian.</a:t>
            </a:r>
          </a:p>
          <a:p>
            <a:pPr>
              <a:lnSpc>
                <a:spcPct val="110000"/>
              </a:lnSpc>
            </a:pPr>
            <a:r>
              <a:rPr lang="en-US" sz="1700">
                <a:solidFill>
                  <a:srgbClr val="000000"/>
                </a:solidFill>
              </a:rPr>
              <a:t>7 or more unexcused absences the school social worker is notified and a phone call/meeting with the parent is completed.</a:t>
            </a:r>
          </a:p>
          <a:p>
            <a:pPr>
              <a:lnSpc>
                <a:spcPct val="110000"/>
              </a:lnSpc>
            </a:pPr>
            <a:endParaRPr lang="en-US" sz="170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372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A0A4BB-2380-EA22-4A0A-3BA6BC599335}"/>
              </a:ext>
            </a:extLst>
          </p:cNvPr>
          <p:cNvPicPr>
            <a:picLocks noChangeAspect="1"/>
          </p:cNvPicPr>
          <p:nvPr/>
        </p:nvPicPr>
        <p:blipFill>
          <a:blip r:embed="rId2"/>
          <a:stretch>
            <a:fillRect/>
          </a:stretch>
        </p:blipFill>
        <p:spPr>
          <a:xfrm>
            <a:off x="2414587" y="1949943"/>
            <a:ext cx="4314825" cy="4076700"/>
          </a:xfrm>
          <a:prstGeom prst="rect">
            <a:avLst/>
          </a:prstGeom>
        </p:spPr>
      </p:pic>
      <p:pic>
        <p:nvPicPr>
          <p:cNvPr id="17414" name="Picture 8" descr="MC9004395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10668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2A4B317-D216-6D44-C81D-BD7852EE657E}"/>
              </a:ext>
            </a:extLst>
          </p:cNvPr>
          <p:cNvSpPr txBox="1"/>
          <p:nvPr/>
        </p:nvSpPr>
        <p:spPr>
          <a:xfrm>
            <a:off x="2077375" y="1067085"/>
            <a:ext cx="5359893" cy="646331"/>
          </a:xfrm>
          <a:prstGeom prst="rect">
            <a:avLst/>
          </a:prstGeom>
          <a:noFill/>
        </p:spPr>
        <p:txBody>
          <a:bodyPr wrap="square">
            <a:spAutoFit/>
          </a:bodyPr>
          <a:lstStyle/>
          <a:p>
            <a:r>
              <a:rPr lang="en-US" altLang="en-US" sz="3600" dirty="0"/>
              <a:t>Parent Resource Center</a:t>
            </a:r>
            <a:endParaRPr lang="en-US" sz="3600" dirty="0"/>
          </a:p>
        </p:txBody>
      </p:sp>
    </p:spTree>
    <p:extLst>
      <p:ext uri="{BB962C8B-B14F-4D97-AF65-F5344CB8AC3E}">
        <p14:creationId xmlns:p14="http://schemas.microsoft.com/office/powerpoint/2010/main" val="1707632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Rectangle 75">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p:cNvSpPr>
            <a:spLocks noGrp="1"/>
          </p:cNvSpPr>
          <p:nvPr>
            <p:ph type="title"/>
          </p:nvPr>
        </p:nvSpPr>
        <p:spPr>
          <a:xfrm>
            <a:off x="1088684" y="1376053"/>
            <a:ext cx="7054418" cy="1002990"/>
          </a:xfrm>
        </p:spPr>
        <p:txBody>
          <a:bodyPr anchor="ctr">
            <a:normAutofit/>
          </a:bodyPr>
          <a:lstStyle/>
          <a:p>
            <a:r>
              <a:rPr lang="en-US" altLang="en-US"/>
              <a:t>Thank You!</a:t>
            </a:r>
          </a:p>
        </p:txBody>
      </p:sp>
      <p:sp>
        <p:nvSpPr>
          <p:cNvPr id="21507" name="Content Placeholder 2"/>
          <p:cNvSpPr>
            <a:spLocks noGrp="1"/>
          </p:cNvSpPr>
          <p:nvPr>
            <p:ph idx="1"/>
          </p:nvPr>
        </p:nvSpPr>
        <p:spPr>
          <a:xfrm>
            <a:off x="1088684" y="2464991"/>
            <a:ext cx="7054418" cy="2403571"/>
          </a:xfrm>
        </p:spPr>
        <p:txBody>
          <a:bodyPr>
            <a:normAutofit/>
          </a:bodyPr>
          <a:lstStyle/>
          <a:p>
            <a:pPr>
              <a:buFontTx/>
              <a:buNone/>
            </a:pPr>
            <a:r>
              <a:rPr lang="en-US" altLang="en-US"/>
              <a:t>   Any questions? Please see your child’s teacher and/or send an email/Dojo message.</a:t>
            </a:r>
          </a:p>
          <a:p>
            <a:endParaRPr lang="en-US" altLang="en-US"/>
          </a:p>
          <a:p>
            <a:pPr>
              <a:buFontTx/>
              <a:buNone/>
            </a:pPr>
            <a:r>
              <a:rPr lang="en-US" altLang="en-US"/>
              <a:t> </a:t>
            </a:r>
          </a:p>
          <a:p>
            <a:pPr>
              <a:buFontTx/>
              <a:buNone/>
            </a:pPr>
            <a:endParaRPr lang="en-US" altLang="en-US"/>
          </a:p>
          <a:p>
            <a:pPr>
              <a:buFontTx/>
              <a:buNone/>
            </a:pPr>
            <a:endParaRPr lang="en-US" altLang="en-US"/>
          </a:p>
        </p:txBody>
      </p:sp>
      <p:pic>
        <p:nvPicPr>
          <p:cNvPr id="82" name="Picture 81">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88684" y="804519"/>
            <a:ext cx="7202456" cy="1049235"/>
          </a:xfrm>
        </p:spPr>
        <p:txBody>
          <a:bodyPr>
            <a:normAutofit/>
          </a:bodyPr>
          <a:lstStyle/>
          <a:p>
            <a:pPr eaLnBrk="1" hangingPunct="1"/>
            <a:r>
              <a:rPr lang="en-US" altLang="en-US"/>
              <a:t>Red Communication Folders</a:t>
            </a:r>
          </a:p>
        </p:txBody>
      </p:sp>
      <p:pic>
        <p:nvPicPr>
          <p:cNvPr id="4" name="Picture 3" descr="A picture containing toiletry&#10;&#10;Description automatically generated">
            <a:extLst>
              <a:ext uri="{FF2B5EF4-FFF2-40B4-BE49-F238E27FC236}">
                <a16:creationId xmlns:a16="http://schemas.microsoft.com/office/drawing/2014/main" id="{7BBEB037-C1A3-4D22-99C6-FB52F9293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60" y="2015733"/>
            <a:ext cx="1341233" cy="1643010"/>
          </a:xfrm>
          <a:prstGeom prst="rect">
            <a:avLst/>
          </a:prstGeom>
        </p:spPr>
      </p:pic>
      <p:pic>
        <p:nvPicPr>
          <p:cNvPr id="6" name="Picture 5" descr="A close up of a logo&#10;&#10;Description automatically generated">
            <a:extLst>
              <a:ext uri="{FF2B5EF4-FFF2-40B4-BE49-F238E27FC236}">
                <a16:creationId xmlns:a16="http://schemas.microsoft.com/office/drawing/2014/main" id="{D64F1F00-902A-449A-87EB-733A628E2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84" y="3868351"/>
            <a:ext cx="2383186" cy="1552977"/>
          </a:xfrm>
          <a:prstGeom prst="rect">
            <a:avLst/>
          </a:prstGeom>
        </p:spPr>
      </p:pic>
      <p:sp>
        <p:nvSpPr>
          <p:cNvPr id="4099" name="Rectangle 3"/>
          <p:cNvSpPr>
            <a:spLocks noGrp="1" noChangeArrowheads="1"/>
          </p:cNvSpPr>
          <p:nvPr>
            <p:ph idx="1"/>
          </p:nvPr>
        </p:nvSpPr>
        <p:spPr>
          <a:xfrm>
            <a:off x="3838836" y="2015732"/>
            <a:ext cx="4452304" cy="3450613"/>
          </a:xfrm>
        </p:spPr>
        <p:txBody>
          <a:bodyPr>
            <a:normAutofit/>
          </a:bodyPr>
          <a:lstStyle/>
          <a:p>
            <a:pPr eaLnBrk="1" hangingPunct="1">
              <a:lnSpc>
                <a:spcPct val="110000"/>
              </a:lnSpc>
              <a:defRPr/>
            </a:pPr>
            <a:endParaRPr lang="en-US" sz="1300" dirty="0"/>
          </a:p>
          <a:p>
            <a:pPr eaLnBrk="1" hangingPunct="1">
              <a:lnSpc>
                <a:spcPct val="110000"/>
              </a:lnSpc>
              <a:defRPr/>
            </a:pPr>
            <a:r>
              <a:rPr lang="en-US" sz="1300" dirty="0"/>
              <a:t>Resource for Teachers and Parent communication.</a:t>
            </a:r>
          </a:p>
          <a:p>
            <a:pPr eaLnBrk="1" hangingPunct="1">
              <a:lnSpc>
                <a:spcPct val="110000"/>
              </a:lnSpc>
              <a:defRPr/>
            </a:pPr>
            <a:r>
              <a:rPr lang="en-US" sz="1300" dirty="0"/>
              <a:t>Important information will be placed in folders. </a:t>
            </a:r>
          </a:p>
          <a:p>
            <a:pPr eaLnBrk="1" hangingPunct="1">
              <a:lnSpc>
                <a:spcPct val="110000"/>
              </a:lnSpc>
              <a:defRPr/>
            </a:pPr>
            <a:r>
              <a:rPr lang="en-US" sz="1300" dirty="0">
                <a:highlight>
                  <a:srgbClr val="FFFF00"/>
                </a:highlight>
              </a:rPr>
              <a:t>Please check daily and return to school daily</a:t>
            </a:r>
            <a:r>
              <a:rPr lang="en-US" sz="1300" dirty="0"/>
              <a:t>. </a:t>
            </a:r>
          </a:p>
          <a:p>
            <a:pPr eaLnBrk="1" hangingPunct="1">
              <a:lnSpc>
                <a:spcPct val="110000"/>
              </a:lnSpc>
              <a:defRPr/>
            </a:pPr>
            <a:r>
              <a:rPr lang="en-US" sz="1300" dirty="0"/>
              <a:t>Should include any Labeled Money, Transportation Notes/Changes</a:t>
            </a:r>
          </a:p>
          <a:p>
            <a:pPr lvl="1" eaLnBrk="1" hangingPunct="1">
              <a:lnSpc>
                <a:spcPct val="110000"/>
              </a:lnSpc>
              <a:defRPr/>
            </a:pPr>
            <a:r>
              <a:rPr lang="en-US" sz="1300" dirty="0"/>
              <a:t>All unlabeled money will be sent back home. </a:t>
            </a:r>
          </a:p>
          <a:p>
            <a:pPr eaLnBrk="1" hangingPunct="1">
              <a:lnSpc>
                <a:spcPct val="110000"/>
              </a:lnSpc>
              <a:defRPr/>
            </a:pPr>
            <a:r>
              <a:rPr lang="en-US" sz="1300" dirty="0"/>
              <a:t>Students will be responsible for turning in their folder each day.</a:t>
            </a:r>
          </a:p>
          <a:p>
            <a:pPr eaLnBrk="1" hangingPunct="1">
              <a:lnSpc>
                <a:spcPct val="110000"/>
              </a:lnSpc>
              <a:buFontTx/>
              <a:buNone/>
              <a:defRPr/>
            </a:pPr>
            <a:endParaRPr lang="en-US" sz="1300" dirty="0"/>
          </a:p>
          <a:p>
            <a:pPr eaLnBrk="1" hangingPunct="1">
              <a:lnSpc>
                <a:spcPct val="110000"/>
              </a:lnSpc>
              <a:defRPr/>
            </a:pPr>
            <a:endParaRPr lang="en-US" sz="13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Communication</a:t>
            </a:r>
          </a:p>
        </p:txBody>
      </p:sp>
      <p:sp>
        <p:nvSpPr>
          <p:cNvPr id="15363" name="Rectangle 3"/>
          <p:cNvSpPr>
            <a:spLocks noGrp="1" noChangeArrowheads="1"/>
          </p:cNvSpPr>
          <p:nvPr>
            <p:ph idx="1"/>
          </p:nvPr>
        </p:nvSpPr>
        <p:spPr/>
        <p:txBody>
          <a:bodyPr>
            <a:normAutofit/>
          </a:bodyPr>
          <a:lstStyle/>
          <a:p>
            <a:pPr eaLnBrk="1" hangingPunct="1"/>
            <a:r>
              <a:rPr lang="en-US" altLang="en-US"/>
              <a:t>Grade Level Newsletter every Friday.</a:t>
            </a:r>
          </a:p>
          <a:p>
            <a:pPr eaLnBrk="1" hangingPunct="1"/>
            <a:r>
              <a:rPr lang="en-US" altLang="en-US"/>
              <a:t>Class Dojo updates from teachers.</a:t>
            </a:r>
          </a:p>
          <a:p>
            <a:pPr lvl="1" eaLnBrk="1" hangingPunct="1"/>
            <a:r>
              <a:rPr lang="en-US" altLang="en-US" sz="2000"/>
              <a:t>Please check Dojo daily for important information and daily behavior information.</a:t>
            </a:r>
          </a:p>
          <a:p>
            <a:pPr eaLnBrk="1" hangingPunct="1"/>
            <a:r>
              <a:rPr lang="en-US" altLang="en-US"/>
              <a:t>Periodic Teacher Specific Notes. </a:t>
            </a:r>
          </a:p>
          <a:p>
            <a:pPr eaLnBrk="1" hangingPunct="1"/>
            <a:r>
              <a:rPr lang="en-US" altLang="en-US"/>
              <a:t>Notes in </a:t>
            </a:r>
            <a:r>
              <a:rPr lang="en-US" altLang="en-US">
                <a:solidFill>
                  <a:srgbClr val="FF0000"/>
                </a:solidFill>
              </a:rPr>
              <a:t>red</a:t>
            </a:r>
            <a:r>
              <a:rPr lang="en-US" altLang="en-US"/>
              <a:t> communication folder.</a:t>
            </a:r>
          </a:p>
          <a:p>
            <a:pPr marL="0" indent="0" eaLnBrk="1" hangingPunct="1">
              <a:buNone/>
            </a:pPr>
            <a:endParaRPr lang="en-US" altLang="en-US"/>
          </a:p>
          <a:p>
            <a:pPr marL="0" indent="0" eaLnBrk="1" hangingPunct="1">
              <a:buNone/>
            </a:pPr>
            <a:endParaRPr lang="en-US" altLang="en-US" sz="2800"/>
          </a:p>
          <a:p>
            <a:pPr marL="0" indent="0" eaLnBrk="1" hangingPunct="1">
              <a:buNone/>
            </a:pPr>
            <a:endParaRPr lang="en-US" altLang="en-US" sz="3600"/>
          </a:p>
        </p:txBody>
      </p:sp>
      <p:pic>
        <p:nvPicPr>
          <p:cNvPr id="2" name="Picture 1">
            <a:extLst>
              <a:ext uri="{FF2B5EF4-FFF2-40B4-BE49-F238E27FC236}">
                <a16:creationId xmlns:a16="http://schemas.microsoft.com/office/drawing/2014/main" id="{A15DC14B-392A-4FD3-AA17-ADB3A2AD3FCF}"/>
              </a:ext>
            </a:extLst>
          </p:cNvPr>
          <p:cNvPicPr>
            <a:picLocks noChangeAspect="1"/>
          </p:cNvPicPr>
          <p:nvPr/>
        </p:nvPicPr>
        <p:blipFill>
          <a:blip r:embed="rId2"/>
          <a:stretch>
            <a:fillRect/>
          </a:stretch>
        </p:blipFill>
        <p:spPr>
          <a:xfrm>
            <a:off x="5334000" y="4876800"/>
            <a:ext cx="2861809" cy="167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Communication</a:t>
            </a:r>
          </a:p>
        </p:txBody>
      </p:sp>
      <p:sp>
        <p:nvSpPr>
          <p:cNvPr id="15363" name="Rectangle 3"/>
          <p:cNvSpPr>
            <a:spLocks noGrp="1" noChangeArrowheads="1"/>
          </p:cNvSpPr>
          <p:nvPr>
            <p:ph idx="1"/>
          </p:nvPr>
        </p:nvSpPr>
        <p:spPr/>
        <p:txBody>
          <a:bodyPr>
            <a:normAutofit/>
          </a:bodyPr>
          <a:lstStyle/>
          <a:p>
            <a:pPr marL="0" indent="0" algn="ctr">
              <a:buNone/>
            </a:pPr>
            <a:r>
              <a:rPr lang="en-US" sz="3600">
                <a:latin typeface="Chalkboard SE Regular"/>
                <a:cs typeface="Chalkboard SE Regular"/>
              </a:rPr>
              <a:t>*Please check Class Dojo daily!*</a:t>
            </a:r>
            <a:endParaRPr lang="en-US" sz="2800">
              <a:latin typeface="Chalkboard SE Regular"/>
              <a:cs typeface="Chalkboard SE Regular"/>
            </a:endParaRPr>
          </a:p>
          <a:p>
            <a:pPr marL="0" indent="0" algn="ctr">
              <a:buNone/>
            </a:pPr>
            <a:r>
              <a:rPr lang="en-US" sz="2800">
                <a:latin typeface="Chalkboard SE Regular"/>
                <a:cs typeface="Chalkboard SE Regular"/>
              </a:rPr>
              <a:t>This is a communication app that allows us to send class and school reminders to your app, email or phone</a:t>
            </a:r>
            <a:r>
              <a:rPr lang="en-US" sz="3200">
                <a:latin typeface="Chalkboard SE Regular"/>
                <a:cs typeface="Chalkboard SE Regular"/>
              </a:rPr>
              <a:t>. </a:t>
            </a:r>
          </a:p>
          <a:p>
            <a:pPr marL="0" indent="0" eaLnBrk="1" hangingPunct="1">
              <a:buNone/>
            </a:pPr>
            <a:endParaRPr lang="en-US" altLang="en-US" sz="2800"/>
          </a:p>
          <a:p>
            <a:pPr marL="0" indent="0" eaLnBrk="1" hangingPunct="1">
              <a:buNone/>
            </a:pPr>
            <a:endParaRPr lang="en-US" altLang="en-US" sz="3600"/>
          </a:p>
        </p:txBody>
      </p:sp>
      <p:pic>
        <p:nvPicPr>
          <p:cNvPr id="2" name="Picture 1">
            <a:extLst>
              <a:ext uri="{FF2B5EF4-FFF2-40B4-BE49-F238E27FC236}">
                <a16:creationId xmlns:a16="http://schemas.microsoft.com/office/drawing/2014/main" id="{A15DC14B-392A-4FD3-AA17-ADB3A2AD3FCF}"/>
              </a:ext>
            </a:extLst>
          </p:cNvPr>
          <p:cNvPicPr>
            <a:picLocks noChangeAspect="1"/>
          </p:cNvPicPr>
          <p:nvPr/>
        </p:nvPicPr>
        <p:blipFill>
          <a:blip r:embed="rId2"/>
          <a:stretch>
            <a:fillRect/>
          </a:stretch>
        </p:blipFill>
        <p:spPr>
          <a:xfrm>
            <a:off x="5584166" y="5101087"/>
            <a:ext cx="2861809" cy="1676400"/>
          </a:xfrm>
          <a:prstGeom prst="rect">
            <a:avLst/>
          </a:prstGeom>
        </p:spPr>
      </p:pic>
    </p:spTree>
    <p:extLst>
      <p:ext uri="{BB962C8B-B14F-4D97-AF65-F5344CB8AC3E}">
        <p14:creationId xmlns:p14="http://schemas.microsoft.com/office/powerpoint/2010/main" val="163052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600"/>
              <a:t>Behavior Expectations</a:t>
            </a:r>
          </a:p>
        </p:txBody>
      </p:sp>
      <p:sp>
        <p:nvSpPr>
          <p:cNvPr id="4099" name="Rectangle 3"/>
          <p:cNvSpPr>
            <a:spLocks noGrp="1" noChangeArrowheads="1"/>
          </p:cNvSpPr>
          <p:nvPr>
            <p:ph idx="1"/>
          </p:nvPr>
        </p:nvSpPr>
        <p:spPr>
          <a:xfrm>
            <a:off x="457200" y="2057400"/>
            <a:ext cx="8229600" cy="4495800"/>
          </a:xfrm>
        </p:spPr>
        <p:txBody>
          <a:bodyPr/>
          <a:lstStyle/>
          <a:p>
            <a:pPr algn="ctr">
              <a:buFontTx/>
              <a:buNone/>
            </a:pPr>
            <a:r>
              <a:rPr lang="en-US" altLang="en-US" sz="3600" b="1">
                <a:solidFill>
                  <a:schemeClr val="tx1">
                    <a:lumMod val="95000"/>
                  </a:schemeClr>
                </a:solidFill>
              </a:rPr>
              <a:t>         Kindergarten Classroom </a:t>
            </a:r>
            <a:r>
              <a:rPr lang="en-US" altLang="en-US" sz="3600" b="1">
                <a:solidFill>
                  <a:schemeClr val="bg1">
                    <a:lumMod val="60000"/>
                    <a:lumOff val="40000"/>
                  </a:schemeClr>
                </a:solidFill>
              </a:rPr>
              <a:t>Rules</a:t>
            </a:r>
            <a:endParaRPr lang="en-US" altLang="en-US" sz="3600">
              <a:solidFill>
                <a:schemeClr val="bg1">
                  <a:lumMod val="60000"/>
                  <a:lumOff val="40000"/>
                </a:schemeClr>
              </a:solidFill>
            </a:endParaRPr>
          </a:p>
          <a:p>
            <a:pPr marL="514350" indent="-514350" algn="ctr">
              <a:buFontTx/>
              <a:buAutoNum type="arabicPeriod"/>
            </a:pPr>
            <a:r>
              <a:rPr lang="en-US" altLang="en-US" sz="2800" b="1"/>
              <a:t>Listen and follow directions.</a:t>
            </a:r>
          </a:p>
          <a:p>
            <a:pPr marL="514350" indent="-514350" algn="ctr">
              <a:buFontTx/>
              <a:buAutoNum type="arabicPeriod"/>
            </a:pPr>
            <a:r>
              <a:rPr lang="en-US" altLang="en-US" sz="2800" b="1"/>
              <a:t>Keep your hands and feet to yourself.</a:t>
            </a:r>
          </a:p>
          <a:p>
            <a:pPr marL="514350" indent="-514350" algn="ctr">
              <a:buFontTx/>
              <a:buAutoNum type="arabicPeriod"/>
            </a:pPr>
            <a:r>
              <a:rPr lang="en-US" altLang="en-US" sz="2800" b="1"/>
              <a:t>Be kind to self and others.</a:t>
            </a:r>
            <a:endParaRPr lang="en-US" altLang="en-US" sz="1800" b="1"/>
          </a:p>
          <a:p>
            <a:pPr algn="ctr"/>
            <a:endParaRPr lang="en-US" altLang="en-US" sz="1400" b="1" u="sng"/>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CAD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00200" y="834189"/>
            <a:ext cx="8229600" cy="1143000"/>
          </a:xfrm>
        </p:spPr>
        <p:txBody>
          <a:bodyPr/>
          <a:lstStyle/>
          <a:p>
            <a:pPr eaLnBrk="1" hangingPunct="1"/>
            <a:r>
              <a:rPr lang="en-US" altLang="en-US"/>
              <a:t>Behavior Expectations</a:t>
            </a:r>
          </a:p>
        </p:txBody>
      </p:sp>
      <p:sp>
        <p:nvSpPr>
          <p:cNvPr id="2" name="TextBox 1">
            <a:extLst>
              <a:ext uri="{FF2B5EF4-FFF2-40B4-BE49-F238E27FC236}">
                <a16:creationId xmlns:a16="http://schemas.microsoft.com/office/drawing/2014/main" id="{1A0A031D-3E41-4655-939E-74C46F740643}"/>
              </a:ext>
            </a:extLst>
          </p:cNvPr>
          <p:cNvSpPr txBox="1"/>
          <p:nvPr/>
        </p:nvSpPr>
        <p:spPr>
          <a:xfrm>
            <a:off x="1905000" y="1962393"/>
            <a:ext cx="5257800" cy="3570208"/>
          </a:xfrm>
          <a:prstGeom prst="rect">
            <a:avLst/>
          </a:prstGeom>
          <a:noFill/>
        </p:spPr>
        <p:txBody>
          <a:bodyPr wrap="square" rtlCol="0">
            <a:spAutoFit/>
          </a:bodyPr>
          <a:lstStyle/>
          <a:p>
            <a:pPr algn="ctr"/>
            <a:r>
              <a:rPr lang="en-US" sz="3200" u="sng" err="1"/>
              <a:t>Panter</a:t>
            </a:r>
            <a:r>
              <a:rPr lang="en-US" sz="3200" u="sng"/>
              <a:t> Elementary</a:t>
            </a:r>
          </a:p>
          <a:p>
            <a:pPr algn="ctr"/>
            <a:r>
              <a:rPr lang="en-US" sz="3200" u="sng"/>
              <a:t>PAWS</a:t>
            </a:r>
          </a:p>
          <a:p>
            <a:pPr marL="285750" indent="-285750">
              <a:lnSpc>
                <a:spcPct val="150000"/>
              </a:lnSpc>
              <a:buFont typeface="Arial" panose="020B0604020202020204" pitchFamily="34" charset="0"/>
              <a:buChar char="•"/>
            </a:pPr>
            <a:r>
              <a:rPr lang="en-US" sz="3200"/>
              <a:t>Be Kind</a:t>
            </a:r>
          </a:p>
          <a:p>
            <a:pPr marL="285750" indent="-285750">
              <a:lnSpc>
                <a:spcPct val="150000"/>
              </a:lnSpc>
              <a:buFont typeface="Arial" panose="020B0604020202020204" pitchFamily="34" charset="0"/>
              <a:buChar char="•"/>
            </a:pPr>
            <a:r>
              <a:rPr lang="en-US" sz="3200"/>
              <a:t>Be Responsible</a:t>
            </a:r>
          </a:p>
          <a:p>
            <a:pPr marL="285750" indent="-285750">
              <a:lnSpc>
                <a:spcPct val="150000"/>
              </a:lnSpc>
              <a:buFont typeface="Arial" panose="020B0604020202020204" pitchFamily="34" charset="0"/>
              <a:buChar char="•"/>
            </a:pPr>
            <a:r>
              <a:rPr lang="en-US" sz="3200"/>
              <a:t>Be Safe</a:t>
            </a:r>
          </a:p>
          <a:p>
            <a:pPr marL="285750" indent="-285750">
              <a:buFont typeface="Arial" panose="020B0604020202020204" pitchFamily="34" charset="0"/>
              <a:buChar char="•"/>
            </a:pPr>
            <a:endParaRPr lang="en-US">
              <a:solidFill>
                <a:schemeClr val="bg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146" name="Rectangle 2"/>
          <p:cNvSpPr>
            <a:spLocks noGrp="1" noChangeArrowheads="1"/>
          </p:cNvSpPr>
          <p:nvPr>
            <p:ph type="title"/>
          </p:nvPr>
        </p:nvSpPr>
        <p:spPr>
          <a:xfrm>
            <a:off x="1088684" y="804519"/>
            <a:ext cx="4162768" cy="1049235"/>
          </a:xfrm>
        </p:spPr>
        <p:txBody>
          <a:bodyPr>
            <a:normAutofit/>
          </a:bodyPr>
          <a:lstStyle/>
          <a:p>
            <a:pPr eaLnBrk="1" hangingPunct="1"/>
            <a:r>
              <a:rPr lang="en-US" altLang="en-US"/>
              <a:t>Bathroom Breaks</a:t>
            </a:r>
          </a:p>
        </p:txBody>
      </p:sp>
      <p:sp>
        <p:nvSpPr>
          <p:cNvPr id="79" name="Rectangle 78">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71" name="Rectangle 3"/>
          <p:cNvSpPr>
            <a:spLocks noGrp="1" noChangeArrowheads="1"/>
          </p:cNvSpPr>
          <p:nvPr>
            <p:ph idx="1"/>
          </p:nvPr>
        </p:nvSpPr>
        <p:spPr>
          <a:xfrm>
            <a:off x="1088684" y="2015732"/>
            <a:ext cx="4162768" cy="3450613"/>
          </a:xfrm>
        </p:spPr>
        <p:txBody>
          <a:bodyPr>
            <a:normAutofit/>
          </a:bodyPr>
          <a:lstStyle/>
          <a:p>
            <a:pPr marL="0" lvl="1" indent="0" eaLnBrk="1" hangingPunct="1">
              <a:lnSpc>
                <a:spcPct val="110000"/>
              </a:lnSpc>
              <a:buFontTx/>
              <a:buNone/>
            </a:pPr>
            <a:r>
              <a:rPr lang="en-US" altLang="en-US" sz="1100"/>
              <a:t>Students are encouraged not to leave during a lesson, as they can miss valuable instruction. We will visit the bathroom at regular times as a class and students are encouraged to use this time wisely.</a:t>
            </a:r>
          </a:p>
          <a:p>
            <a:pPr marL="0" indent="0" eaLnBrk="1" hangingPunct="1">
              <a:lnSpc>
                <a:spcPct val="110000"/>
              </a:lnSpc>
              <a:buFontTx/>
              <a:buNone/>
            </a:pPr>
            <a:r>
              <a:rPr lang="en-US" altLang="en-US" sz="1100"/>
              <a:t>Other appropriate times to go include:</a:t>
            </a:r>
          </a:p>
          <a:p>
            <a:pPr marL="0" indent="0" eaLnBrk="1" hangingPunct="1">
              <a:lnSpc>
                <a:spcPct val="110000"/>
              </a:lnSpc>
              <a:buFontTx/>
              <a:buNone/>
            </a:pPr>
            <a:endParaRPr lang="en-US" altLang="en-US" sz="1100"/>
          </a:p>
          <a:p>
            <a:pPr marL="0" lvl="1" indent="0" eaLnBrk="1" hangingPunct="1">
              <a:lnSpc>
                <a:spcPct val="110000"/>
              </a:lnSpc>
              <a:buFontTx/>
              <a:buNone/>
            </a:pPr>
            <a:r>
              <a:rPr lang="en-US" altLang="en-US" sz="1100"/>
              <a:t>	After unpacking</a:t>
            </a:r>
          </a:p>
          <a:p>
            <a:pPr marL="0" lvl="1" indent="0" eaLnBrk="1" hangingPunct="1">
              <a:lnSpc>
                <a:spcPct val="110000"/>
              </a:lnSpc>
              <a:buFontTx/>
              <a:buNone/>
            </a:pPr>
            <a:r>
              <a:rPr lang="en-US" altLang="en-US" sz="1100"/>
              <a:t>	Before/After lunch</a:t>
            </a:r>
          </a:p>
          <a:p>
            <a:pPr marL="0" lvl="1" indent="0" eaLnBrk="1" hangingPunct="1">
              <a:lnSpc>
                <a:spcPct val="110000"/>
              </a:lnSpc>
              <a:buFontTx/>
              <a:buNone/>
            </a:pPr>
            <a:r>
              <a:rPr lang="en-US" altLang="en-US" sz="1100"/>
              <a:t>	Before/After specials</a:t>
            </a:r>
          </a:p>
          <a:p>
            <a:pPr marL="0" lvl="1" indent="0" eaLnBrk="1" hangingPunct="1">
              <a:lnSpc>
                <a:spcPct val="110000"/>
              </a:lnSpc>
              <a:buFontTx/>
              <a:buNone/>
            </a:pPr>
            <a:r>
              <a:rPr lang="en-US" altLang="en-US" sz="1100"/>
              <a:t>	Before/After recess</a:t>
            </a:r>
          </a:p>
          <a:p>
            <a:pPr marL="0" lvl="1" indent="0" eaLnBrk="1" hangingPunct="1">
              <a:lnSpc>
                <a:spcPct val="110000"/>
              </a:lnSpc>
              <a:buFontTx/>
              <a:buNone/>
            </a:pPr>
            <a:endParaRPr lang="en-US" altLang="en-US" sz="1100"/>
          </a:p>
          <a:p>
            <a:pPr marL="0" lvl="1" indent="0" eaLnBrk="1" hangingPunct="1">
              <a:lnSpc>
                <a:spcPct val="110000"/>
              </a:lnSpc>
              <a:buFontTx/>
              <a:buNone/>
            </a:pPr>
            <a:r>
              <a:rPr lang="en-US" altLang="en-US" sz="1100"/>
              <a:t>*If your child has a medical issue requiring more frequent trips to the bathroom, please send in a note.</a:t>
            </a:r>
          </a:p>
          <a:p>
            <a:pPr marL="0" lvl="1" indent="0" eaLnBrk="1" hangingPunct="1">
              <a:lnSpc>
                <a:spcPct val="110000"/>
              </a:lnSpc>
              <a:buFontTx/>
              <a:buNone/>
            </a:pPr>
            <a:r>
              <a:rPr lang="en-US" altLang="en-US" sz="1100"/>
              <a:t>*Please send in an extra change of clothes for your child.  All kinds of accidents can happen throughout the day.</a:t>
            </a:r>
          </a:p>
          <a:p>
            <a:pPr marL="0" lvl="1" indent="0" eaLnBrk="1" hangingPunct="1">
              <a:lnSpc>
                <a:spcPct val="110000"/>
              </a:lnSpc>
              <a:buFontTx/>
              <a:buNone/>
            </a:pPr>
            <a:endParaRPr lang="en-US" altLang="en-US" sz="1100"/>
          </a:p>
        </p:txBody>
      </p:sp>
      <p:pic>
        <p:nvPicPr>
          <p:cNvPr id="6148" name="Picture 4" descr="MC900347827[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09433" y="481109"/>
            <a:ext cx="2647650" cy="24919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C900347827[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09433" y="3138486"/>
            <a:ext cx="2647651" cy="2491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3" name="Straight Connector 82">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ED2B910-B28F-4A54-B17C-8B7E5893A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C545F118-1DF8-46A9-8A77-B3D9422CE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9081" y="1847088"/>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386" name="Rectangle 2"/>
          <p:cNvSpPr>
            <a:spLocks noGrp="1" noChangeArrowheads="1"/>
          </p:cNvSpPr>
          <p:nvPr>
            <p:ph type="title"/>
          </p:nvPr>
        </p:nvSpPr>
        <p:spPr>
          <a:xfrm>
            <a:off x="3775366" y="712191"/>
            <a:ext cx="4408458" cy="1049235"/>
          </a:xfrm>
        </p:spPr>
        <p:txBody>
          <a:bodyPr>
            <a:normAutofit/>
          </a:bodyPr>
          <a:lstStyle/>
          <a:p>
            <a:pPr eaLnBrk="1" hangingPunct="1"/>
            <a:r>
              <a:rPr lang="en-US" altLang="en-US" dirty="0"/>
              <a:t>Ice Cream Thursday</a:t>
            </a:r>
          </a:p>
        </p:txBody>
      </p:sp>
      <p:sp>
        <p:nvSpPr>
          <p:cNvPr id="81" name="Rectangle 80">
            <a:extLst>
              <a:ext uri="{FF2B5EF4-FFF2-40B4-BE49-F238E27FC236}">
                <a16:creationId xmlns:a16="http://schemas.microsoft.com/office/drawing/2014/main" id="{7CAB7D27-148D-4082-B160-72FAD580D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6390" name="Picture 7" descr="MC900445694[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0910" y="481108"/>
            <a:ext cx="2762664" cy="2491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MC900199239[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43029" y="3137516"/>
            <a:ext cx="1118426" cy="24928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idx="1"/>
          </p:nvPr>
        </p:nvSpPr>
        <p:spPr>
          <a:xfrm>
            <a:off x="3191879" y="2018413"/>
            <a:ext cx="5798009" cy="3450613"/>
          </a:xfrm>
        </p:spPr>
        <p:txBody>
          <a:bodyPr>
            <a:noAutofit/>
          </a:bodyPr>
          <a:lstStyle/>
          <a:p>
            <a:pPr>
              <a:lnSpc>
                <a:spcPct val="110000"/>
              </a:lnSpc>
              <a:defRPr/>
            </a:pPr>
            <a:r>
              <a:rPr lang="en-US" sz="1400" b="1" dirty="0"/>
              <a:t>The best way to purchase Ice Cream Thursday is through </a:t>
            </a:r>
            <a:r>
              <a:rPr lang="en-US" sz="1400" b="1" dirty="0" err="1"/>
              <a:t>RevTrak</a:t>
            </a:r>
            <a:r>
              <a:rPr lang="en-US" sz="1400" b="1" dirty="0"/>
              <a:t>. You can pay per semester ($25) or for the year ($50).</a:t>
            </a:r>
          </a:p>
          <a:p>
            <a:pPr eaLnBrk="1" hangingPunct="1">
              <a:lnSpc>
                <a:spcPct val="110000"/>
              </a:lnSpc>
              <a:defRPr/>
            </a:pPr>
            <a:r>
              <a:rPr lang="en-US" sz="1400" dirty="0"/>
              <a:t>Students may bring in $1.50 if they wish to purchase an ice cream. It must be in a labeled bag/envelope:</a:t>
            </a:r>
          </a:p>
          <a:p>
            <a:pPr lvl="2" eaLnBrk="1" hangingPunct="1">
              <a:lnSpc>
                <a:spcPct val="110000"/>
              </a:lnSpc>
              <a:defRPr/>
            </a:pPr>
            <a:r>
              <a:rPr lang="en-US" sz="1400" dirty="0"/>
              <a:t>Presley French</a:t>
            </a:r>
          </a:p>
          <a:p>
            <a:pPr lvl="2" eaLnBrk="1" hangingPunct="1">
              <a:lnSpc>
                <a:spcPct val="110000"/>
              </a:lnSpc>
              <a:defRPr/>
            </a:pPr>
            <a:r>
              <a:rPr lang="en-US" sz="1400" dirty="0"/>
              <a:t>$1.50 Ice Cream Thursday</a:t>
            </a:r>
          </a:p>
          <a:p>
            <a:pPr lvl="2" eaLnBrk="1" hangingPunct="1">
              <a:lnSpc>
                <a:spcPct val="110000"/>
              </a:lnSpc>
              <a:defRPr/>
            </a:pPr>
            <a:r>
              <a:rPr lang="en-US" sz="1400" dirty="0"/>
              <a:t>Teacher’s Name</a:t>
            </a:r>
          </a:p>
          <a:p>
            <a:pPr eaLnBrk="1" hangingPunct="1">
              <a:lnSpc>
                <a:spcPct val="110000"/>
              </a:lnSpc>
              <a:defRPr/>
            </a:pPr>
            <a:r>
              <a:rPr lang="en-US" sz="1400" dirty="0"/>
              <a:t>This money must be placed in their Red Communication Folder.</a:t>
            </a:r>
          </a:p>
          <a:p>
            <a:pPr eaLnBrk="1" hangingPunct="1">
              <a:lnSpc>
                <a:spcPct val="110000"/>
              </a:lnSpc>
              <a:defRPr/>
            </a:pPr>
            <a:r>
              <a:rPr lang="en-US" sz="1400" dirty="0"/>
              <a:t>This is a fundraiser for the school, as well as a delicious treat for students. </a:t>
            </a:r>
            <a:r>
              <a:rPr lang="en-US" sz="1400" u="sng" dirty="0"/>
              <a:t>(It is separate from the lunchroom.)</a:t>
            </a:r>
          </a:p>
          <a:p>
            <a:pPr eaLnBrk="1" hangingPunct="1">
              <a:lnSpc>
                <a:spcPct val="110000"/>
              </a:lnSpc>
              <a:defRPr/>
            </a:pPr>
            <a:r>
              <a:rPr lang="en-US" sz="1400" dirty="0"/>
              <a:t>We collect the money first thing in the morning. If students do not pay at that time, they will not be able to get an ice cream. (No cash is accepted in the cafeteria for this privilege.)</a:t>
            </a:r>
          </a:p>
        </p:txBody>
      </p:sp>
      <p:pic>
        <p:nvPicPr>
          <p:cNvPr id="83" name="Picture 82">
            <a:extLst>
              <a:ext uri="{FF2B5EF4-FFF2-40B4-BE49-F238E27FC236}">
                <a16:creationId xmlns:a16="http://schemas.microsoft.com/office/drawing/2014/main" id="{CD88FC76-F691-462A-BCF9-0BA4F5DE6D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5" name="Straight Connector 84">
            <a:extLst>
              <a:ext uri="{FF2B5EF4-FFF2-40B4-BE49-F238E27FC236}">
                <a16:creationId xmlns:a16="http://schemas.microsoft.com/office/drawing/2014/main" id="{33204A7E-B7E9-42D0-9DC4-B82FDC8C4B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1462" y="978569"/>
            <a:ext cx="9241422" cy="1143000"/>
          </a:xfrm>
        </p:spPr>
        <p:txBody>
          <a:bodyPr>
            <a:normAutofit/>
          </a:bodyPr>
          <a:lstStyle/>
          <a:p>
            <a:pPr eaLnBrk="1" hangingPunct="1">
              <a:defRPr/>
            </a:pPr>
            <a:r>
              <a:rPr lang="en-US" altLang="en-US" sz="3600" dirty="0"/>
              <a:t>LUNCH MONEY, WATER, AND SNACK</a:t>
            </a:r>
          </a:p>
        </p:txBody>
      </p:sp>
      <p:sp>
        <p:nvSpPr>
          <p:cNvPr id="17411" name="Rectangle 3"/>
          <p:cNvSpPr>
            <a:spLocks noGrp="1" noChangeArrowheads="1"/>
          </p:cNvSpPr>
          <p:nvPr>
            <p:ph idx="1"/>
          </p:nvPr>
        </p:nvSpPr>
        <p:spPr>
          <a:xfrm>
            <a:off x="533400" y="1423361"/>
            <a:ext cx="8229600" cy="4525963"/>
          </a:xfrm>
        </p:spPr>
        <p:txBody>
          <a:bodyPr>
            <a:normAutofit/>
          </a:bodyPr>
          <a:lstStyle/>
          <a:p>
            <a:pPr marL="0" indent="0" eaLnBrk="1" hangingPunct="1">
              <a:lnSpc>
                <a:spcPct val="80000"/>
              </a:lnSpc>
              <a:buNone/>
              <a:defRPr/>
            </a:pPr>
            <a:endParaRPr lang="en-US" altLang="en-US" sz="2400" dirty="0">
              <a:solidFill>
                <a:schemeClr val="bg1">
                  <a:lumMod val="60000"/>
                  <a:lumOff val="40000"/>
                </a:schemeClr>
              </a:solidFill>
            </a:endParaRPr>
          </a:p>
          <a:p>
            <a:pPr marL="0" indent="0" eaLnBrk="1" hangingPunct="1">
              <a:lnSpc>
                <a:spcPct val="80000"/>
              </a:lnSpc>
              <a:buNone/>
              <a:defRPr/>
            </a:pPr>
            <a:endParaRPr lang="en-US" altLang="en-US" sz="2400" dirty="0">
              <a:solidFill>
                <a:schemeClr val="bg1">
                  <a:lumMod val="60000"/>
                  <a:lumOff val="40000"/>
                </a:schemeClr>
              </a:solidFill>
            </a:endParaRPr>
          </a:p>
          <a:p>
            <a:pPr>
              <a:lnSpc>
                <a:spcPct val="80000"/>
              </a:lnSpc>
              <a:defRPr/>
            </a:pPr>
            <a:r>
              <a:rPr lang="en-US" altLang="en-US" sz="1600" dirty="0"/>
              <a:t>Breakfast and Lunch:</a:t>
            </a:r>
          </a:p>
          <a:p>
            <a:pPr lvl="1">
              <a:lnSpc>
                <a:spcPct val="80000"/>
              </a:lnSpc>
              <a:defRPr/>
            </a:pPr>
            <a:r>
              <a:rPr lang="en-US" altLang="en-US" sz="1200" dirty="0"/>
              <a:t>Breakfast: $1.40</a:t>
            </a:r>
          </a:p>
          <a:p>
            <a:pPr lvl="1">
              <a:lnSpc>
                <a:spcPct val="80000"/>
              </a:lnSpc>
              <a:defRPr/>
            </a:pPr>
            <a:r>
              <a:rPr lang="en-US" altLang="en-US" sz="1200" dirty="0"/>
              <a:t>Lunch: $2.15</a:t>
            </a:r>
          </a:p>
          <a:p>
            <a:pPr lvl="1">
              <a:lnSpc>
                <a:spcPct val="80000"/>
              </a:lnSpc>
              <a:defRPr/>
            </a:pPr>
            <a:r>
              <a:rPr lang="en-US" altLang="en-US" sz="1200" dirty="0"/>
              <a:t>If you want your child to purchase extra food or "extras" in the lunchroom, please add money to your child's lunch account on myschoolbucks.com </a:t>
            </a:r>
          </a:p>
          <a:p>
            <a:pPr>
              <a:lnSpc>
                <a:spcPct val="80000"/>
              </a:lnSpc>
              <a:defRPr/>
            </a:pPr>
            <a:r>
              <a:rPr lang="en-US" sz="1600" dirty="0"/>
              <a:t>Please fill out the Free &amp; Reduced Application here:  </a:t>
            </a:r>
            <a:r>
              <a:rPr lang="en-US" sz="1600" dirty="0">
                <a:hlinkClick r:id="rId2" tooltip="Original URL: https://www.nlappscloud.com/Welcome.aspx?api=5e2c9f030eed71d6a237cb2b8dee25c8#loaded. Click or tap if you trust this link."/>
              </a:rPr>
              <a:t>https://www.nlappscloud.com/Welcome.aspx?api=5e2c9f030eed71d6a237cb2b8dee25c8#loaded</a:t>
            </a:r>
            <a:endParaRPr lang="en-US" sz="1600" dirty="0"/>
          </a:p>
          <a:p>
            <a:pPr>
              <a:lnSpc>
                <a:spcPct val="80000"/>
              </a:lnSpc>
              <a:defRPr/>
            </a:pPr>
            <a:r>
              <a:rPr lang="en-US" altLang="en-US" sz="1600" dirty="0"/>
              <a:t>Please send a bottle of water to school DAILY!</a:t>
            </a:r>
          </a:p>
          <a:p>
            <a:pPr lvl="1">
              <a:lnSpc>
                <a:spcPct val="80000"/>
              </a:lnSpc>
              <a:defRPr/>
            </a:pPr>
            <a:r>
              <a:rPr lang="en-US" altLang="en-US" sz="1200" dirty="0"/>
              <a:t>Water is allowed, but no colored or flavored liquids in the classrooms. Reusable sports bottles are STRONGLY encouraged. </a:t>
            </a:r>
          </a:p>
          <a:p>
            <a:pPr>
              <a:lnSpc>
                <a:spcPct val="80000"/>
              </a:lnSpc>
              <a:defRPr/>
            </a:pPr>
            <a:r>
              <a:rPr lang="en-US" altLang="en-US" dirty="0"/>
              <a:t>Please provide a healthy snack daily/ No Tupperware.</a:t>
            </a:r>
          </a:p>
          <a:p>
            <a:pPr eaLnBrk="1" hangingPunct="1">
              <a:lnSpc>
                <a:spcPct val="80000"/>
              </a:lnSpc>
              <a:defRPr/>
            </a:pPr>
            <a:r>
              <a:rPr lang="en-US" altLang="en-US" sz="1600" dirty="0"/>
              <a:t>If your child has allergies, please let his/her teacher know ASAP.</a:t>
            </a:r>
          </a:p>
        </p:txBody>
      </p:sp>
      <p:pic>
        <p:nvPicPr>
          <p:cNvPr id="17414" name="Picture 8" descr="MC9004395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10668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blue&#10;&#10;Description automatically generated">
            <a:extLst>
              <a:ext uri="{FF2B5EF4-FFF2-40B4-BE49-F238E27FC236}">
                <a16:creationId xmlns:a16="http://schemas.microsoft.com/office/drawing/2014/main" id="{F38858F9-256F-4847-9D47-AEF49F448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910" y="5522109"/>
            <a:ext cx="752580" cy="1206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TotalTime>
  <Words>890</Words>
  <Application>Microsoft Office PowerPoint</Application>
  <PresentationFormat>On-screen Show (4:3)</PresentationFormat>
  <Paragraphs>117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Chalkboard SE Regular</vt:lpstr>
      <vt:lpstr>Gill Sans MT</vt:lpstr>
      <vt:lpstr>Gallery</vt:lpstr>
      <vt:lpstr>PowerPoint Presentation</vt:lpstr>
      <vt:lpstr>Red Communication Folders</vt:lpstr>
      <vt:lpstr>Communication</vt:lpstr>
      <vt:lpstr>Communication</vt:lpstr>
      <vt:lpstr>Behavior Expectations</vt:lpstr>
      <vt:lpstr>Behavior Expectations</vt:lpstr>
      <vt:lpstr>Bathroom Breaks</vt:lpstr>
      <vt:lpstr>Ice Cream Thursday</vt:lpstr>
      <vt:lpstr>LUNCH MONEY, WATER, AND SNACK</vt:lpstr>
      <vt:lpstr>PowerPoint Presentation</vt:lpstr>
      <vt:lpstr>Learning Bridge</vt:lpstr>
      <vt:lpstr>State Assessment</vt:lpstr>
      <vt:lpstr>What we are learning in kindergarten</vt:lpstr>
      <vt:lpstr>Acadience</vt:lpstr>
      <vt:lpstr>Problems Associated with Poor Attendance and Chronic Tardiness</vt:lpstr>
      <vt:lpstr>Paulding County Attendance Policy</vt:lpstr>
      <vt:lpstr>PowerPoint Presentation</vt:lpstr>
      <vt:lpstr>Thank You!</vt:lpstr>
    </vt:vector>
  </TitlesOfParts>
  <Company>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Grade Orientation</dc:title>
  <dc:creator>Paulding Co School District</dc:creator>
  <cp:lastModifiedBy>Kimberly Chastain</cp:lastModifiedBy>
  <cp:revision>7</cp:revision>
  <cp:lastPrinted>2016-08-16T13:17:08Z</cp:lastPrinted>
  <dcterms:created xsi:type="dcterms:W3CDTF">2010-08-16T19:53:05Z</dcterms:created>
  <dcterms:modified xsi:type="dcterms:W3CDTF">2025-03-28T15:24:55Z</dcterms:modified>
</cp:coreProperties>
</file>