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4" r:id="rId6"/>
    <p:sldId id="268" r:id="rId7"/>
    <p:sldId id="272" r:id="rId8"/>
    <p:sldId id="275" r:id="rId9"/>
    <p:sldId id="278" r:id="rId10"/>
    <p:sldId id="280"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E95349-8A9D-4CA2-A086-1B7709874D9E}"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42088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5349-8A9D-4CA2-A086-1B7709874D9E}"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253313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5349-8A9D-4CA2-A086-1B7709874D9E}"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220069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5349-8A9D-4CA2-A086-1B7709874D9E}"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25438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95349-8A9D-4CA2-A086-1B7709874D9E}"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114600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95349-8A9D-4CA2-A086-1B7709874D9E}"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241366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95349-8A9D-4CA2-A086-1B7709874D9E}"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1497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95349-8A9D-4CA2-A086-1B7709874D9E}"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94805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95349-8A9D-4CA2-A086-1B7709874D9E}"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34799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95349-8A9D-4CA2-A086-1B7709874D9E}"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428321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95349-8A9D-4CA2-A086-1B7709874D9E}"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6D505-51EE-4880-B83C-656465022F44}" type="slidenum">
              <a:rPr lang="en-US" smtClean="0"/>
              <a:t>‹#›</a:t>
            </a:fld>
            <a:endParaRPr lang="en-US"/>
          </a:p>
        </p:txBody>
      </p:sp>
    </p:spTree>
    <p:extLst>
      <p:ext uri="{BB962C8B-B14F-4D97-AF65-F5344CB8AC3E}">
        <p14:creationId xmlns:p14="http://schemas.microsoft.com/office/powerpoint/2010/main" val="286440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95349-8A9D-4CA2-A086-1B7709874D9E}" type="datetimeFigureOut">
              <a:rPr lang="en-US" smtClean="0"/>
              <a:t>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6D505-51EE-4880-B83C-656465022F44}" type="slidenum">
              <a:rPr lang="en-US" smtClean="0"/>
              <a:t>‹#›</a:t>
            </a:fld>
            <a:endParaRPr lang="en-US"/>
          </a:p>
        </p:txBody>
      </p:sp>
    </p:spTree>
    <p:extLst>
      <p:ext uri="{BB962C8B-B14F-4D97-AF65-F5344CB8AC3E}">
        <p14:creationId xmlns:p14="http://schemas.microsoft.com/office/powerpoint/2010/main" val="145478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202" y="4776493"/>
            <a:ext cx="8710367" cy="1030419"/>
          </a:xfrm>
        </p:spPr>
        <p:txBody>
          <a:bodyPr anchor="t">
            <a:normAutofit/>
          </a:bodyPr>
          <a:lstStyle/>
          <a:p>
            <a:r>
              <a:rPr lang="en-US" sz="2400" b="1" dirty="0">
                <a:latin typeface="Bradley Hand ITC" panose="03070402050302030203" pitchFamily="66" charset="0"/>
              </a:rPr>
              <a:t>Precipitation is any type of water that forms in the Earth's atmosphere and then drops onto the surface of the Earth.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8014" y="404812"/>
            <a:ext cx="5225592" cy="3919194"/>
          </a:xfrm>
        </p:spPr>
      </p:pic>
    </p:spTree>
    <p:extLst>
      <p:ext uri="{BB962C8B-B14F-4D97-AF65-F5344CB8AC3E}">
        <p14:creationId xmlns:p14="http://schemas.microsoft.com/office/powerpoint/2010/main" val="116267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591" y="157081"/>
            <a:ext cx="11699449" cy="1294648"/>
          </a:xfrm>
        </p:spPr>
        <p:txBody>
          <a:bodyPr>
            <a:normAutofit/>
          </a:bodyPr>
          <a:lstStyle/>
          <a:p>
            <a:pPr marL="0" indent="0">
              <a:buNone/>
            </a:pPr>
            <a:r>
              <a:rPr lang="en-US" dirty="0">
                <a:effectLst/>
              </a:rPr>
              <a:t>Human activity can create precipitation. Urban heat islands, which are areas around major cities that are much warmer than their surroundings, lead to increased and more intense rainfall near cities. </a:t>
            </a:r>
            <a:endParaRPr lang="en-US" dirty="0"/>
          </a:p>
        </p:txBody>
      </p:sp>
      <p:pic>
        <p:nvPicPr>
          <p:cNvPr id="4" name="Picture 3"/>
          <p:cNvPicPr>
            <a:picLocks noChangeAspect="1"/>
          </p:cNvPicPr>
          <p:nvPr/>
        </p:nvPicPr>
        <p:blipFill>
          <a:blip r:embed="rId2"/>
          <a:stretch>
            <a:fillRect/>
          </a:stretch>
        </p:blipFill>
        <p:spPr>
          <a:xfrm>
            <a:off x="2686640" y="1746153"/>
            <a:ext cx="6570482" cy="4922367"/>
          </a:xfrm>
          <a:prstGeom prst="rect">
            <a:avLst/>
          </a:prstGeom>
        </p:spPr>
      </p:pic>
    </p:spTree>
    <p:extLst>
      <p:ext uri="{BB962C8B-B14F-4D97-AF65-F5344CB8AC3E}">
        <p14:creationId xmlns:p14="http://schemas.microsoft.com/office/powerpoint/2010/main" val="188972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311" y="166507"/>
            <a:ext cx="3938172" cy="5894928"/>
          </a:xfrm>
        </p:spPr>
        <p:txBody>
          <a:bodyPr>
            <a:noAutofit/>
          </a:bodyPr>
          <a:lstStyle/>
          <a:p>
            <a:pPr marL="0" indent="0">
              <a:buNone/>
            </a:pPr>
            <a:r>
              <a:rPr lang="en-US" dirty="0">
                <a:effectLst/>
              </a:rPr>
              <a:t>Global warming also causes changes in global precipitation. When the planet is hotter, more ice evaporates in the atmosphere. That eventually leads to more rainy precipitation. It usually means wetter weather in parts of North America, for example, and drier conditions in tropical areas that are usually humid.</a:t>
            </a:r>
            <a:endParaRPr lang="en-US" dirty="0"/>
          </a:p>
        </p:txBody>
      </p:sp>
      <p:pic>
        <p:nvPicPr>
          <p:cNvPr id="4" name="Picture 3"/>
          <p:cNvPicPr>
            <a:picLocks noChangeAspect="1"/>
          </p:cNvPicPr>
          <p:nvPr/>
        </p:nvPicPr>
        <p:blipFill>
          <a:blip r:embed="rId2"/>
          <a:stretch>
            <a:fillRect/>
          </a:stretch>
        </p:blipFill>
        <p:spPr>
          <a:xfrm>
            <a:off x="4182482" y="1"/>
            <a:ext cx="8027470" cy="6858000"/>
          </a:xfrm>
          <a:prstGeom prst="rect">
            <a:avLst/>
          </a:prstGeom>
        </p:spPr>
      </p:pic>
    </p:spTree>
    <p:extLst>
      <p:ext uri="{BB962C8B-B14F-4D97-AF65-F5344CB8AC3E}">
        <p14:creationId xmlns:p14="http://schemas.microsoft.com/office/powerpoint/2010/main" val="201420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604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57" y="823798"/>
            <a:ext cx="1917460" cy="1576797"/>
          </a:xfrm>
        </p:spPr>
        <p:txBody>
          <a:bodyPr anchor="t">
            <a:normAutofit fontScale="90000"/>
          </a:bodyPr>
          <a:lstStyle/>
          <a:p>
            <a:r>
              <a:rPr lang="en-US" sz="2000" b="1" dirty="0">
                <a:latin typeface="+mn-lt"/>
              </a:rPr>
              <a:t>Water vapor, droplets of water suspended in the air, builds up in the Earth's atmosphere. </a:t>
            </a:r>
          </a:p>
        </p:txBody>
      </p:sp>
      <p:sp>
        <p:nvSpPr>
          <p:cNvPr id="4" name="Rectangle 3"/>
          <p:cNvSpPr/>
          <p:nvPr/>
        </p:nvSpPr>
        <p:spPr>
          <a:xfrm>
            <a:off x="5895350" y="1157011"/>
            <a:ext cx="5045572" cy="646331"/>
          </a:xfrm>
          <a:prstGeom prst="rect">
            <a:avLst/>
          </a:prstGeom>
        </p:spPr>
        <p:txBody>
          <a:bodyPr wrap="square">
            <a:spAutoFit/>
          </a:bodyPr>
          <a:lstStyle/>
          <a:p>
            <a:r>
              <a:rPr lang="en-US" dirty="0"/>
              <a:t>Water vapor in the atmosphere is visible as clouds and fog. </a:t>
            </a:r>
          </a:p>
        </p:txBody>
      </p:sp>
      <p:sp>
        <p:nvSpPr>
          <p:cNvPr id="6" name="Rectangle 5"/>
          <p:cNvSpPr/>
          <p:nvPr/>
        </p:nvSpPr>
        <p:spPr>
          <a:xfrm>
            <a:off x="3107702" y="3533515"/>
            <a:ext cx="2988298" cy="2031325"/>
          </a:xfrm>
          <a:prstGeom prst="rect">
            <a:avLst/>
          </a:prstGeom>
        </p:spPr>
        <p:txBody>
          <a:bodyPr wrap="square">
            <a:spAutoFit/>
          </a:bodyPr>
          <a:lstStyle/>
          <a:p>
            <a:r>
              <a:rPr lang="en-US" b="1" dirty="0"/>
              <a:t>Water vapor collects with other materials, such as dust, in clouds.  Precipitation condenses, or forms, around these tiny pieces of material, called cloud condensation nuclei (CCN).</a:t>
            </a:r>
            <a:endParaRPr lang="en-US" dirty="0"/>
          </a:p>
        </p:txBody>
      </p:sp>
      <p:sp>
        <p:nvSpPr>
          <p:cNvPr id="7" name="Rectangle 6"/>
          <p:cNvSpPr/>
          <p:nvPr/>
        </p:nvSpPr>
        <p:spPr>
          <a:xfrm>
            <a:off x="6551629" y="4749001"/>
            <a:ext cx="2733773" cy="1754326"/>
          </a:xfrm>
          <a:prstGeom prst="rect">
            <a:avLst/>
          </a:prstGeom>
        </p:spPr>
        <p:txBody>
          <a:bodyPr wrap="square">
            <a:spAutoFit/>
          </a:bodyPr>
          <a:lstStyle/>
          <a:p>
            <a:r>
              <a:rPr lang="en-US" b="1" dirty="0">
                <a:effectLst/>
              </a:rPr>
              <a:t>Clouds eventually get too full of water vapor, and the precipitation turns into a liquid (rain) or a solid (snow). </a:t>
            </a:r>
            <a:br>
              <a:rPr lang="en-US" dirty="0">
                <a:effectLst/>
              </a:rPr>
            </a:br>
            <a:endParaRPr lang="en-US" dirty="0"/>
          </a:p>
        </p:txBody>
      </p:sp>
      <p:pic>
        <p:nvPicPr>
          <p:cNvPr id="9" name="Picture 8"/>
          <p:cNvPicPr>
            <a:picLocks noChangeAspect="1"/>
          </p:cNvPicPr>
          <p:nvPr/>
        </p:nvPicPr>
        <p:blipFill>
          <a:blip r:embed="rId2"/>
          <a:stretch>
            <a:fillRect/>
          </a:stretch>
        </p:blipFill>
        <p:spPr>
          <a:xfrm>
            <a:off x="9285402" y="4901939"/>
            <a:ext cx="2524812" cy="1262406"/>
          </a:xfrm>
          <a:prstGeom prst="rect">
            <a:avLst/>
          </a:prstGeom>
        </p:spPr>
      </p:pic>
      <p:pic>
        <p:nvPicPr>
          <p:cNvPr id="10" name="Picture 9"/>
          <p:cNvPicPr>
            <a:picLocks noChangeAspect="1"/>
          </p:cNvPicPr>
          <p:nvPr/>
        </p:nvPicPr>
        <p:blipFill>
          <a:blip r:embed="rId3"/>
          <a:stretch>
            <a:fillRect/>
          </a:stretch>
        </p:blipFill>
        <p:spPr>
          <a:xfrm>
            <a:off x="269057" y="3619893"/>
            <a:ext cx="2903336" cy="1657269"/>
          </a:xfrm>
          <a:prstGeom prst="rect">
            <a:avLst/>
          </a:prstGeom>
        </p:spPr>
      </p:pic>
      <p:pic>
        <p:nvPicPr>
          <p:cNvPr id="11" name="Picture 10"/>
          <p:cNvPicPr>
            <a:picLocks noChangeAspect="1"/>
          </p:cNvPicPr>
          <p:nvPr/>
        </p:nvPicPr>
        <p:blipFill>
          <a:blip r:embed="rId4"/>
          <a:stretch>
            <a:fillRect/>
          </a:stretch>
        </p:blipFill>
        <p:spPr>
          <a:xfrm>
            <a:off x="6922871" y="1556645"/>
            <a:ext cx="5045572" cy="2522786"/>
          </a:xfrm>
          <a:prstGeom prst="rect">
            <a:avLst/>
          </a:prstGeom>
        </p:spPr>
      </p:pic>
      <p:pic>
        <p:nvPicPr>
          <p:cNvPr id="13" name="Picture 12"/>
          <p:cNvPicPr>
            <a:picLocks noChangeAspect="1"/>
          </p:cNvPicPr>
          <p:nvPr/>
        </p:nvPicPr>
        <p:blipFill>
          <a:blip r:embed="rId5"/>
          <a:stretch>
            <a:fillRect/>
          </a:stretch>
        </p:blipFill>
        <p:spPr>
          <a:xfrm>
            <a:off x="2288117" y="716847"/>
            <a:ext cx="2857500" cy="1790700"/>
          </a:xfrm>
          <a:prstGeom prst="rect">
            <a:avLst/>
          </a:prstGeom>
        </p:spPr>
      </p:pic>
    </p:spTree>
    <p:extLst>
      <p:ext uri="{BB962C8B-B14F-4D97-AF65-F5344CB8AC3E}">
        <p14:creationId xmlns:p14="http://schemas.microsoft.com/office/powerpoint/2010/main" val="109076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180" y="288321"/>
            <a:ext cx="6450573" cy="509133"/>
          </a:xfrm>
        </p:spPr>
        <p:txBody>
          <a:bodyPr anchor="t">
            <a:noAutofit/>
          </a:bodyPr>
          <a:lstStyle/>
          <a:p>
            <a:r>
              <a:rPr lang="en-US" sz="4000" b="1" dirty="0">
                <a:effectLst/>
              </a:rPr>
              <a:t>Precipitation is part of the water cycle. </a:t>
            </a:r>
            <a:endParaRPr lang="en-US" sz="4000" b="1" dirty="0"/>
          </a:p>
        </p:txBody>
      </p:sp>
      <p:sp>
        <p:nvSpPr>
          <p:cNvPr id="4" name="Rectangle 3"/>
          <p:cNvSpPr/>
          <p:nvPr/>
        </p:nvSpPr>
        <p:spPr>
          <a:xfrm>
            <a:off x="452306" y="2231374"/>
            <a:ext cx="2555041" cy="646331"/>
          </a:xfrm>
          <a:prstGeom prst="rect">
            <a:avLst/>
          </a:prstGeom>
        </p:spPr>
        <p:txBody>
          <a:bodyPr wrap="square">
            <a:spAutoFit/>
          </a:bodyPr>
          <a:lstStyle/>
          <a:p>
            <a:r>
              <a:rPr lang="en-US" dirty="0"/>
              <a:t>Precipitation falls to the ground as snow and rain. </a:t>
            </a:r>
          </a:p>
        </p:txBody>
      </p:sp>
      <p:sp>
        <p:nvSpPr>
          <p:cNvPr id="5" name="Rectangle 4"/>
          <p:cNvSpPr/>
          <p:nvPr/>
        </p:nvSpPr>
        <p:spPr>
          <a:xfrm>
            <a:off x="9492356" y="1347696"/>
            <a:ext cx="2699644" cy="923330"/>
          </a:xfrm>
          <a:prstGeom prst="rect">
            <a:avLst/>
          </a:prstGeom>
        </p:spPr>
        <p:txBody>
          <a:bodyPr wrap="square">
            <a:spAutoFit/>
          </a:bodyPr>
          <a:lstStyle/>
          <a:p>
            <a:r>
              <a:rPr lang="en-US" dirty="0"/>
              <a:t>It eventually evaporates and rises back into the atmosphere as a gas. </a:t>
            </a:r>
          </a:p>
        </p:txBody>
      </p:sp>
      <p:sp>
        <p:nvSpPr>
          <p:cNvPr id="6" name="Rectangle 5"/>
          <p:cNvSpPr/>
          <p:nvPr/>
        </p:nvSpPr>
        <p:spPr>
          <a:xfrm>
            <a:off x="625311" y="3701196"/>
            <a:ext cx="6096000" cy="646331"/>
          </a:xfrm>
          <a:prstGeom prst="rect">
            <a:avLst/>
          </a:prstGeom>
        </p:spPr>
        <p:txBody>
          <a:bodyPr>
            <a:spAutoFit/>
          </a:bodyPr>
          <a:lstStyle/>
          <a:p>
            <a:r>
              <a:rPr lang="en-US" dirty="0"/>
              <a:t>In clouds, it turns back into liquid or solid water, and it falls to Earth again. </a:t>
            </a:r>
          </a:p>
        </p:txBody>
      </p:sp>
      <p:sp>
        <p:nvSpPr>
          <p:cNvPr id="7" name="Rectangle 6"/>
          <p:cNvSpPr/>
          <p:nvPr/>
        </p:nvSpPr>
        <p:spPr>
          <a:xfrm>
            <a:off x="8009465" y="4024361"/>
            <a:ext cx="2149573" cy="1477328"/>
          </a:xfrm>
          <a:prstGeom prst="rect">
            <a:avLst/>
          </a:prstGeom>
        </p:spPr>
        <p:txBody>
          <a:bodyPr wrap="square">
            <a:spAutoFit/>
          </a:bodyPr>
          <a:lstStyle/>
          <a:p>
            <a:r>
              <a:rPr lang="en-US" dirty="0"/>
              <a:t>People rely on precipitation for fresh water to drink, bathe, and irrigate crops for food.</a:t>
            </a:r>
          </a:p>
        </p:txBody>
      </p:sp>
      <p:pic>
        <p:nvPicPr>
          <p:cNvPr id="8" name="Picture 7"/>
          <p:cNvPicPr>
            <a:picLocks noChangeAspect="1"/>
          </p:cNvPicPr>
          <p:nvPr/>
        </p:nvPicPr>
        <p:blipFill>
          <a:blip r:embed="rId2"/>
          <a:stretch>
            <a:fillRect/>
          </a:stretch>
        </p:blipFill>
        <p:spPr>
          <a:xfrm>
            <a:off x="10011266" y="3367137"/>
            <a:ext cx="1895475" cy="2857500"/>
          </a:xfrm>
          <a:prstGeom prst="rect">
            <a:avLst/>
          </a:prstGeom>
        </p:spPr>
      </p:pic>
      <p:pic>
        <p:nvPicPr>
          <p:cNvPr id="9" name="Picture 8"/>
          <p:cNvPicPr>
            <a:picLocks noChangeAspect="1"/>
          </p:cNvPicPr>
          <p:nvPr/>
        </p:nvPicPr>
        <p:blipFill>
          <a:blip r:embed="rId3"/>
          <a:stretch>
            <a:fillRect/>
          </a:stretch>
        </p:blipFill>
        <p:spPr>
          <a:xfrm>
            <a:off x="2144184" y="4024362"/>
            <a:ext cx="2857500" cy="2200275"/>
          </a:xfrm>
          <a:prstGeom prst="rect">
            <a:avLst/>
          </a:prstGeom>
        </p:spPr>
      </p:pic>
      <p:pic>
        <p:nvPicPr>
          <p:cNvPr id="10" name="Picture 9"/>
          <p:cNvPicPr>
            <a:picLocks noChangeAspect="1"/>
          </p:cNvPicPr>
          <p:nvPr/>
        </p:nvPicPr>
        <p:blipFill>
          <a:blip r:embed="rId4"/>
          <a:stretch>
            <a:fillRect/>
          </a:stretch>
        </p:blipFill>
        <p:spPr>
          <a:xfrm>
            <a:off x="7401593" y="1150579"/>
            <a:ext cx="2090763" cy="2090763"/>
          </a:xfrm>
          <a:prstGeom prst="rect">
            <a:avLst/>
          </a:prstGeom>
        </p:spPr>
      </p:pic>
      <p:pic>
        <p:nvPicPr>
          <p:cNvPr id="12" name="Picture 11"/>
          <p:cNvPicPr>
            <a:picLocks noChangeAspect="1"/>
          </p:cNvPicPr>
          <p:nvPr/>
        </p:nvPicPr>
        <p:blipFill>
          <a:blip r:embed="rId5"/>
          <a:stretch>
            <a:fillRect/>
          </a:stretch>
        </p:blipFill>
        <p:spPr>
          <a:xfrm>
            <a:off x="452306" y="303663"/>
            <a:ext cx="2592552" cy="1958653"/>
          </a:xfrm>
          <a:prstGeom prst="rect">
            <a:avLst/>
          </a:prstGeom>
        </p:spPr>
      </p:pic>
    </p:spTree>
    <p:extLst>
      <p:ext uri="{BB962C8B-B14F-4D97-AF65-F5344CB8AC3E}">
        <p14:creationId xmlns:p14="http://schemas.microsoft.com/office/powerpoint/2010/main" val="411927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1600" dirty="0">
                <a:effectLst/>
              </a:rPr>
              <a:t>The most common types of precipitation are rain, hail, and snow.</a:t>
            </a:r>
            <a:endParaRPr lang="en-US" sz="1600" b="1" dirty="0"/>
          </a:p>
        </p:txBody>
      </p:sp>
      <p:pic>
        <p:nvPicPr>
          <p:cNvPr id="4" name="Picture 3"/>
          <p:cNvPicPr>
            <a:picLocks noChangeAspect="1"/>
          </p:cNvPicPr>
          <p:nvPr/>
        </p:nvPicPr>
        <p:blipFill>
          <a:blip r:embed="rId2"/>
          <a:stretch>
            <a:fillRect/>
          </a:stretch>
        </p:blipFill>
        <p:spPr>
          <a:xfrm>
            <a:off x="1253765" y="1056305"/>
            <a:ext cx="9304255" cy="4559085"/>
          </a:xfrm>
          <a:prstGeom prst="rect">
            <a:avLst/>
          </a:prstGeom>
        </p:spPr>
      </p:pic>
    </p:spTree>
    <p:extLst>
      <p:ext uri="{BB962C8B-B14F-4D97-AF65-F5344CB8AC3E}">
        <p14:creationId xmlns:p14="http://schemas.microsoft.com/office/powerpoint/2010/main" val="427260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73" y="295392"/>
            <a:ext cx="3916052" cy="1629228"/>
          </a:xfrm>
        </p:spPr>
        <p:txBody>
          <a:bodyPr anchor="t">
            <a:noAutofit/>
          </a:bodyPr>
          <a:lstStyle/>
          <a:p>
            <a:r>
              <a:rPr lang="en-US" sz="3600" b="1" dirty="0">
                <a:effectLst/>
              </a:rPr>
              <a:t>Rain is precipitation that falls to the surface of the Earth as water droplets</a:t>
            </a:r>
            <a:r>
              <a:rPr lang="en-US" sz="1800" dirty="0">
                <a:effectLst/>
              </a:rPr>
              <a:t>.</a:t>
            </a:r>
            <a:endParaRPr lang="en-US" sz="1800" b="1" dirty="0"/>
          </a:p>
        </p:txBody>
      </p:sp>
      <p:sp>
        <p:nvSpPr>
          <p:cNvPr id="4" name="Rectangle 3"/>
          <p:cNvSpPr/>
          <p:nvPr/>
        </p:nvSpPr>
        <p:spPr>
          <a:xfrm>
            <a:off x="5970309" y="786841"/>
            <a:ext cx="6096000" cy="646331"/>
          </a:xfrm>
          <a:prstGeom prst="rect">
            <a:avLst/>
          </a:prstGeom>
        </p:spPr>
        <p:txBody>
          <a:bodyPr>
            <a:spAutoFit/>
          </a:bodyPr>
          <a:lstStyle/>
          <a:p>
            <a:r>
              <a:rPr lang="en-US" dirty="0"/>
              <a:t>Raindrops form around microscopic cloud condensation nuclei, such as a particle of dust or a molecule of pollution.</a:t>
            </a:r>
          </a:p>
        </p:txBody>
      </p:sp>
      <p:sp>
        <p:nvSpPr>
          <p:cNvPr id="5" name="Rectangle 4"/>
          <p:cNvSpPr/>
          <p:nvPr/>
        </p:nvSpPr>
        <p:spPr>
          <a:xfrm>
            <a:off x="351173" y="5420416"/>
            <a:ext cx="6096000" cy="646331"/>
          </a:xfrm>
          <a:prstGeom prst="rect">
            <a:avLst/>
          </a:prstGeom>
        </p:spPr>
        <p:txBody>
          <a:bodyPr>
            <a:spAutoFit/>
          </a:bodyPr>
          <a:lstStyle/>
          <a:p>
            <a:r>
              <a:rPr lang="en-US" dirty="0"/>
              <a:t>Rain that falls from clouds but freezes before it reaches the ground is called sleet or ice pellets.</a:t>
            </a:r>
          </a:p>
        </p:txBody>
      </p:sp>
      <p:sp>
        <p:nvSpPr>
          <p:cNvPr id="6" name="Rectangle 5"/>
          <p:cNvSpPr/>
          <p:nvPr/>
        </p:nvSpPr>
        <p:spPr>
          <a:xfrm>
            <a:off x="5837793" y="3638645"/>
            <a:ext cx="6096000" cy="646331"/>
          </a:xfrm>
          <a:prstGeom prst="rect">
            <a:avLst/>
          </a:prstGeom>
        </p:spPr>
        <p:txBody>
          <a:bodyPr>
            <a:spAutoFit/>
          </a:bodyPr>
          <a:lstStyle/>
          <a:p>
            <a:r>
              <a:rPr lang="en-US" dirty="0">
                <a:effectLst/>
              </a:rPr>
              <a:t>Even though cartoon pictures of raindrops look like tears, real raindrops are actually spherical. </a:t>
            </a:r>
            <a:endParaRPr lang="en-US" dirty="0"/>
          </a:p>
        </p:txBody>
      </p:sp>
      <p:pic>
        <p:nvPicPr>
          <p:cNvPr id="7" name="Picture 6"/>
          <p:cNvPicPr>
            <a:picLocks noChangeAspect="1"/>
          </p:cNvPicPr>
          <p:nvPr/>
        </p:nvPicPr>
        <p:blipFill>
          <a:blip r:embed="rId2"/>
          <a:stretch>
            <a:fillRect/>
          </a:stretch>
        </p:blipFill>
        <p:spPr>
          <a:xfrm>
            <a:off x="8885793" y="3961811"/>
            <a:ext cx="2847975" cy="2705100"/>
          </a:xfrm>
          <a:prstGeom prst="rect">
            <a:avLst/>
          </a:prstGeom>
        </p:spPr>
      </p:pic>
      <p:pic>
        <p:nvPicPr>
          <p:cNvPr id="8" name="Picture 7"/>
          <p:cNvPicPr>
            <a:picLocks noChangeAspect="1"/>
          </p:cNvPicPr>
          <p:nvPr/>
        </p:nvPicPr>
        <p:blipFill>
          <a:blip r:embed="rId3"/>
          <a:stretch>
            <a:fillRect/>
          </a:stretch>
        </p:blipFill>
        <p:spPr>
          <a:xfrm>
            <a:off x="1151052" y="3073874"/>
            <a:ext cx="2857500" cy="2143125"/>
          </a:xfrm>
          <a:prstGeom prst="rect">
            <a:avLst/>
          </a:prstGeom>
        </p:spPr>
      </p:pic>
      <p:pic>
        <p:nvPicPr>
          <p:cNvPr id="9" name="Picture 8"/>
          <p:cNvPicPr>
            <a:picLocks noChangeAspect="1"/>
          </p:cNvPicPr>
          <p:nvPr/>
        </p:nvPicPr>
        <p:blipFill>
          <a:blip r:embed="rId4"/>
          <a:stretch>
            <a:fillRect/>
          </a:stretch>
        </p:blipFill>
        <p:spPr>
          <a:xfrm>
            <a:off x="4519335" y="1429280"/>
            <a:ext cx="2901948" cy="1658256"/>
          </a:xfrm>
          <a:prstGeom prst="rect">
            <a:avLst/>
          </a:prstGeom>
        </p:spPr>
      </p:pic>
    </p:spTree>
    <p:extLst>
      <p:ext uri="{BB962C8B-B14F-4D97-AF65-F5344CB8AC3E}">
        <p14:creationId xmlns:p14="http://schemas.microsoft.com/office/powerpoint/2010/main" val="314004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48" y="251350"/>
            <a:ext cx="5722071" cy="700758"/>
          </a:xfrm>
        </p:spPr>
        <p:txBody>
          <a:bodyPr>
            <a:noAutofit/>
          </a:bodyPr>
          <a:lstStyle/>
          <a:p>
            <a:pPr marL="0" indent="0">
              <a:buNone/>
            </a:pPr>
            <a:r>
              <a:rPr lang="en-US" sz="3200" b="1" dirty="0">
                <a:effectLst/>
              </a:rPr>
              <a:t>Hail forms in cold storm clouds. </a:t>
            </a:r>
            <a:endParaRPr lang="en-US" sz="3200" b="1" dirty="0"/>
          </a:p>
        </p:txBody>
      </p:sp>
      <p:sp>
        <p:nvSpPr>
          <p:cNvPr id="4" name="Rectangle 3"/>
          <p:cNvSpPr/>
          <p:nvPr/>
        </p:nvSpPr>
        <p:spPr>
          <a:xfrm>
            <a:off x="323654" y="1033946"/>
            <a:ext cx="5011917" cy="923330"/>
          </a:xfrm>
          <a:prstGeom prst="rect">
            <a:avLst/>
          </a:prstGeom>
        </p:spPr>
        <p:txBody>
          <a:bodyPr wrap="square">
            <a:spAutoFit/>
          </a:bodyPr>
          <a:lstStyle/>
          <a:p>
            <a:r>
              <a:rPr lang="en-US" dirty="0">
                <a:effectLst/>
              </a:rPr>
              <a:t>It forms when very cold water droplets freeze, or turn solid, as soon as they touch things like dust or dirt. </a:t>
            </a:r>
            <a:endParaRPr lang="en-US" dirty="0"/>
          </a:p>
        </p:txBody>
      </p:sp>
      <p:sp>
        <p:nvSpPr>
          <p:cNvPr id="5" name="Rectangle 4"/>
          <p:cNvSpPr/>
          <p:nvPr/>
        </p:nvSpPr>
        <p:spPr>
          <a:xfrm>
            <a:off x="323654" y="2304910"/>
            <a:ext cx="4936503" cy="923330"/>
          </a:xfrm>
          <a:prstGeom prst="rect">
            <a:avLst/>
          </a:prstGeom>
        </p:spPr>
        <p:txBody>
          <a:bodyPr wrap="square">
            <a:spAutoFit/>
          </a:bodyPr>
          <a:lstStyle/>
          <a:p>
            <a:r>
              <a:rPr lang="en-US" dirty="0">
                <a:effectLst/>
              </a:rPr>
              <a:t>The storm blows the hailstones into the upper part of the cloud. More frozen water droplets are added to the hailstone before it falls.</a:t>
            </a:r>
            <a:endParaRPr lang="en-US" dirty="0"/>
          </a:p>
        </p:txBody>
      </p:sp>
      <p:sp>
        <p:nvSpPr>
          <p:cNvPr id="6" name="Rectangle 5"/>
          <p:cNvSpPr/>
          <p:nvPr/>
        </p:nvSpPr>
        <p:spPr>
          <a:xfrm>
            <a:off x="238813" y="3818949"/>
            <a:ext cx="5338712" cy="646331"/>
          </a:xfrm>
          <a:prstGeom prst="rect">
            <a:avLst/>
          </a:prstGeom>
        </p:spPr>
        <p:txBody>
          <a:bodyPr wrap="square">
            <a:spAutoFit/>
          </a:bodyPr>
          <a:lstStyle/>
          <a:p>
            <a:r>
              <a:rPr lang="en-US" dirty="0">
                <a:effectLst/>
              </a:rPr>
              <a:t>Unlike sleet, which is liquid when it forms and freezes as it falls to Earth, hail falls as a stone of solid ice.</a:t>
            </a:r>
            <a:endParaRPr lang="en-US" dirty="0"/>
          </a:p>
        </p:txBody>
      </p:sp>
      <p:sp>
        <p:nvSpPr>
          <p:cNvPr id="7" name="Rectangle 6"/>
          <p:cNvSpPr/>
          <p:nvPr/>
        </p:nvSpPr>
        <p:spPr>
          <a:xfrm>
            <a:off x="238813" y="5055989"/>
            <a:ext cx="5011917" cy="923330"/>
          </a:xfrm>
          <a:prstGeom prst="rect">
            <a:avLst/>
          </a:prstGeom>
        </p:spPr>
        <p:txBody>
          <a:bodyPr wrap="square">
            <a:spAutoFit/>
          </a:bodyPr>
          <a:lstStyle/>
          <a:p>
            <a:r>
              <a:rPr lang="en-US" dirty="0">
                <a:effectLst/>
              </a:rPr>
              <a:t>Hailstones are usually the size of small rocks, but they can get as large as 15 centimeters (6 inches) across and weigh more than a pound.</a:t>
            </a:r>
            <a:endParaRPr lang="en-US" dirty="0"/>
          </a:p>
        </p:txBody>
      </p:sp>
      <p:pic>
        <p:nvPicPr>
          <p:cNvPr id="8" name="Picture 7"/>
          <p:cNvPicPr>
            <a:picLocks noChangeAspect="1"/>
          </p:cNvPicPr>
          <p:nvPr/>
        </p:nvPicPr>
        <p:blipFill>
          <a:blip r:embed="rId2"/>
          <a:stretch>
            <a:fillRect/>
          </a:stretch>
        </p:blipFill>
        <p:spPr>
          <a:xfrm>
            <a:off x="5662366" y="348348"/>
            <a:ext cx="6347381" cy="6347381"/>
          </a:xfrm>
          <a:prstGeom prst="rect">
            <a:avLst/>
          </a:prstGeom>
        </p:spPr>
      </p:pic>
    </p:spTree>
    <p:extLst>
      <p:ext uri="{BB962C8B-B14F-4D97-AF65-F5344CB8AC3E}">
        <p14:creationId xmlns:p14="http://schemas.microsoft.com/office/powerpoint/2010/main" val="144379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4308" y="867132"/>
            <a:ext cx="4319370" cy="4727423"/>
          </a:xfrm>
        </p:spPr>
        <p:txBody>
          <a:bodyPr>
            <a:normAutofit/>
          </a:bodyPr>
          <a:lstStyle/>
          <a:p>
            <a:pPr marL="0" indent="0">
              <a:buNone/>
            </a:pPr>
            <a:r>
              <a:rPr lang="en-US" dirty="0">
                <a:effectLst/>
              </a:rPr>
              <a:t>Snow is precipitation that falls in the form of ice crystals. Hail is also ice, but hailstones are just collections of frozen water droplets. Snow has a complex structure. The ice crystals are formed individually in clouds, but when they fall, they stick together in clusters of snowflakes.</a:t>
            </a:r>
            <a:endParaRPr lang="en-US" dirty="0"/>
          </a:p>
        </p:txBody>
      </p:sp>
      <p:pic>
        <p:nvPicPr>
          <p:cNvPr id="8" name="Picture 7"/>
          <p:cNvPicPr>
            <a:picLocks noChangeAspect="1"/>
          </p:cNvPicPr>
          <p:nvPr/>
        </p:nvPicPr>
        <p:blipFill>
          <a:blip r:embed="rId2"/>
          <a:stretch>
            <a:fillRect/>
          </a:stretch>
        </p:blipFill>
        <p:spPr>
          <a:xfrm>
            <a:off x="0" y="0"/>
            <a:ext cx="7774308" cy="6858000"/>
          </a:xfrm>
          <a:prstGeom prst="rect">
            <a:avLst/>
          </a:prstGeom>
        </p:spPr>
      </p:pic>
    </p:spTree>
    <p:extLst>
      <p:ext uri="{BB962C8B-B14F-4D97-AF65-F5344CB8AC3E}">
        <p14:creationId xmlns:p14="http://schemas.microsoft.com/office/powerpoint/2010/main" val="39088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457" y="326763"/>
            <a:ext cx="11746583" cy="1228660"/>
          </a:xfrm>
        </p:spPr>
        <p:txBody>
          <a:bodyPr>
            <a:normAutofit fontScale="92500"/>
          </a:bodyPr>
          <a:lstStyle/>
          <a:p>
            <a:pPr marL="0" indent="0">
              <a:buNone/>
            </a:pPr>
            <a:r>
              <a:rPr lang="en-US" dirty="0">
                <a:effectLst/>
              </a:rPr>
              <a:t>When snow falls in the form of a ball instead of soft flakes, it is called </a:t>
            </a:r>
            <a:r>
              <a:rPr lang="en-US" dirty="0" err="1">
                <a:effectLst/>
              </a:rPr>
              <a:t>graupel</a:t>
            </a:r>
            <a:r>
              <a:rPr lang="en-US" dirty="0">
                <a:effectLst/>
              </a:rPr>
              <a:t>. This happens when snow is melted and precipitation forms around the snow crystal. </a:t>
            </a:r>
            <a:br>
              <a:rPr lang="en-US" dirty="0">
                <a:effectLst/>
              </a:rPr>
            </a:br>
            <a:endParaRPr lang="en-US" dirty="0"/>
          </a:p>
        </p:txBody>
      </p:sp>
      <p:pic>
        <p:nvPicPr>
          <p:cNvPr id="4" name="Picture 3"/>
          <p:cNvPicPr>
            <a:picLocks noChangeAspect="1"/>
          </p:cNvPicPr>
          <p:nvPr/>
        </p:nvPicPr>
        <p:blipFill>
          <a:blip r:embed="rId2"/>
          <a:stretch>
            <a:fillRect/>
          </a:stretch>
        </p:blipFill>
        <p:spPr>
          <a:xfrm>
            <a:off x="3394631" y="1374725"/>
            <a:ext cx="3647192" cy="2431461"/>
          </a:xfrm>
          <a:prstGeom prst="rect">
            <a:avLst/>
          </a:prstGeom>
        </p:spPr>
      </p:pic>
      <p:sp>
        <p:nvSpPr>
          <p:cNvPr id="5" name="Rectangle 4"/>
          <p:cNvSpPr/>
          <p:nvPr/>
        </p:nvSpPr>
        <p:spPr>
          <a:xfrm>
            <a:off x="433633" y="4579319"/>
            <a:ext cx="11444140" cy="1200329"/>
          </a:xfrm>
          <a:prstGeom prst="rect">
            <a:avLst/>
          </a:prstGeom>
        </p:spPr>
        <p:txBody>
          <a:bodyPr wrap="square">
            <a:spAutoFit/>
          </a:bodyPr>
          <a:lstStyle/>
          <a:p>
            <a:r>
              <a:rPr lang="en-US" sz="2400" b="1" dirty="0">
                <a:effectLst/>
              </a:rPr>
              <a:t>Snow requires temperatures at the ground to be near or below freezing—less than 0 degrees Celsius (32-degrees Fahrenheit). Snow that falls on warmer ground melts on contact.</a:t>
            </a:r>
            <a:endParaRPr lang="en-US" sz="2400" b="1" dirty="0"/>
          </a:p>
        </p:txBody>
      </p:sp>
    </p:spTree>
    <p:extLst>
      <p:ext uri="{BB962C8B-B14F-4D97-AF65-F5344CB8AC3E}">
        <p14:creationId xmlns:p14="http://schemas.microsoft.com/office/powerpoint/2010/main" val="394914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250" y="185361"/>
            <a:ext cx="10515600" cy="1219233"/>
          </a:xfrm>
        </p:spPr>
        <p:txBody>
          <a:bodyPr>
            <a:normAutofit lnSpcReduction="10000"/>
          </a:bodyPr>
          <a:lstStyle/>
          <a:p>
            <a:pPr marL="0" indent="0">
              <a:buNone/>
            </a:pPr>
            <a:r>
              <a:rPr lang="en-US" dirty="0">
                <a:effectLst/>
              </a:rPr>
              <a:t>Sometimes, different types of precipitation fall at the same time. During harsh winter storms, for instance, it is not unusual for sleet and rain to fall at the same time.</a:t>
            </a:r>
            <a:endParaRPr lang="en-US" dirty="0"/>
          </a:p>
        </p:txBody>
      </p:sp>
      <p:pic>
        <p:nvPicPr>
          <p:cNvPr id="4" name="Picture 3"/>
          <p:cNvPicPr>
            <a:picLocks noChangeAspect="1"/>
          </p:cNvPicPr>
          <p:nvPr/>
        </p:nvPicPr>
        <p:blipFill>
          <a:blip r:embed="rId2"/>
          <a:stretch>
            <a:fillRect/>
          </a:stretch>
        </p:blipFill>
        <p:spPr>
          <a:xfrm>
            <a:off x="5722069" y="996492"/>
            <a:ext cx="4317477" cy="2878318"/>
          </a:xfrm>
          <a:prstGeom prst="rect">
            <a:avLst/>
          </a:prstGeom>
        </p:spPr>
      </p:pic>
      <p:sp>
        <p:nvSpPr>
          <p:cNvPr id="5" name="Rectangle 4"/>
          <p:cNvSpPr/>
          <p:nvPr/>
        </p:nvSpPr>
        <p:spPr>
          <a:xfrm>
            <a:off x="4452594" y="4371929"/>
            <a:ext cx="7576008" cy="1815882"/>
          </a:xfrm>
          <a:prstGeom prst="rect">
            <a:avLst/>
          </a:prstGeom>
        </p:spPr>
        <p:txBody>
          <a:bodyPr wrap="square">
            <a:spAutoFit/>
          </a:bodyPr>
          <a:lstStyle/>
          <a:p>
            <a:r>
              <a:rPr lang="en-US" sz="2800" dirty="0">
                <a:effectLst/>
              </a:rPr>
              <a:t>Other times, precipitation doesn't fall at all. Virga is a type of precipitation that begins to fall from a cloud, but evaporates before it reaches the surface of the Earth.</a:t>
            </a:r>
            <a:endParaRPr lang="en-US" sz="2800" dirty="0"/>
          </a:p>
        </p:txBody>
      </p:sp>
      <p:pic>
        <p:nvPicPr>
          <p:cNvPr id="6" name="Picture 5"/>
          <p:cNvPicPr>
            <a:picLocks noChangeAspect="1"/>
          </p:cNvPicPr>
          <p:nvPr/>
        </p:nvPicPr>
        <p:blipFill>
          <a:blip r:embed="rId3"/>
          <a:stretch>
            <a:fillRect/>
          </a:stretch>
        </p:blipFill>
        <p:spPr>
          <a:xfrm>
            <a:off x="574250" y="3753636"/>
            <a:ext cx="3810000" cy="2857500"/>
          </a:xfrm>
          <a:prstGeom prst="rect">
            <a:avLst/>
          </a:prstGeom>
        </p:spPr>
      </p:pic>
    </p:spTree>
    <p:extLst>
      <p:ext uri="{BB962C8B-B14F-4D97-AF65-F5344CB8AC3E}">
        <p14:creationId xmlns:p14="http://schemas.microsoft.com/office/powerpoint/2010/main" val="2087793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2192</TotalTime>
  <Words>652</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Bradley Hand ITC</vt:lpstr>
      <vt:lpstr>Calibri</vt:lpstr>
      <vt:lpstr>Calibri Light</vt:lpstr>
      <vt:lpstr>Office Theme</vt:lpstr>
      <vt:lpstr>Precipitation is any type of water that forms in the Earth's atmosphere and then drops onto the surface of the Earth.</vt:lpstr>
      <vt:lpstr>Water vapor, droplets of water suspended in the air, builds up in the Earth's atmosphere. </vt:lpstr>
      <vt:lpstr>Precipitation is part of the water cycle. </vt:lpstr>
      <vt:lpstr>The most common types of precipitation are rain, hail, and snow.</vt:lpstr>
      <vt:lpstr>Rain is precipitation that falls to the surface of the Earth as water droplets.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Felecia Eckman</dc:creator>
  <cp:lastModifiedBy>Felecia Eckman</cp:lastModifiedBy>
  <cp:revision>15</cp:revision>
  <dcterms:created xsi:type="dcterms:W3CDTF">2016-02-29T13:46:50Z</dcterms:created>
  <dcterms:modified xsi:type="dcterms:W3CDTF">2016-03-02T16:14:29Z</dcterms:modified>
</cp:coreProperties>
</file>