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47"/>
  </p:handoutMasterIdLst>
  <p:sldIdLst>
    <p:sldId id="256" r:id="rId2"/>
    <p:sldId id="257" r:id="rId3"/>
    <p:sldId id="258" r:id="rId4"/>
    <p:sldId id="259" r:id="rId5"/>
    <p:sldId id="266" r:id="rId6"/>
    <p:sldId id="267" r:id="rId7"/>
    <p:sldId id="260" r:id="rId8"/>
    <p:sldId id="262" r:id="rId9"/>
    <p:sldId id="261" r:id="rId10"/>
    <p:sldId id="268" r:id="rId11"/>
    <p:sldId id="263" r:id="rId12"/>
    <p:sldId id="265" r:id="rId13"/>
    <p:sldId id="270" r:id="rId14"/>
    <p:sldId id="269" r:id="rId15"/>
    <p:sldId id="289" r:id="rId16"/>
    <p:sldId id="274" r:id="rId17"/>
    <p:sldId id="271" r:id="rId18"/>
    <p:sldId id="275" r:id="rId19"/>
    <p:sldId id="276" r:id="rId20"/>
    <p:sldId id="283" r:id="rId21"/>
    <p:sldId id="284" r:id="rId22"/>
    <p:sldId id="277" r:id="rId23"/>
    <p:sldId id="278" r:id="rId24"/>
    <p:sldId id="279" r:id="rId25"/>
    <p:sldId id="285" r:id="rId26"/>
    <p:sldId id="280" r:id="rId27"/>
    <p:sldId id="281" r:id="rId28"/>
    <p:sldId id="282" r:id="rId29"/>
    <p:sldId id="286" r:id="rId30"/>
    <p:sldId id="287" r:id="rId31"/>
    <p:sldId id="288" r:id="rId32"/>
    <p:sldId id="290" r:id="rId33"/>
    <p:sldId id="291" r:id="rId34"/>
    <p:sldId id="292" r:id="rId35"/>
    <p:sldId id="293" r:id="rId36"/>
    <p:sldId id="294" r:id="rId37"/>
    <p:sldId id="295" r:id="rId38"/>
    <p:sldId id="296" r:id="rId39"/>
    <p:sldId id="297" r:id="rId40"/>
    <p:sldId id="298" r:id="rId41"/>
    <p:sldId id="299" r:id="rId42"/>
    <p:sldId id="303" r:id="rId43"/>
    <p:sldId id="301" r:id="rId44"/>
    <p:sldId id="302" r:id="rId45"/>
    <p:sldId id="304" r:id="rId4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A172"/>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2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110" charset="0"/>
                <a:cs typeface="ＭＳ Ｐゴシック" pitchFamily="-110" charset="-128"/>
              </a:defRPr>
            </a:lvl1pPr>
          </a:lstStyle>
          <a:p>
            <a:pPr>
              <a:defRPr/>
            </a:pPr>
            <a:endParaRPr lang="en-US"/>
          </a:p>
        </p:txBody>
      </p:sp>
      <p:sp>
        <p:nvSpPr>
          <p:cNvPr id="522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8F0DD4BE-B00F-428E-9A9E-07FDCDB70681}" type="datetime1">
              <a:rPr lang="en-US"/>
              <a:pPr/>
              <a:t>10/7/2014</a:t>
            </a:fld>
            <a:endParaRPr lang="en-US"/>
          </a:p>
        </p:txBody>
      </p:sp>
      <p:sp>
        <p:nvSpPr>
          <p:cNvPr id="522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110" charset="0"/>
                <a:cs typeface="ＭＳ Ｐゴシック" pitchFamily="-110" charset="-128"/>
              </a:defRPr>
            </a:lvl1pPr>
          </a:lstStyle>
          <a:p>
            <a:pPr>
              <a:defRPr/>
            </a:pPr>
            <a:endParaRPr lang="en-US"/>
          </a:p>
        </p:txBody>
      </p:sp>
      <p:sp>
        <p:nvSpPr>
          <p:cNvPr id="522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D542D0E2-4A29-4182-98CF-214410588DD1}" type="slidenum">
              <a:rPr lang="en-US"/>
              <a:pPr/>
              <a:t>‹#›</a:t>
            </a:fld>
            <a:endParaRPr lang="en-US"/>
          </a:p>
        </p:txBody>
      </p:sp>
    </p:spTree>
    <p:extLst>
      <p:ext uri="{BB962C8B-B14F-4D97-AF65-F5344CB8AC3E}">
        <p14:creationId xmlns:p14="http://schemas.microsoft.com/office/powerpoint/2010/main" val="5380856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lstStyle>
          <a:p>
            <a:fld id="{EB916DA5-6825-4026-806E-3100FE65F8A9}" type="datetime1">
              <a:rPr lang="en-US"/>
              <a:pPr/>
              <a:t>10/7/2014</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fld id="{3FE0C944-443B-43B8-8668-2352AC5059B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62BC1451-07D5-42C2-BED2-F6BEC0D1ED35}" type="datetime1">
              <a:rPr lang="en-US"/>
              <a:pPr/>
              <a:t>10/7/2014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16968FA7-F7FC-474A-8E96-4D237B6E750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C33DA161-A0BE-4AD7-BCAB-4B1530B36991}" type="datetime1">
              <a:rPr lang="en-US"/>
              <a:pPr/>
              <a:t>10/7/2014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F235C0BD-B2BD-48B8-9925-BF596F5EEBA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fld id="{617BA41A-E268-4F44-BF22-9F8C157ECF38}" type="datetime1">
              <a:rPr lang="en-US"/>
              <a:pPr/>
              <a:t>10/7/2014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FC244115-27C5-49D1-9DB0-E5B67A529F9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a:spLocks noChangeArrowheads="1"/>
          </p:cNvSpPr>
          <p:nvPr/>
        </p:nvSpPr>
        <p:spPr bwMode="auto">
          <a:xfrm>
            <a:off x="3636963" y="3005138"/>
            <a:ext cx="182562"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dist="25400" dir="5400000" rotWithShape="0">
              <a:srgbClr val="808080">
                <a:alpha val="45999"/>
              </a:srgbClr>
            </a:outerShdw>
          </a:effectLst>
        </p:spPr>
        <p:txBody>
          <a:bodyPr anchor="ctr"/>
          <a:lstStyle/>
          <a:p>
            <a:pPr fontAlgn="auto">
              <a:spcBef>
                <a:spcPts val="0"/>
              </a:spcBef>
              <a:spcAft>
                <a:spcPts val="0"/>
              </a:spcAft>
              <a:defRPr/>
            </a:pPr>
            <a:endParaRPr lang="en-US">
              <a:solidFill>
                <a:schemeClr val="lt1"/>
              </a:solidFill>
              <a:latin typeface="+mn-lt"/>
              <a:ea typeface="+mn-ea"/>
            </a:endParaRPr>
          </a:p>
        </p:txBody>
      </p:sp>
      <p:sp>
        <p:nvSpPr>
          <p:cNvPr id="5" name="Chevron 4"/>
          <p:cNvSpPr>
            <a:spLocks noChangeArrowheads="1"/>
          </p:cNvSpPr>
          <p:nvPr/>
        </p:nvSpPr>
        <p:spPr bwMode="auto">
          <a:xfrm>
            <a:off x="3449638" y="3005138"/>
            <a:ext cx="184150"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dist="25400" dir="5400000" rotWithShape="0">
              <a:srgbClr val="808080">
                <a:alpha val="45999"/>
              </a:srgbClr>
            </a:outerShdw>
          </a:effectLst>
        </p:spPr>
        <p:txBody>
          <a:bodyPr anchor="ctr"/>
          <a:lstStyle/>
          <a:p>
            <a:pPr fontAlgn="auto">
              <a:spcBef>
                <a:spcPts val="0"/>
              </a:spcBef>
              <a:spcAft>
                <a:spcPts val="0"/>
              </a:spcAft>
              <a:defRPr/>
            </a:pPr>
            <a:endParaRPr lang="en-US">
              <a:solidFill>
                <a:schemeClr val="lt1"/>
              </a:solidFill>
              <a:latin typeface="+mn-lt"/>
              <a:ea typeface="+mn-ea"/>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fld id="{A71D6FD1-9611-4EB0-9B33-26C473CEC01F}" type="datetime1">
              <a:rPr lang="en-US"/>
              <a:pPr/>
              <a:t>10/7/2014</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1787A09B-849F-411D-9005-3B7DAF9EDD63}" type="slidenum">
              <a:rPr lang="en-US"/>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lstStyle>
          <a:p>
            <a:fld id="{5C3FCC3A-06F8-4ACC-8E63-15C22245B0F7}" type="datetime1">
              <a:rPr lang="en-US"/>
              <a:pPr/>
              <a:t>10/7/2014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8F488EA-7F7F-4CAC-B05F-6B21076E8B2E}" type="slidenum">
              <a:rPr lang="en-US"/>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712AD70-4A54-43BF-A0C2-8284EE43E8C8}" type="datetime1">
              <a:rPr lang="en-US"/>
              <a:pPr/>
              <a:t>10/7/2014</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0C0A0999-8EAE-4BAA-9F13-15F943B92415}"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EF7BC96D-B9BD-4670-828B-71A75ED3F88D}" type="datetime1">
              <a:rPr lang="en-US"/>
              <a:pPr/>
              <a:t>10/7/2014</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39A65500-7EB3-40E6-90AA-0507BCD65D44}" type="slidenum">
              <a:rPr lang="en-US"/>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50ED0F5E-B8D6-49E8-8B28-BC08E1054920}" type="datetime1">
              <a:rPr lang="en-US"/>
              <a:pPr/>
              <a:t>10/7/2014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807A697F-265F-4795-8D27-D96BC99843C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C10BC77A-3A25-4BD7-ACB5-F62605B323D8}" type="datetime1">
              <a:rPr lang="en-US"/>
              <a:pPr/>
              <a:t>10/7/2014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6BAC6337-B9CD-46B5-9178-9CF9379F44BB}"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a:spLocks noChangeArrowheads="1"/>
          </p:cNvSpPr>
          <p:nvPr/>
        </p:nvSpPr>
        <p:spPr bwMode="auto">
          <a:xfrm>
            <a:off x="8664575" y="4987925"/>
            <a:ext cx="182563"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dist="25400" dir="5400000" rotWithShape="0">
              <a:srgbClr val="808080">
                <a:alpha val="45999"/>
              </a:srgbClr>
            </a:outerShdw>
          </a:effectLst>
        </p:spPr>
        <p:txBody>
          <a:bodyPr anchor="ctr"/>
          <a:lstStyle/>
          <a:p>
            <a:pPr fontAlgn="auto">
              <a:spcBef>
                <a:spcPts val="0"/>
              </a:spcBef>
              <a:spcAft>
                <a:spcPts val="0"/>
              </a:spcAft>
              <a:defRPr/>
            </a:pPr>
            <a:endParaRPr lang="en-US">
              <a:solidFill>
                <a:schemeClr val="lt1"/>
              </a:solidFill>
              <a:latin typeface="+mn-lt"/>
              <a:ea typeface="+mn-ea"/>
            </a:endParaRPr>
          </a:p>
        </p:txBody>
      </p:sp>
      <p:sp>
        <p:nvSpPr>
          <p:cNvPr id="10" name="Chevron 9"/>
          <p:cNvSpPr>
            <a:spLocks noChangeArrowheads="1"/>
          </p:cNvSpPr>
          <p:nvPr/>
        </p:nvSpPr>
        <p:spPr bwMode="auto">
          <a:xfrm>
            <a:off x="8477250" y="4987925"/>
            <a:ext cx="182563" cy="228600"/>
          </a:xfrm>
          <a:prstGeom prst="chevron">
            <a:avLst>
              <a:gd name="adj" fmla="val 50000"/>
            </a:avLst>
          </a:prstGeom>
          <a:gradFill rotWithShape="1">
            <a:gsLst>
              <a:gs pos="0">
                <a:srgbClr val="7FC4DD"/>
              </a:gs>
              <a:gs pos="28000">
                <a:srgbClr val="50B8DA"/>
              </a:gs>
              <a:gs pos="100000">
                <a:srgbClr val="1389A6"/>
              </a:gs>
            </a:gsLst>
            <a:lin ang="5400000"/>
          </a:gradFill>
          <a:ln w="3175" cap="rnd">
            <a:solidFill>
              <a:srgbClr val="1E768C"/>
            </a:solidFill>
            <a:miter lim="800000"/>
            <a:headEnd/>
            <a:tailEnd/>
          </a:ln>
          <a:effectLst>
            <a:outerShdw dist="25400" dir="5400000" rotWithShape="0">
              <a:srgbClr val="808080">
                <a:alpha val="45999"/>
              </a:srgbClr>
            </a:outerShdw>
          </a:effectLst>
        </p:spPr>
        <p:txBody>
          <a:bodyPr anchor="ctr"/>
          <a:lstStyle/>
          <a:p>
            <a:pPr fontAlgn="auto">
              <a:spcBef>
                <a:spcPts val="0"/>
              </a:spcBef>
              <a:spcAft>
                <a:spcPts val="0"/>
              </a:spcAft>
              <a:defRPr/>
            </a:pPr>
            <a:endParaRPr lang="en-US">
              <a:solidFill>
                <a:schemeClr val="lt1"/>
              </a:solidFill>
              <a:latin typeface="+mn-lt"/>
              <a:ea typeface="+mn-ea"/>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lvl1pPr>
          </a:lstStyle>
          <a:p>
            <a:fld id="{C7A1680D-C847-4625-B148-FD4553A781AB}" type="datetime1">
              <a:rPr lang="en-US"/>
              <a:pPr/>
              <a:t>10/7/2014</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fld id="{EA5E1934-9545-4C14-9BF4-3BD15A83F6BD}" type="slidenum">
              <a:rPr lang="en-US"/>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latin typeface="Lucida Sans Unicode" pitchFamily="-110" charset="-52"/>
              </a:defRPr>
            </a:lvl1pPr>
          </a:lstStyle>
          <a:p>
            <a:fld id="{1E1393D4-CD7E-44E5-B14B-E54E4AEA4547}" type="datetime1">
              <a:rPr lang="en-US"/>
              <a:pPr/>
              <a:t>10/7/2014</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cs typeface="+mn-cs"/>
              </a:defRPr>
            </a:lvl1pPr>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itchFamily="-110" charset="-52"/>
              </a:defRPr>
            </a:lvl1pPr>
          </a:lstStyle>
          <a:p>
            <a:fld id="{3ABE7A6C-16C2-47A0-A156-7B2818C6F29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37" r:id="rId1"/>
    <p:sldLayoutId id="2147483733" r:id="rId2"/>
    <p:sldLayoutId id="2147483738" r:id="rId3"/>
    <p:sldLayoutId id="2147483739" r:id="rId4"/>
    <p:sldLayoutId id="2147483740" r:id="rId5"/>
    <p:sldLayoutId id="2147483741" r:id="rId6"/>
    <p:sldLayoutId id="2147483734" r:id="rId7"/>
    <p:sldLayoutId id="2147483742" r:id="rId8"/>
    <p:sldLayoutId id="2147483743" r:id="rId9"/>
    <p:sldLayoutId id="2147483735" r:id="rId10"/>
    <p:sldLayoutId id="2147483736"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ＭＳ Ｐゴシック" pitchFamily="-106" charset="-128"/>
          <a:cs typeface="ＭＳ Ｐゴシック" pitchFamily="-106" charset="-128"/>
        </a:defRPr>
      </a:lvl1pPr>
      <a:lvl2pPr algn="l" rtl="0" eaLnBrk="0" fontAlgn="base" hangingPunct="0">
        <a:spcBef>
          <a:spcPct val="0"/>
        </a:spcBef>
        <a:spcAft>
          <a:spcPct val="0"/>
        </a:spcAft>
        <a:defRPr sz="4100" b="1">
          <a:solidFill>
            <a:schemeClr val="tx2"/>
          </a:solidFill>
          <a:latin typeface="Lucida Sans Unicode" pitchFamily="-106" charset="-52"/>
          <a:ea typeface="ＭＳ Ｐゴシック" pitchFamily="-106" charset="-128"/>
          <a:cs typeface="ＭＳ Ｐゴシック" pitchFamily="-106" charset="-128"/>
        </a:defRPr>
      </a:lvl2pPr>
      <a:lvl3pPr algn="l" rtl="0" eaLnBrk="0" fontAlgn="base" hangingPunct="0">
        <a:spcBef>
          <a:spcPct val="0"/>
        </a:spcBef>
        <a:spcAft>
          <a:spcPct val="0"/>
        </a:spcAft>
        <a:defRPr sz="4100" b="1">
          <a:solidFill>
            <a:schemeClr val="tx2"/>
          </a:solidFill>
          <a:latin typeface="Lucida Sans Unicode" pitchFamily="-106" charset="-52"/>
          <a:ea typeface="ＭＳ Ｐゴシック" pitchFamily="-106" charset="-128"/>
          <a:cs typeface="ＭＳ Ｐゴシック" pitchFamily="-106" charset="-128"/>
        </a:defRPr>
      </a:lvl3pPr>
      <a:lvl4pPr algn="l" rtl="0" eaLnBrk="0" fontAlgn="base" hangingPunct="0">
        <a:spcBef>
          <a:spcPct val="0"/>
        </a:spcBef>
        <a:spcAft>
          <a:spcPct val="0"/>
        </a:spcAft>
        <a:defRPr sz="4100" b="1">
          <a:solidFill>
            <a:schemeClr val="tx2"/>
          </a:solidFill>
          <a:latin typeface="Lucida Sans Unicode" pitchFamily="-106" charset="-52"/>
          <a:ea typeface="ＭＳ Ｐゴシック" pitchFamily="-106" charset="-128"/>
          <a:cs typeface="ＭＳ Ｐゴシック" pitchFamily="-106" charset="-128"/>
        </a:defRPr>
      </a:lvl4pPr>
      <a:lvl5pPr algn="l" rtl="0" eaLnBrk="0" fontAlgn="base" hangingPunct="0">
        <a:spcBef>
          <a:spcPct val="0"/>
        </a:spcBef>
        <a:spcAft>
          <a:spcPct val="0"/>
        </a:spcAft>
        <a:defRPr sz="4100" b="1">
          <a:solidFill>
            <a:schemeClr val="tx2"/>
          </a:solidFill>
          <a:latin typeface="Lucida Sans Unicode" pitchFamily="-106" charset="-52"/>
          <a:ea typeface="ＭＳ Ｐゴシック" pitchFamily="-106" charset="-128"/>
          <a:cs typeface="ＭＳ Ｐゴシック" pitchFamily="-106" charset="-128"/>
        </a:defRPr>
      </a:lvl5pPr>
      <a:lvl6pPr marL="457200" algn="l" rtl="0" fontAlgn="base">
        <a:spcBef>
          <a:spcPct val="0"/>
        </a:spcBef>
        <a:spcAft>
          <a:spcPct val="0"/>
        </a:spcAft>
        <a:defRPr sz="4100" b="1">
          <a:solidFill>
            <a:schemeClr val="tx2"/>
          </a:solidFill>
          <a:latin typeface="Lucida Sans Unicode" pitchFamily="-106" charset="-52"/>
          <a:ea typeface="ＭＳ Ｐゴシック" pitchFamily="-106" charset="-128"/>
          <a:cs typeface="ＭＳ Ｐゴシック" pitchFamily="-106" charset="-128"/>
        </a:defRPr>
      </a:lvl6pPr>
      <a:lvl7pPr marL="914400" algn="l" rtl="0" fontAlgn="base">
        <a:spcBef>
          <a:spcPct val="0"/>
        </a:spcBef>
        <a:spcAft>
          <a:spcPct val="0"/>
        </a:spcAft>
        <a:defRPr sz="4100" b="1">
          <a:solidFill>
            <a:schemeClr val="tx2"/>
          </a:solidFill>
          <a:latin typeface="Lucida Sans Unicode" pitchFamily="-106" charset="-52"/>
          <a:ea typeface="ＭＳ Ｐゴシック" pitchFamily="-106" charset="-128"/>
          <a:cs typeface="ＭＳ Ｐゴシック" pitchFamily="-106" charset="-128"/>
        </a:defRPr>
      </a:lvl7pPr>
      <a:lvl8pPr marL="1371600" algn="l" rtl="0" fontAlgn="base">
        <a:spcBef>
          <a:spcPct val="0"/>
        </a:spcBef>
        <a:spcAft>
          <a:spcPct val="0"/>
        </a:spcAft>
        <a:defRPr sz="4100" b="1">
          <a:solidFill>
            <a:schemeClr val="tx2"/>
          </a:solidFill>
          <a:latin typeface="Lucida Sans Unicode" pitchFamily="-106" charset="-52"/>
          <a:ea typeface="ＭＳ Ｐゴシック" pitchFamily="-106" charset="-128"/>
          <a:cs typeface="ＭＳ Ｐゴシック" pitchFamily="-106" charset="-128"/>
        </a:defRPr>
      </a:lvl8pPr>
      <a:lvl9pPr marL="1828800" algn="l" rtl="0" fontAlgn="base">
        <a:spcBef>
          <a:spcPct val="0"/>
        </a:spcBef>
        <a:spcAft>
          <a:spcPct val="0"/>
        </a:spcAft>
        <a:defRPr sz="4100" b="1">
          <a:solidFill>
            <a:schemeClr val="tx2"/>
          </a:solidFill>
          <a:latin typeface="Lucida Sans Unicode" pitchFamily="-106" charset="-52"/>
          <a:ea typeface="ＭＳ Ｐゴシック" pitchFamily="-106" charset="-128"/>
          <a:cs typeface="ＭＳ Ｐゴシック" pitchFamily="-106" charset="-128"/>
        </a:defRPr>
      </a:lvl9pPr>
    </p:titleStyle>
    <p:bodyStyle>
      <a:lvl1pPr marL="365125" indent="-255588" algn="l" rtl="0" eaLnBrk="0" fontAlgn="base" hangingPunct="0">
        <a:spcBef>
          <a:spcPts val="400"/>
        </a:spcBef>
        <a:spcAft>
          <a:spcPct val="0"/>
        </a:spcAft>
        <a:buClr>
          <a:schemeClr val="accent1"/>
        </a:buClr>
        <a:buSzPct val="68000"/>
        <a:buFont typeface="Wingdings 3" pitchFamily="-110" charset="2"/>
        <a:buChar char=""/>
        <a:defRPr sz="2700" kern="1200">
          <a:solidFill>
            <a:schemeClr val="tx1"/>
          </a:solidFill>
          <a:latin typeface="+mn-lt"/>
          <a:ea typeface="ＭＳ Ｐゴシック" pitchFamily="-106" charset="-128"/>
          <a:cs typeface="ＭＳ Ｐゴシック" pitchFamily="-106" charset="-128"/>
        </a:defRPr>
      </a:lvl1pPr>
      <a:lvl2pPr marL="620713" indent="-228600" algn="l" rtl="0" eaLnBrk="0" fontAlgn="base" hangingPunct="0">
        <a:spcBef>
          <a:spcPts val="325"/>
        </a:spcBef>
        <a:spcAft>
          <a:spcPct val="0"/>
        </a:spcAft>
        <a:buClr>
          <a:schemeClr val="accent1"/>
        </a:buClr>
        <a:buFont typeface="Verdana" pitchFamily="-110" charset="0"/>
        <a:buChar char="◦"/>
        <a:defRPr sz="2300" kern="1200">
          <a:solidFill>
            <a:schemeClr val="tx1"/>
          </a:solidFill>
          <a:latin typeface="+mn-lt"/>
          <a:ea typeface="ＭＳ Ｐゴシック" pitchFamily="-106" charset="-128"/>
          <a:cs typeface="+mn-cs"/>
        </a:defRPr>
      </a:lvl2pPr>
      <a:lvl3pPr marL="858838" indent="-228600" algn="l" rtl="0" eaLnBrk="0" fontAlgn="base" hangingPunct="0">
        <a:spcBef>
          <a:spcPts val="350"/>
        </a:spcBef>
        <a:spcAft>
          <a:spcPct val="0"/>
        </a:spcAft>
        <a:buClr>
          <a:schemeClr val="accent2"/>
        </a:buClr>
        <a:buSzPct val="100000"/>
        <a:buFont typeface="Wingdings 2" pitchFamily="-110" charset="2"/>
        <a:buChar char=""/>
        <a:defRPr sz="2100" kern="1200">
          <a:solidFill>
            <a:schemeClr val="tx1"/>
          </a:solidFill>
          <a:latin typeface="+mn-lt"/>
          <a:ea typeface="ＭＳ Ｐゴシック" pitchFamily="-106" charset="-128"/>
          <a:cs typeface="+mn-cs"/>
        </a:defRPr>
      </a:lvl3pPr>
      <a:lvl4pPr marL="1143000" indent="-228600" algn="l" rtl="0" eaLnBrk="0" fontAlgn="base" hangingPunct="0">
        <a:spcBef>
          <a:spcPts val="350"/>
        </a:spcBef>
        <a:spcAft>
          <a:spcPct val="0"/>
        </a:spcAft>
        <a:buClr>
          <a:schemeClr val="accent2"/>
        </a:buClr>
        <a:buFont typeface="Wingdings 2" pitchFamily="-110" charset="2"/>
        <a:buChar char=""/>
        <a:defRPr sz="1900" kern="1200">
          <a:solidFill>
            <a:schemeClr val="tx1"/>
          </a:solidFill>
          <a:latin typeface="+mn-lt"/>
          <a:ea typeface="ＭＳ Ｐゴシック" pitchFamily="-106" charset="-128"/>
          <a:cs typeface="+mn-cs"/>
        </a:defRPr>
      </a:lvl4pPr>
      <a:lvl5pPr marL="1371600" indent="-228600" algn="l" rtl="0" eaLnBrk="0" fontAlgn="base" hangingPunct="0">
        <a:spcBef>
          <a:spcPts val="350"/>
        </a:spcBef>
        <a:spcAft>
          <a:spcPct val="0"/>
        </a:spcAft>
        <a:buClr>
          <a:schemeClr val="accent2"/>
        </a:buClr>
        <a:buFont typeface="Wingdings 2" pitchFamily="-110" charset="2"/>
        <a:buChar char=""/>
        <a:defRPr kern="1200">
          <a:solidFill>
            <a:schemeClr val="tx1"/>
          </a:solidFill>
          <a:latin typeface="+mn-lt"/>
          <a:ea typeface="ＭＳ Ｐゴシック" pitchFamily="-106" charset="-128"/>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ea typeface="+mj-ea"/>
                <a:cs typeface="+mj-cs"/>
              </a:rPr>
              <a:t>Energy Flow In Ecosystems</a:t>
            </a:r>
            <a:endParaRPr lang="en-US" dirty="0">
              <a:ea typeface="+mj-ea"/>
              <a:cs typeface="+mj-cs"/>
            </a:endParaRPr>
          </a:p>
        </p:txBody>
      </p:sp>
      <p:sp>
        <p:nvSpPr>
          <p:cNvPr id="14339" name="Subtitle 2"/>
          <p:cNvSpPr>
            <a:spLocks noGrp="1"/>
          </p:cNvSpPr>
          <p:nvPr>
            <p:ph type="subTitle" idx="1"/>
          </p:nvPr>
        </p:nvSpPr>
        <p:spPr>
          <a:xfrm>
            <a:off x="685800" y="3611563"/>
            <a:ext cx="7772400" cy="1200150"/>
          </a:xfrm>
        </p:spPr>
        <p:txBody>
          <a:bodyPr/>
          <a:lstStyle/>
          <a:p>
            <a:pPr marR="0" eaLnBrk="1" hangingPunct="1"/>
            <a:r>
              <a:rPr lang="en-US" smtClean="0">
                <a:ea typeface="ＭＳ Ｐゴシック" pitchFamily="-110" charset="-128"/>
              </a:rPr>
              <a:t>Guided Reading WB pgs. 285-287, and 291-292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3800"/>
          </a:xfrm>
        </p:spPr>
        <p:txBody>
          <a:bodyPr/>
          <a:lstStyle/>
          <a:p>
            <a:pPr algn="ctr" eaLnBrk="1" hangingPunct="1">
              <a:buFont typeface="Wingdings 3" pitchFamily="-110" charset="2"/>
              <a:buNone/>
            </a:pPr>
            <a:r>
              <a:rPr lang="en-US" smtClean="0">
                <a:ea typeface="ＭＳ Ｐゴシック" pitchFamily="-110" charset="-128"/>
              </a:rPr>
              <a:t>Decomposers return raw materials to the environment.</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True or False?</a:t>
            </a:r>
            <a:endParaRPr lang="en-US" dirty="0">
              <a:ea typeface="+mj-ea"/>
              <a:cs typeface="+mj-cs"/>
            </a:endParaRPr>
          </a:p>
        </p:txBody>
      </p:sp>
      <p:sp>
        <p:nvSpPr>
          <p:cNvPr id="4" name="TextBox 3"/>
          <p:cNvSpPr txBox="1">
            <a:spLocks noChangeArrowheads="1"/>
          </p:cNvSpPr>
          <p:nvPr/>
        </p:nvSpPr>
        <p:spPr bwMode="auto">
          <a:xfrm>
            <a:off x="1397000" y="3544888"/>
            <a:ext cx="6119813" cy="400050"/>
          </a:xfrm>
          <a:prstGeom prst="rect">
            <a:avLst/>
          </a:prstGeom>
          <a:noFill/>
          <a:ln w="9525">
            <a:noFill/>
            <a:miter lim="800000"/>
            <a:headEnd/>
            <a:tailEnd/>
          </a:ln>
        </p:spPr>
        <p:txBody>
          <a:bodyPr>
            <a:spAutoFit/>
          </a:bodyPr>
          <a:lstStyle/>
          <a:p>
            <a:pPr algn="ctr"/>
            <a:r>
              <a:rPr lang="en-US" sz="2000" i="1">
                <a:latin typeface="Lucida Sans Unicode" pitchFamily="-110" charset="-52"/>
              </a:rPr>
              <a:t>True!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0" end="0"/>
                                            </p:txEl>
                                          </p:spTgt>
                                        </p:tgtEl>
                                      </p:cBhvr>
                                      <p:to x="80000" y="100000"/>
                                    </p:animScale>
                                    <p:anim by="(#ppt_w*0.10)" calcmode="lin" valueType="num">
                                      <p:cBhvr>
                                        <p:cTn id="14" dur="250" autoRev="1" fill="hold">
                                          <p:stCondLst>
                                            <p:cond delay="0"/>
                                          </p:stCondLst>
                                        </p:cTn>
                                        <p:tgtEl>
                                          <p:spTgt spid="3">
                                            <p:txEl>
                                              <p:pRg st="0" end="0"/>
                                            </p:txEl>
                                          </p:spTgt>
                                        </p:tgtEl>
                                        <p:attrNameLst>
                                          <p:attrName>ppt_x</p:attrName>
                                        </p:attrNameLst>
                                      </p:cBhvr>
                                    </p:anim>
                                    <p:anim by="(-#ppt_w*0.10)" calcmode="lin" valueType="num">
                                      <p:cBhvr>
                                        <p:cTn id="15" dur="250" autoRev="1" fill="hold">
                                          <p:stCondLst>
                                            <p:cond delay="0"/>
                                          </p:stCondLst>
                                        </p:cTn>
                                        <p:tgtEl>
                                          <p:spTgt spid="3">
                                            <p:txEl>
                                              <p:pRg st="0" end="0"/>
                                            </p:txEl>
                                          </p:spTgt>
                                        </p:tgtEl>
                                        <p:attrNameLst>
                                          <p:attrName>ppt_y</p:attrName>
                                        </p:attrNameLst>
                                      </p:cBhvr>
                                    </p:anim>
                                    <p:animRot by="-480000">
                                      <p:cBhvr>
                                        <p:cTn id="16" dur="250" autoRev="1" fill="hold">
                                          <p:stCondLst>
                                            <p:cond delay="0"/>
                                          </p:stCondLst>
                                        </p:cTn>
                                        <p:tgtEl>
                                          <p:spTgt spid="3">
                                            <p:txEl>
                                              <p:pRg st="0" end="0"/>
                                            </p:txEl>
                                          </p:spTgt>
                                        </p:tgtEl>
                                        <p:attrNameLst>
                                          <p:attrName>r</p:attrName>
                                        </p:attrNameLst>
                                      </p:cBhvr>
                                    </p:animRot>
                                  </p:childTnLst>
                                </p:cTn>
                              </p:par>
                            </p:childTnLst>
                          </p:cTn>
                        </p:par>
                        <p:par>
                          <p:cTn id="17" fill="hold">
                            <p:stCondLst>
                              <p:cond delay="2750"/>
                            </p:stCondLst>
                            <p:childTnLst>
                              <p:par>
                                <p:cTn id="18" presetID="10" presetClass="entr" presetSubtype="0" fill="hold" grpId="0" nodeType="afterEffect">
                                  <p:stCondLst>
                                    <p:cond delay="500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p:txBody>
          <a:bodyPr/>
          <a:lstStyle/>
          <a:p>
            <a:pPr eaLnBrk="1" hangingPunct="1">
              <a:buFont typeface="Wingdings 3" pitchFamily="-110" charset="2"/>
              <a:buNone/>
            </a:pPr>
            <a:r>
              <a:rPr lang="en-US" dirty="0" smtClean="0">
                <a:ea typeface="ＭＳ Ｐゴシック" pitchFamily="-110" charset="-128"/>
              </a:rPr>
              <a:t>A series of events in which one organism eats another and obtains raw energy is called a </a:t>
            </a:r>
            <a:r>
              <a:rPr lang="en-US" i="1" dirty="0" smtClean="0">
                <a:ea typeface="ＭＳ Ｐゴシック" pitchFamily="-110" charset="-128"/>
              </a:rPr>
              <a:t>food chain.</a:t>
            </a:r>
          </a:p>
          <a:p>
            <a:pPr eaLnBrk="1" hangingPunct="1">
              <a:buFont typeface="Wingdings 3" pitchFamily="-110" charset="2"/>
              <a:buNone/>
            </a:pPr>
            <a:endParaRPr lang="en-US" i="1"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The many overlapping food chains in an ecosystem make up a </a:t>
            </a:r>
            <a:r>
              <a:rPr lang="en-US" i="1" dirty="0" smtClean="0">
                <a:ea typeface="ＭＳ Ｐゴシック" pitchFamily="-110" charset="-128"/>
              </a:rPr>
              <a:t>food web.</a:t>
            </a:r>
            <a:endParaRPr lang="en-US" dirty="0" smtClean="0">
              <a:ea typeface="ＭＳ Ｐゴシック" pitchFamily="-110" charset="-128"/>
            </a:endParaRP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endParaRPr lang="en-US" dirty="0" smtClean="0">
              <a:ea typeface="ＭＳ Ｐゴシック" pitchFamily="-110" charset="-128"/>
            </a:endParaRP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Food Chains and Food Webs</a:t>
            </a:r>
            <a:endParaRPr lang="en-US" dirty="0">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Content Placeholder 5" descr="EnergyPyramid.gif"/>
          <p:cNvPicPr>
            <a:picLocks noGrp="1" noChangeAspect="1"/>
          </p:cNvPicPr>
          <p:nvPr>
            <p:ph idx="1"/>
          </p:nvPr>
        </p:nvPicPr>
        <p:blipFill>
          <a:blip r:embed="rId2"/>
          <a:srcRect l="-18137" r="-18137"/>
          <a:stretch>
            <a:fillRect/>
          </a:stretch>
        </p:blipFill>
        <p:spPr>
          <a:xfrm>
            <a:off x="-635000" y="1600200"/>
            <a:ext cx="8229600" cy="4525963"/>
          </a:xfrm>
        </p:spPr>
      </p:pic>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Energy Pyramids</a:t>
            </a:r>
            <a:endParaRPr lang="en-US" dirty="0">
              <a:ea typeface="+mj-ea"/>
              <a:cs typeface="+mj-cs"/>
            </a:endParaRPr>
          </a:p>
        </p:txBody>
      </p:sp>
      <p:sp>
        <p:nvSpPr>
          <p:cNvPr id="7" name="Up Arrow 6"/>
          <p:cNvSpPr>
            <a:spLocks noChangeArrowheads="1"/>
          </p:cNvSpPr>
          <p:nvPr/>
        </p:nvSpPr>
        <p:spPr bwMode="auto">
          <a:xfrm>
            <a:off x="6718300" y="2208213"/>
            <a:ext cx="949325" cy="3346450"/>
          </a:xfrm>
          <a:prstGeom prst="upArrow">
            <a:avLst>
              <a:gd name="adj1" fmla="val 50000"/>
              <a:gd name="adj2" fmla="val 50004"/>
            </a:avLst>
          </a:prstGeom>
          <a:solidFill>
            <a:srgbClr val="008000"/>
          </a:solidFill>
          <a:ln w="9525">
            <a:solidFill>
              <a:schemeClr val="accent1"/>
            </a:solidFill>
            <a:miter lim="800000"/>
            <a:headEnd/>
            <a:tailEnd/>
          </a:ln>
          <a:effectLst>
            <a:outerShdw dist="381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25605" name="TextBox 7"/>
          <p:cNvSpPr txBox="1">
            <a:spLocks noChangeArrowheads="1"/>
          </p:cNvSpPr>
          <p:nvPr/>
        </p:nvSpPr>
        <p:spPr bwMode="auto">
          <a:xfrm>
            <a:off x="7537450" y="2505075"/>
            <a:ext cx="1354138" cy="2862263"/>
          </a:xfrm>
          <a:prstGeom prst="rect">
            <a:avLst/>
          </a:prstGeom>
          <a:noFill/>
          <a:ln w="9525">
            <a:noFill/>
            <a:miter lim="800000"/>
            <a:headEnd/>
            <a:tailEnd/>
          </a:ln>
        </p:spPr>
        <p:txBody>
          <a:bodyPr>
            <a:spAutoFit/>
          </a:bodyPr>
          <a:lstStyle/>
          <a:p>
            <a:pPr algn="ctr"/>
            <a:r>
              <a:rPr lang="en-US" dirty="0">
                <a:latin typeface="Lucida Sans Unicode" pitchFamily="-110" charset="-52"/>
              </a:rPr>
              <a:t>As you move up the energy pyramid, each level has less energy available than the level below.</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p:txBody>
          <a:bodyPr/>
          <a:lstStyle/>
          <a:p>
            <a:pPr eaLnBrk="1" hangingPunct="1">
              <a:buFont typeface="Wingdings 3" pitchFamily="-110" charset="2"/>
              <a:buNone/>
            </a:pPr>
            <a:r>
              <a:rPr lang="en-US" dirty="0" smtClean="0">
                <a:ea typeface="ＭＳ Ｐゴシック" pitchFamily="-110" charset="-128"/>
              </a:rPr>
              <a:t>Show…</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i="1" dirty="0" smtClean="0">
                <a:ea typeface="ＭＳ Ｐゴシック" pitchFamily="-110" charset="-128"/>
              </a:rPr>
              <a:t>The amount of energy that moves from one feeding level to another in a food web. </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Energy Pyramids</a:t>
            </a:r>
            <a:endParaRPr lang="en-US" dirty="0">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179763"/>
          </a:xfrm>
        </p:spPr>
        <p:txBody>
          <a:bodyPr>
            <a:normAutofit/>
          </a:bodyPr>
          <a:lstStyle/>
          <a:p>
            <a:pPr eaLnBrk="1" hangingPunct="1">
              <a:lnSpc>
                <a:spcPct val="80000"/>
              </a:lnSpc>
              <a:buFont typeface="Wingdings 3" pitchFamily="-110" charset="2"/>
              <a:buNone/>
            </a:pPr>
            <a:r>
              <a:rPr lang="en-US" sz="2300" dirty="0" smtClean="0">
                <a:ea typeface="ＭＳ Ｐゴシック" pitchFamily="-110" charset="-128"/>
              </a:rPr>
              <a:t>Producers form the base</a:t>
            </a:r>
            <a:r>
              <a:rPr lang="en-US" sz="2300" i="1" dirty="0" smtClean="0">
                <a:ea typeface="ＭＳ Ｐゴシック" pitchFamily="-110" charset="-128"/>
              </a:rPr>
              <a:t> </a:t>
            </a:r>
            <a:r>
              <a:rPr lang="en-US" sz="2300" dirty="0" smtClean="0">
                <a:ea typeface="ＭＳ Ｐゴシック" pitchFamily="-110" charset="-128"/>
              </a:rPr>
              <a:t>of the food web.</a:t>
            </a:r>
          </a:p>
          <a:p>
            <a:pPr eaLnBrk="1" hangingPunct="1">
              <a:lnSpc>
                <a:spcPct val="80000"/>
              </a:lnSpc>
              <a:buFont typeface="Wingdings 3" pitchFamily="-110" charset="2"/>
              <a:buNone/>
            </a:pPr>
            <a:endParaRPr lang="en-US" sz="2300" dirty="0" smtClean="0">
              <a:ea typeface="ＭＳ Ｐゴシック" pitchFamily="-110" charset="-128"/>
            </a:endParaRPr>
          </a:p>
          <a:p>
            <a:pPr eaLnBrk="1" hangingPunct="1">
              <a:lnSpc>
                <a:spcPct val="80000"/>
              </a:lnSpc>
              <a:buFont typeface="Wingdings 3" pitchFamily="-110" charset="2"/>
              <a:buNone/>
            </a:pPr>
            <a:r>
              <a:rPr lang="en-US" sz="2300" dirty="0" smtClean="0">
                <a:ea typeface="ＭＳ Ｐゴシック" pitchFamily="-110" charset="-128"/>
              </a:rPr>
              <a:t>First-level consumers feed on the producers, and the movement of energy is from the producers to the first-level consumers.</a:t>
            </a:r>
          </a:p>
          <a:p>
            <a:pPr eaLnBrk="1" hangingPunct="1">
              <a:lnSpc>
                <a:spcPct val="80000"/>
              </a:lnSpc>
              <a:buFont typeface="Wingdings 3" pitchFamily="-110" charset="2"/>
              <a:buNone/>
            </a:pPr>
            <a:endParaRPr lang="en-US" sz="2300" dirty="0" smtClean="0">
              <a:ea typeface="ＭＳ Ｐゴシック" pitchFamily="-110" charset="-128"/>
            </a:endParaRPr>
          </a:p>
          <a:p>
            <a:pPr eaLnBrk="1" hangingPunct="1">
              <a:lnSpc>
                <a:spcPct val="80000"/>
              </a:lnSpc>
              <a:buFont typeface="Wingdings 3" pitchFamily="-110" charset="2"/>
              <a:buNone/>
            </a:pPr>
            <a:r>
              <a:rPr lang="en-US" sz="2300" i="1" dirty="0" smtClean="0">
                <a:solidFill>
                  <a:srgbClr val="000000"/>
                </a:solidFill>
                <a:ea typeface="ＭＳ Ｐゴシック" pitchFamily="-110" charset="-128"/>
              </a:rPr>
              <a:t>Second-level consumers </a:t>
            </a:r>
            <a:r>
              <a:rPr lang="en-US" sz="2300" dirty="0" smtClean="0">
                <a:solidFill>
                  <a:srgbClr val="000000"/>
                </a:solidFill>
                <a:ea typeface="ＭＳ Ｐゴシック" pitchFamily="-110" charset="-128"/>
              </a:rPr>
              <a:t>feed on the first-level consumers, and the movement of energy is from the first-level to the second-level consumers; they </a:t>
            </a:r>
            <a:r>
              <a:rPr lang="en-US" sz="2300" i="1" dirty="0" smtClean="0">
                <a:solidFill>
                  <a:srgbClr val="000000"/>
                </a:solidFill>
                <a:ea typeface="ＭＳ Ｐゴシック" pitchFamily="-110" charset="-128"/>
              </a:rPr>
              <a:t>may be carnivores or omnivores.</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Food Webs</a:t>
            </a:r>
            <a:endParaRPr lang="en-US" dirty="0">
              <a:ea typeface="+mj-ea"/>
              <a:cs typeface="+mj-cs"/>
            </a:endParaRPr>
          </a:p>
        </p:txBody>
      </p:sp>
      <p:sp>
        <p:nvSpPr>
          <p:cNvPr id="4" name="TextBox 3"/>
          <p:cNvSpPr txBox="1">
            <a:spLocks noChangeArrowheads="1"/>
          </p:cNvSpPr>
          <p:nvPr/>
        </p:nvSpPr>
        <p:spPr bwMode="auto">
          <a:xfrm>
            <a:off x="981075" y="5207000"/>
            <a:ext cx="7043738" cy="708025"/>
          </a:xfrm>
          <a:prstGeom prst="rect">
            <a:avLst/>
          </a:prstGeom>
          <a:noFill/>
          <a:ln w="9525">
            <a:noFill/>
            <a:miter lim="800000"/>
            <a:headEnd/>
            <a:tailEnd/>
          </a:ln>
        </p:spPr>
        <p:txBody>
          <a:bodyPr>
            <a:spAutoFit/>
          </a:bodyPr>
          <a:lstStyle/>
          <a:p>
            <a:r>
              <a:rPr lang="en-US" sz="2000" dirty="0">
                <a:latin typeface="Lucida Sans Unicode" pitchFamily="-110" charset="-52"/>
              </a:rPr>
              <a:t>Note: </a:t>
            </a:r>
            <a:r>
              <a:rPr lang="en-US" sz="2000" i="1" dirty="0">
                <a:latin typeface="Lucida Sans Unicode" pitchFamily="-110" charset="-52"/>
              </a:rPr>
              <a:t>An organism may play more than one role in a food web.</a:t>
            </a:r>
            <a:endParaRPr lang="en-US" sz="2000" dirty="0">
              <a:latin typeface="Lucida Sans Unicode" pitchFamily="-110" charset="-5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0"/>
                            </p:stCondLst>
                            <p:childTnLst>
                              <p:par>
                                <p:cTn id="20" presetID="10" presetClass="entr" presetSubtype="0" fill="hold" grpId="0" nodeType="afterEffect">
                                  <p:stCondLst>
                                    <p:cond delay="500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p:txBody>
          <a:bodyPr/>
          <a:lstStyle/>
          <a:p>
            <a:pPr>
              <a:buFont typeface="Wingdings 3" pitchFamily="-110" charset="2"/>
              <a:buNone/>
            </a:pPr>
            <a:r>
              <a:rPr lang="en-US" dirty="0" smtClean="0">
                <a:ea typeface="ＭＳ Ｐゴシック" pitchFamily="-110" charset="-128"/>
              </a:rPr>
              <a:t>Grass is a __________________.</a:t>
            </a:r>
          </a:p>
          <a:p>
            <a:pPr>
              <a:buFont typeface="Wingdings 3" pitchFamily="-110" charset="2"/>
              <a:buNone/>
            </a:pPr>
            <a:endParaRPr lang="en-US" dirty="0" smtClean="0">
              <a:ea typeface="ＭＳ Ｐゴシック" pitchFamily="-110" charset="-128"/>
            </a:endParaRPr>
          </a:p>
          <a:p>
            <a:pPr>
              <a:buFont typeface="Wingdings 3" pitchFamily="-110" charset="2"/>
              <a:buNone/>
            </a:pPr>
            <a:r>
              <a:rPr lang="en-US" dirty="0" smtClean="0">
                <a:ea typeface="ＭＳ Ｐゴシック" pitchFamily="-110" charset="-128"/>
              </a:rPr>
              <a:t>A mouse is a ____________________ consumer.</a:t>
            </a:r>
          </a:p>
          <a:p>
            <a:pPr>
              <a:buFont typeface="Wingdings 3" pitchFamily="-110" charset="2"/>
              <a:buNone/>
            </a:pPr>
            <a:endParaRPr lang="en-US" dirty="0" smtClean="0">
              <a:ea typeface="ＭＳ Ｐゴシック" pitchFamily="-110" charset="-128"/>
            </a:endParaRPr>
          </a:p>
          <a:p>
            <a:pPr>
              <a:buFont typeface="Wingdings 3" pitchFamily="-110" charset="2"/>
              <a:buNone/>
            </a:pPr>
            <a:r>
              <a:rPr lang="en-US" dirty="0" smtClean="0">
                <a:ea typeface="ＭＳ Ｐゴシック" pitchFamily="-110" charset="-128"/>
              </a:rPr>
              <a:t>A kestrel is a ___________________ consumer.</a:t>
            </a:r>
          </a:p>
          <a:p>
            <a:pPr>
              <a:buFont typeface="Wingdings 3" pitchFamily="-110" charset="2"/>
              <a:buNone/>
            </a:pPr>
            <a:endParaRPr lang="en-US" dirty="0" smtClean="0">
              <a:ea typeface="ＭＳ Ｐゴシック" pitchFamily="-110" charset="-128"/>
            </a:endParaRPr>
          </a:p>
          <a:p>
            <a:pPr>
              <a:buFont typeface="Wingdings 3" pitchFamily="-110" charset="2"/>
              <a:buNone/>
            </a:pPr>
            <a:r>
              <a:rPr lang="en-US" dirty="0" smtClean="0">
                <a:ea typeface="ＭＳ Ｐゴシック" pitchFamily="-110" charset="-128"/>
              </a:rPr>
              <a:t>If the kestrel died, and a buzzard was eating the kestrel, then the buzzard would be a _____________________.</a:t>
            </a:r>
          </a:p>
        </p:txBody>
      </p:sp>
      <p:sp>
        <p:nvSpPr>
          <p:cNvPr id="3" name="Title 2"/>
          <p:cNvSpPr>
            <a:spLocks noGrp="1"/>
          </p:cNvSpPr>
          <p:nvPr>
            <p:ph type="title"/>
          </p:nvPr>
        </p:nvSpPr>
        <p:spPr/>
        <p:txBody>
          <a:bodyPr/>
          <a:lstStyle/>
          <a:p>
            <a:pPr>
              <a:defRPr/>
            </a:pPr>
            <a:r>
              <a:rPr lang="en-US" dirty="0" smtClean="0"/>
              <a:t>Food web example: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3800"/>
          </a:xfrm>
        </p:spPr>
        <p:txBody>
          <a:bodyPr/>
          <a:lstStyle/>
          <a:p>
            <a:pPr algn="ctr" eaLnBrk="1" hangingPunct="1">
              <a:buFont typeface="Wingdings 3" pitchFamily="-110" charset="2"/>
              <a:buNone/>
            </a:pPr>
            <a:r>
              <a:rPr lang="en-US" dirty="0" smtClean="0">
                <a:ea typeface="ＭＳ Ｐゴシック" pitchFamily="-110" charset="-128"/>
              </a:rPr>
              <a:t>Most food webs only have three or four feeding levels.</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True or False?</a:t>
            </a:r>
            <a:endParaRPr lang="en-US" dirty="0">
              <a:ea typeface="+mj-ea"/>
              <a:cs typeface="+mj-cs"/>
            </a:endParaRPr>
          </a:p>
        </p:txBody>
      </p:sp>
      <p:sp>
        <p:nvSpPr>
          <p:cNvPr id="4" name="TextBox 3"/>
          <p:cNvSpPr txBox="1">
            <a:spLocks noChangeArrowheads="1"/>
          </p:cNvSpPr>
          <p:nvPr/>
        </p:nvSpPr>
        <p:spPr bwMode="auto">
          <a:xfrm>
            <a:off x="2759075" y="3544888"/>
            <a:ext cx="6119813" cy="400050"/>
          </a:xfrm>
          <a:prstGeom prst="rect">
            <a:avLst/>
          </a:prstGeom>
          <a:noFill/>
          <a:ln w="9525">
            <a:noFill/>
            <a:miter lim="800000"/>
            <a:headEnd/>
            <a:tailEnd/>
          </a:ln>
        </p:spPr>
        <p:txBody>
          <a:bodyPr>
            <a:spAutoFit/>
          </a:bodyPr>
          <a:lstStyle/>
          <a:p>
            <a:pPr algn="ctr"/>
            <a:r>
              <a:rPr lang="en-US" sz="2000" i="1">
                <a:latin typeface="Lucida Sans Unicode" pitchFamily="-110" charset="-52"/>
              </a:rPr>
              <a:t>True!</a:t>
            </a:r>
          </a:p>
        </p:txBody>
      </p:sp>
      <p:pic>
        <p:nvPicPr>
          <p:cNvPr id="29701" name="Picture 4" descr="FoodWeb.jpg"/>
          <p:cNvPicPr>
            <a:picLocks noChangeAspect="1"/>
          </p:cNvPicPr>
          <p:nvPr/>
        </p:nvPicPr>
        <p:blipFill>
          <a:blip r:embed="rId2"/>
          <a:srcRect/>
          <a:stretch>
            <a:fillRect/>
          </a:stretch>
        </p:blipFill>
        <p:spPr bwMode="auto">
          <a:xfrm>
            <a:off x="276225" y="2794000"/>
            <a:ext cx="4781550" cy="40417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0" end="0"/>
                                            </p:txEl>
                                          </p:spTgt>
                                        </p:tgtEl>
                                      </p:cBhvr>
                                      <p:to x="80000" y="100000"/>
                                    </p:animScale>
                                    <p:anim by="(#ppt_w*0.10)" calcmode="lin" valueType="num">
                                      <p:cBhvr>
                                        <p:cTn id="14" dur="250" autoRev="1" fill="hold">
                                          <p:stCondLst>
                                            <p:cond delay="0"/>
                                          </p:stCondLst>
                                        </p:cTn>
                                        <p:tgtEl>
                                          <p:spTgt spid="3">
                                            <p:txEl>
                                              <p:pRg st="0" end="0"/>
                                            </p:txEl>
                                          </p:spTgt>
                                        </p:tgtEl>
                                        <p:attrNameLst>
                                          <p:attrName>ppt_x</p:attrName>
                                        </p:attrNameLst>
                                      </p:cBhvr>
                                    </p:anim>
                                    <p:anim by="(-#ppt_w*0.10)" calcmode="lin" valueType="num">
                                      <p:cBhvr>
                                        <p:cTn id="15" dur="250" autoRev="1" fill="hold">
                                          <p:stCondLst>
                                            <p:cond delay="0"/>
                                          </p:stCondLst>
                                        </p:cTn>
                                        <p:tgtEl>
                                          <p:spTgt spid="3">
                                            <p:txEl>
                                              <p:pRg st="0" end="0"/>
                                            </p:txEl>
                                          </p:spTgt>
                                        </p:tgtEl>
                                        <p:attrNameLst>
                                          <p:attrName>ppt_y</p:attrName>
                                        </p:attrNameLst>
                                      </p:cBhvr>
                                    </p:anim>
                                    <p:animRot by="-480000">
                                      <p:cBhvr>
                                        <p:cTn id="16" dur="250" autoRev="1" fill="hold">
                                          <p:stCondLst>
                                            <p:cond delay="0"/>
                                          </p:stCondLst>
                                        </p:cTn>
                                        <p:tgtEl>
                                          <p:spTgt spid="3">
                                            <p:txEl>
                                              <p:pRg st="0" end="0"/>
                                            </p:txEl>
                                          </p:spTgt>
                                        </p:tgtEl>
                                        <p:attrNameLst>
                                          <p:attrName>r</p:attrName>
                                        </p:attrNameLst>
                                      </p:cBhvr>
                                    </p:animRot>
                                  </p:childTnLst>
                                </p:cTn>
                              </p:par>
                            </p:childTnLst>
                          </p:cTn>
                        </p:par>
                        <p:par>
                          <p:cTn id="17" fill="hold">
                            <p:stCondLst>
                              <p:cond delay="2700"/>
                            </p:stCondLst>
                            <p:childTnLst>
                              <p:par>
                                <p:cTn id="18" presetID="10" presetClass="entr" presetSubtype="0" fill="hold" grpId="0" nodeType="afterEffect">
                                  <p:stCondLst>
                                    <p:cond delay="500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457200" y="1727200"/>
            <a:ext cx="8229600" cy="4525963"/>
          </a:xfrm>
        </p:spPr>
        <p:txBody>
          <a:bodyPr/>
          <a:lstStyle/>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i="1" dirty="0" smtClean="0">
                <a:ea typeface="ＭＳ Ｐゴシック" pitchFamily="-110" charset="-128"/>
              </a:rPr>
              <a:t>…because there is a limited amount of energy available at that level of a food web.</a:t>
            </a:r>
          </a:p>
        </p:txBody>
      </p:sp>
      <p:sp>
        <p:nvSpPr>
          <p:cNvPr id="2" name="Title 1"/>
          <p:cNvSpPr>
            <a:spLocks noGrp="1"/>
          </p:cNvSpPr>
          <p:nvPr>
            <p:ph type="title"/>
          </p:nvPr>
        </p:nvSpPr>
        <p:spPr>
          <a:xfrm>
            <a:off x="457200" y="520428"/>
            <a:ext cx="8229600" cy="1143000"/>
          </a:xfrm>
        </p:spPr>
        <p:txBody>
          <a:bodyPr>
            <a:normAutofit fontScale="90000"/>
          </a:bodyPr>
          <a:lstStyle/>
          <a:p>
            <a:pPr eaLnBrk="1" fontAlgn="auto" hangingPunct="1">
              <a:spcAft>
                <a:spcPts val="0"/>
              </a:spcAft>
              <a:defRPr/>
            </a:pPr>
            <a:r>
              <a:rPr lang="en-US" dirty="0" smtClean="0">
                <a:ea typeface="+mj-ea"/>
                <a:cs typeface="+mj-cs"/>
              </a:rPr>
              <a:t>Why are there usually few organisms at the top of a food web?	</a:t>
            </a:r>
            <a:endParaRPr lang="en-US" dirty="0">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p:cNvSpPr>
            <a:spLocks noGrp="1"/>
          </p:cNvSpPr>
          <p:nvPr>
            <p:ph idx="1"/>
          </p:nvPr>
        </p:nvSpPr>
        <p:spPr/>
        <p:txBody>
          <a:bodyPr/>
          <a:lstStyle/>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The study of where organisms live is called </a:t>
            </a:r>
            <a:r>
              <a:rPr lang="en-US" i="1" dirty="0" smtClean="0">
                <a:ea typeface="ＭＳ Ｐゴシック" pitchFamily="-110" charset="-128"/>
              </a:rPr>
              <a:t>biogeography.</a:t>
            </a:r>
            <a:endParaRPr lang="en-US" dirty="0" smtClean="0">
              <a:ea typeface="ＭＳ Ｐゴシック" pitchFamily="-110" charset="-128"/>
            </a:endParaRP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Note: In addition to studying </a:t>
            </a:r>
            <a:r>
              <a:rPr lang="en-US" i="1" dirty="0" smtClean="0">
                <a:ea typeface="ＭＳ Ｐゴシック" pitchFamily="-110" charset="-128"/>
              </a:rPr>
              <a:t>where</a:t>
            </a:r>
            <a:r>
              <a:rPr lang="en-US" dirty="0" smtClean="0">
                <a:ea typeface="ＭＳ Ｐゴシック" pitchFamily="-110" charset="-128"/>
              </a:rPr>
              <a:t> species live, </a:t>
            </a:r>
            <a:r>
              <a:rPr lang="en-US" dirty="0" err="1" smtClean="0">
                <a:ea typeface="ＭＳ Ｐゴシック" pitchFamily="-110" charset="-128"/>
              </a:rPr>
              <a:t>biogeographers</a:t>
            </a:r>
            <a:r>
              <a:rPr lang="en-US" dirty="0" smtClean="0">
                <a:ea typeface="ＭＳ Ｐゴシック" pitchFamily="-110" charset="-128"/>
              </a:rPr>
              <a:t> also try to understand </a:t>
            </a:r>
            <a:r>
              <a:rPr lang="en-US" i="1" dirty="0" smtClean="0">
                <a:ea typeface="ＭＳ Ｐゴシック" pitchFamily="-110" charset="-128"/>
              </a:rPr>
              <a:t>what</a:t>
            </a:r>
            <a:r>
              <a:rPr lang="en-US" dirty="0" smtClean="0">
                <a:ea typeface="ＭＳ Ｐゴシック" pitchFamily="-110" charset="-128"/>
              </a:rPr>
              <a:t> led to the worldwide distribution of species that exist today.</a:t>
            </a:r>
          </a:p>
        </p:txBody>
      </p:sp>
      <p:sp>
        <p:nvSpPr>
          <p:cNvPr id="3" name="Title 2"/>
          <p:cNvSpPr>
            <a:spLocks noGrp="1"/>
          </p:cNvSpPr>
          <p:nvPr>
            <p:ph type="title"/>
          </p:nvPr>
        </p:nvSpPr>
        <p:spPr/>
        <p:txBody>
          <a:bodyPr/>
          <a:lstStyle/>
          <a:p>
            <a:pPr eaLnBrk="1" hangingPunct="1">
              <a:defRPr/>
            </a:pPr>
            <a:r>
              <a:rPr lang="en-US" dirty="0" smtClean="0"/>
              <a:t>Biogeography</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idx="1"/>
          </p:nvPr>
        </p:nvSpPr>
        <p:spPr/>
        <p:txBody>
          <a:bodyPr/>
          <a:lstStyle/>
          <a:p>
            <a:pPr eaLnBrk="1" hangingPunct="1">
              <a:buFont typeface="Wingdings 3" pitchFamily="-110" charset="2"/>
              <a:buNone/>
            </a:pPr>
            <a:r>
              <a:rPr lang="en-US" dirty="0" smtClean="0">
                <a:ea typeface="ＭＳ Ｐゴシック" pitchFamily="-110" charset="-128"/>
              </a:rPr>
              <a:t>One factor that has affected how species are distributed is the motion of Earth’s continents.</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Continental Drift is…</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	</a:t>
            </a:r>
            <a:r>
              <a:rPr lang="en-US" i="1" dirty="0" smtClean="0">
                <a:ea typeface="ＭＳ Ｐゴシック" pitchFamily="-110" charset="-128"/>
              </a:rPr>
              <a:t>The very slow movement of the continents on a layer of solid rock called plates</a:t>
            </a:r>
            <a:r>
              <a:rPr lang="en-US" dirty="0" smtClean="0">
                <a:ea typeface="ＭＳ Ｐゴシック" pitchFamily="-110" charset="-128"/>
              </a:rPr>
              <a:t>. </a:t>
            </a:r>
          </a:p>
        </p:txBody>
      </p:sp>
      <p:sp>
        <p:nvSpPr>
          <p:cNvPr id="3" name="Title 2"/>
          <p:cNvSpPr>
            <a:spLocks noGrp="1"/>
          </p:cNvSpPr>
          <p:nvPr>
            <p:ph type="title"/>
          </p:nvPr>
        </p:nvSpPr>
        <p:spPr/>
        <p:txBody>
          <a:bodyPr/>
          <a:lstStyle/>
          <a:p>
            <a:pPr eaLnBrk="1" hangingPunct="1">
              <a:defRPr/>
            </a:pPr>
            <a:r>
              <a:rPr lang="en-US" dirty="0" smtClean="0"/>
              <a:t>Continental Drift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082800"/>
          </a:xfrm>
        </p:spPr>
        <p:txBody>
          <a:bodyPr/>
          <a:lstStyle/>
          <a:p>
            <a:pPr algn="ctr" eaLnBrk="1" hangingPunct="1">
              <a:buFont typeface="Wingdings 3" pitchFamily="-110" charset="2"/>
              <a:buNone/>
            </a:pPr>
            <a:r>
              <a:rPr lang="en-US" smtClean="0">
                <a:ea typeface="ＭＳ Ｐゴシック" pitchFamily="-110" charset="-128"/>
              </a:rPr>
              <a:t>Each organism has a role in the movement of energy through its ecosystem?</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True or False?</a:t>
            </a:r>
            <a:endParaRPr lang="en-US" dirty="0">
              <a:ea typeface="+mj-ea"/>
              <a:cs typeface="+mj-cs"/>
            </a:endParaRPr>
          </a:p>
        </p:txBody>
      </p:sp>
      <p:sp>
        <p:nvSpPr>
          <p:cNvPr id="4" name="TextBox 3"/>
          <p:cNvSpPr txBox="1">
            <a:spLocks noChangeArrowheads="1"/>
          </p:cNvSpPr>
          <p:nvPr/>
        </p:nvSpPr>
        <p:spPr bwMode="auto">
          <a:xfrm>
            <a:off x="1397000" y="3544888"/>
            <a:ext cx="6119813" cy="1631950"/>
          </a:xfrm>
          <a:prstGeom prst="rect">
            <a:avLst/>
          </a:prstGeom>
          <a:noFill/>
          <a:ln w="9525">
            <a:noFill/>
            <a:miter lim="800000"/>
            <a:headEnd/>
            <a:tailEnd/>
          </a:ln>
        </p:spPr>
        <p:txBody>
          <a:bodyPr>
            <a:spAutoFit/>
          </a:bodyPr>
          <a:lstStyle/>
          <a:p>
            <a:pPr algn="ctr"/>
            <a:r>
              <a:rPr lang="en-US" sz="2000" i="1">
                <a:latin typeface="Lucida Sans Unicode" pitchFamily="-110" charset="-52"/>
              </a:rPr>
              <a:t>True!</a:t>
            </a:r>
            <a:r>
              <a:rPr lang="en-US" sz="2000">
                <a:latin typeface="Lucida Sans Unicode" pitchFamily="-110" charset="-52"/>
              </a:rPr>
              <a:t> </a:t>
            </a:r>
          </a:p>
          <a:p>
            <a:pPr algn="ctr"/>
            <a:endParaRPr lang="en-US" sz="2000">
              <a:latin typeface="Lucida Sans Unicode" pitchFamily="-110" charset="-52"/>
            </a:endParaRPr>
          </a:p>
          <a:p>
            <a:pPr algn="ctr"/>
            <a:r>
              <a:rPr lang="en-US" sz="2000">
                <a:latin typeface="Lucida Sans Unicode" pitchFamily="-110" charset="-52"/>
              </a:rPr>
              <a:t>Although each organisms role is different, all parts of the ecosystem are necessary for the ecosystem to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0" end="0"/>
                                            </p:txEl>
                                          </p:spTgt>
                                        </p:tgtEl>
                                      </p:cBhvr>
                                      <p:to x="80000" y="100000"/>
                                    </p:animScale>
                                    <p:anim by="(#ppt_w*0.10)" calcmode="lin" valueType="num">
                                      <p:cBhvr>
                                        <p:cTn id="14" dur="250" autoRev="1" fill="hold">
                                          <p:stCondLst>
                                            <p:cond delay="0"/>
                                          </p:stCondLst>
                                        </p:cTn>
                                        <p:tgtEl>
                                          <p:spTgt spid="3">
                                            <p:txEl>
                                              <p:pRg st="0" end="0"/>
                                            </p:txEl>
                                          </p:spTgt>
                                        </p:tgtEl>
                                        <p:attrNameLst>
                                          <p:attrName>ppt_x</p:attrName>
                                        </p:attrNameLst>
                                      </p:cBhvr>
                                    </p:anim>
                                    <p:anim by="(-#ppt_w*0.10)" calcmode="lin" valueType="num">
                                      <p:cBhvr>
                                        <p:cTn id="15" dur="250" autoRev="1" fill="hold">
                                          <p:stCondLst>
                                            <p:cond delay="0"/>
                                          </p:stCondLst>
                                        </p:cTn>
                                        <p:tgtEl>
                                          <p:spTgt spid="3">
                                            <p:txEl>
                                              <p:pRg st="0" end="0"/>
                                            </p:txEl>
                                          </p:spTgt>
                                        </p:tgtEl>
                                        <p:attrNameLst>
                                          <p:attrName>ppt_y</p:attrName>
                                        </p:attrNameLst>
                                      </p:cBhvr>
                                    </p:anim>
                                    <p:animRot by="-480000">
                                      <p:cBhvr>
                                        <p:cTn id="16" dur="250" autoRev="1" fill="hold">
                                          <p:stCondLst>
                                            <p:cond delay="0"/>
                                          </p:stCondLst>
                                        </p:cTn>
                                        <p:tgtEl>
                                          <p:spTgt spid="3">
                                            <p:txEl>
                                              <p:pRg st="0" end="0"/>
                                            </p:txEl>
                                          </p:spTgt>
                                        </p:tgtEl>
                                        <p:attrNameLst>
                                          <p:attrName>r</p:attrName>
                                        </p:attrNameLst>
                                      </p:cBhvr>
                                    </p:animRot>
                                  </p:childTnLst>
                                </p:cTn>
                              </p:par>
                            </p:childTnLst>
                          </p:cTn>
                        </p:par>
                        <p:par>
                          <p:cTn id="17" fill="hold">
                            <p:stCondLst>
                              <p:cond delay="3500"/>
                            </p:stCondLst>
                            <p:childTnLst>
                              <p:par>
                                <p:cTn id="18" presetID="10" presetClass="entr" presetSubtype="0" fill="hold" grpId="0" nodeType="afterEffect">
                                  <p:stCondLst>
                                    <p:cond delay="500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3800"/>
          </a:xfrm>
        </p:spPr>
        <p:txBody>
          <a:bodyPr/>
          <a:lstStyle/>
          <a:p>
            <a:pPr algn="ctr" eaLnBrk="1" hangingPunct="1">
              <a:buFont typeface="Wingdings 3" pitchFamily="-110" charset="2"/>
              <a:buNone/>
            </a:pPr>
            <a:r>
              <a:rPr lang="en-US" smtClean="0">
                <a:ea typeface="ＭＳ Ｐゴシック" pitchFamily="-110" charset="-128"/>
              </a:rPr>
              <a:t>All of today’s continents were part of one large land mass about 225 million years ago.</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True or False?</a:t>
            </a:r>
            <a:endParaRPr lang="en-US" dirty="0">
              <a:ea typeface="+mj-ea"/>
              <a:cs typeface="+mj-cs"/>
            </a:endParaRPr>
          </a:p>
        </p:txBody>
      </p:sp>
      <p:sp>
        <p:nvSpPr>
          <p:cNvPr id="4" name="TextBox 3"/>
          <p:cNvSpPr txBox="1">
            <a:spLocks noChangeArrowheads="1"/>
          </p:cNvSpPr>
          <p:nvPr/>
        </p:nvSpPr>
        <p:spPr bwMode="auto">
          <a:xfrm>
            <a:off x="1397000" y="3544888"/>
            <a:ext cx="6119813" cy="400050"/>
          </a:xfrm>
          <a:prstGeom prst="rect">
            <a:avLst/>
          </a:prstGeom>
          <a:noFill/>
          <a:ln w="9525">
            <a:noFill/>
            <a:miter lim="800000"/>
            <a:headEnd/>
            <a:tailEnd/>
          </a:ln>
        </p:spPr>
        <p:txBody>
          <a:bodyPr>
            <a:spAutoFit/>
          </a:bodyPr>
          <a:lstStyle/>
          <a:p>
            <a:pPr algn="ctr"/>
            <a:r>
              <a:rPr lang="en-US" sz="2000" i="1">
                <a:latin typeface="Lucida Sans Unicode" pitchFamily="-110" charset="-52"/>
              </a:rPr>
              <a:t>True!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0"/>
                                  </p:iterate>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par>
                          <p:cTn id="11" fill="hold">
                            <p:stCondLst>
                              <p:cond delay="0"/>
                            </p:stCondLst>
                            <p:childTnLst>
                              <p:par>
                                <p:cTn id="12" presetID="10" presetClass="entr" presetSubtype="0" fill="hold" grpId="0" nodeType="afterEffect">
                                  <p:stCondLst>
                                    <p:cond delay="500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3800"/>
          </a:xfrm>
        </p:spPr>
        <p:txBody>
          <a:bodyPr/>
          <a:lstStyle/>
          <a:p>
            <a:pPr algn="ctr" eaLnBrk="1" hangingPunct="1">
              <a:buFont typeface="Wingdings 3" pitchFamily="-110" charset="2"/>
              <a:buNone/>
            </a:pPr>
            <a:r>
              <a:rPr lang="en-US" dirty="0" smtClean="0">
                <a:ea typeface="ＭＳ Ｐゴシック" pitchFamily="-110" charset="-128"/>
              </a:rPr>
              <a:t>The movement of the continents has had little impact on the distribution of species.</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What do you think?</a:t>
            </a:r>
            <a:endParaRPr lang="en-US" dirty="0">
              <a:ea typeface="+mj-ea"/>
              <a:cs typeface="+mj-cs"/>
            </a:endParaRPr>
          </a:p>
        </p:txBody>
      </p:sp>
      <p:sp>
        <p:nvSpPr>
          <p:cNvPr id="4" name="TextBox 3"/>
          <p:cNvSpPr txBox="1">
            <a:spLocks noChangeArrowheads="1"/>
          </p:cNvSpPr>
          <p:nvPr/>
        </p:nvSpPr>
        <p:spPr bwMode="auto">
          <a:xfrm>
            <a:off x="1397000" y="3544888"/>
            <a:ext cx="6119813" cy="2554287"/>
          </a:xfrm>
          <a:prstGeom prst="rect">
            <a:avLst/>
          </a:prstGeom>
          <a:noFill/>
          <a:ln w="9525">
            <a:noFill/>
            <a:miter lim="800000"/>
            <a:headEnd/>
            <a:tailEnd/>
          </a:ln>
        </p:spPr>
        <p:txBody>
          <a:bodyPr>
            <a:spAutoFit/>
          </a:bodyPr>
          <a:lstStyle/>
          <a:p>
            <a:pPr algn="ctr"/>
            <a:r>
              <a:rPr lang="en-US" sz="2000" i="1" dirty="0" smtClean="0">
                <a:latin typeface="Lucida Sans Unicode" pitchFamily="-110" charset="-52"/>
              </a:rPr>
              <a:t>No!</a:t>
            </a:r>
            <a:endParaRPr lang="en-US" sz="2000" i="1" dirty="0">
              <a:latin typeface="Lucida Sans Unicode" pitchFamily="-110" charset="-52"/>
            </a:endParaRPr>
          </a:p>
          <a:p>
            <a:pPr algn="ctr"/>
            <a:endParaRPr lang="en-US" sz="2000" i="1" dirty="0">
              <a:latin typeface="Lucida Sans Unicode" pitchFamily="-110" charset="-52"/>
            </a:endParaRPr>
          </a:p>
          <a:p>
            <a:pPr algn="ctr"/>
            <a:r>
              <a:rPr lang="en-US" sz="2000" i="1" dirty="0">
                <a:latin typeface="Lucida Sans Unicode" pitchFamily="-110" charset="-52"/>
              </a:rPr>
              <a:t>Consider Australia for example, Australia drifted away from the other landmasses. Organisms from other parts of the world could not reach the isolated island. Kangaroos, koalas, and other unique species flourished in this isolation.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0"/>
                                  </p:iterate>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par>
                          <p:cTn id="11" fill="hold">
                            <p:stCondLst>
                              <p:cond delay="0"/>
                            </p:stCondLst>
                            <p:childTnLst>
                              <p:par>
                                <p:cTn id="12" presetID="10" presetClass="entr" presetSubtype="0" fill="hold" grpId="0" nodeType="afterEffect">
                                  <p:stCondLst>
                                    <p:cond delay="500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1412875"/>
          </a:xfrm>
        </p:spPr>
        <p:txBody>
          <a:bodyPr/>
          <a:lstStyle/>
          <a:p>
            <a:pPr eaLnBrk="1" hangingPunct="1">
              <a:buFont typeface="Wingdings 3" pitchFamily="-110" charset="2"/>
              <a:buNone/>
            </a:pPr>
            <a:r>
              <a:rPr lang="en-US" dirty="0" smtClean="0">
                <a:ea typeface="ＭＳ Ｐゴシック" pitchFamily="-110" charset="-128"/>
              </a:rPr>
              <a:t>The movement of organisms from one place to another is called </a:t>
            </a:r>
            <a:r>
              <a:rPr lang="en-US" i="1" dirty="0" smtClean="0">
                <a:ea typeface="ＭＳ Ｐゴシック" pitchFamily="-110" charset="-128"/>
              </a:rPr>
              <a:t>dispersal</a:t>
            </a:r>
            <a:r>
              <a:rPr lang="en-US" dirty="0" smtClean="0">
                <a:ea typeface="ＭＳ Ｐゴシック" pitchFamily="-110" charset="-128"/>
              </a:rPr>
              <a:t>.</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endParaRPr lang="en-US" dirty="0" smtClean="0">
              <a:ea typeface="ＭＳ Ｐゴシック" pitchFamily="-110" charset="-128"/>
            </a:endParaRPr>
          </a:p>
        </p:txBody>
      </p:sp>
      <p:sp>
        <p:nvSpPr>
          <p:cNvPr id="3" name="Title 2"/>
          <p:cNvSpPr>
            <a:spLocks noGrp="1"/>
          </p:cNvSpPr>
          <p:nvPr>
            <p:ph type="title"/>
          </p:nvPr>
        </p:nvSpPr>
        <p:spPr/>
        <p:txBody>
          <a:bodyPr/>
          <a:lstStyle/>
          <a:p>
            <a:pPr eaLnBrk="1" hangingPunct="1">
              <a:defRPr/>
            </a:pPr>
            <a:r>
              <a:rPr lang="en-US" dirty="0" smtClean="0"/>
              <a:t>Dispersal</a:t>
            </a:r>
            <a:endParaRPr lang="en-US" dirty="0"/>
          </a:p>
        </p:txBody>
      </p:sp>
      <p:grpSp>
        <p:nvGrpSpPr>
          <p:cNvPr id="4" name="Group 20"/>
          <p:cNvGrpSpPr>
            <a:grpSpLocks/>
          </p:cNvGrpSpPr>
          <p:nvPr/>
        </p:nvGrpSpPr>
        <p:grpSpPr bwMode="auto">
          <a:xfrm>
            <a:off x="730250" y="2854325"/>
            <a:ext cx="7697788" cy="3089275"/>
            <a:chOff x="730309" y="2853812"/>
            <a:chExt cx="7697266" cy="3090329"/>
          </a:xfrm>
        </p:grpSpPr>
        <p:sp>
          <p:nvSpPr>
            <p:cNvPr id="6" name="Oval 5"/>
            <p:cNvSpPr>
              <a:spLocks noChangeArrowheads="1"/>
            </p:cNvSpPr>
            <p:nvPr/>
          </p:nvSpPr>
          <p:spPr bwMode="auto">
            <a:xfrm>
              <a:off x="3454274" y="2853812"/>
              <a:ext cx="2185840" cy="1065576"/>
            </a:xfrm>
            <a:prstGeom prst="ellipse">
              <a:avLst/>
            </a:prstGeom>
            <a:gradFill rotWithShape="1">
              <a:gsLst>
                <a:gs pos="0">
                  <a:srgbClr val="2ABAE3"/>
                </a:gs>
                <a:gs pos="30000">
                  <a:srgbClr val="0A99BE"/>
                </a:gs>
                <a:gs pos="50000">
                  <a:srgbClr val="0086AA"/>
                </a:gs>
                <a:gs pos="100000">
                  <a:srgbClr val="005269"/>
                </a:gs>
              </a:gsLst>
              <a:lin ang="5400000"/>
            </a:gradFill>
            <a:ln w="9525">
              <a:solidFill>
                <a:schemeClr val="accent1"/>
              </a:solidFill>
              <a:round/>
              <a:headEnd/>
              <a:tailEnd/>
            </a:ln>
            <a:effectLst>
              <a:outerShdw dist="381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7" name="Oval 6"/>
            <p:cNvSpPr>
              <a:spLocks noChangeArrowheads="1"/>
            </p:cNvSpPr>
            <p:nvPr/>
          </p:nvSpPr>
          <p:spPr bwMode="auto">
            <a:xfrm>
              <a:off x="6243323" y="4835688"/>
              <a:ext cx="2184252" cy="1065576"/>
            </a:xfrm>
            <a:prstGeom prst="ellipse">
              <a:avLst/>
            </a:prstGeom>
            <a:gradFill rotWithShape="1">
              <a:gsLst>
                <a:gs pos="0">
                  <a:srgbClr val="2ABAE3"/>
                </a:gs>
                <a:gs pos="30000">
                  <a:srgbClr val="0A99BE"/>
                </a:gs>
                <a:gs pos="50000">
                  <a:srgbClr val="0086AA"/>
                </a:gs>
                <a:gs pos="100000">
                  <a:srgbClr val="005269"/>
                </a:gs>
              </a:gsLst>
              <a:lin ang="5400000"/>
            </a:gradFill>
            <a:ln w="9525">
              <a:solidFill>
                <a:schemeClr val="accent1"/>
              </a:solidFill>
              <a:round/>
              <a:headEnd/>
              <a:tailEnd/>
            </a:ln>
            <a:effectLst>
              <a:outerShdw dist="381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8" name="Oval 7"/>
            <p:cNvSpPr>
              <a:spLocks noChangeArrowheads="1"/>
            </p:cNvSpPr>
            <p:nvPr/>
          </p:nvSpPr>
          <p:spPr bwMode="auto">
            <a:xfrm>
              <a:off x="3473323" y="4878566"/>
              <a:ext cx="2184252" cy="1065575"/>
            </a:xfrm>
            <a:prstGeom prst="ellipse">
              <a:avLst/>
            </a:prstGeom>
            <a:gradFill rotWithShape="1">
              <a:gsLst>
                <a:gs pos="0">
                  <a:srgbClr val="2ABAE3"/>
                </a:gs>
                <a:gs pos="30000">
                  <a:srgbClr val="0A99BE"/>
                </a:gs>
                <a:gs pos="50000">
                  <a:srgbClr val="0086AA"/>
                </a:gs>
                <a:gs pos="100000">
                  <a:srgbClr val="005269"/>
                </a:gs>
              </a:gsLst>
              <a:lin ang="5400000"/>
            </a:gradFill>
            <a:ln w="9525">
              <a:solidFill>
                <a:schemeClr val="accent1"/>
              </a:solidFill>
              <a:round/>
              <a:headEnd/>
              <a:tailEnd/>
            </a:ln>
            <a:effectLst>
              <a:outerShdw dist="381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9" name="Oval 8"/>
            <p:cNvSpPr>
              <a:spLocks noChangeArrowheads="1"/>
            </p:cNvSpPr>
            <p:nvPr/>
          </p:nvSpPr>
          <p:spPr bwMode="auto">
            <a:xfrm>
              <a:off x="730309" y="4867449"/>
              <a:ext cx="2184252" cy="1065576"/>
            </a:xfrm>
            <a:prstGeom prst="ellipse">
              <a:avLst/>
            </a:prstGeom>
            <a:gradFill rotWithShape="1">
              <a:gsLst>
                <a:gs pos="0">
                  <a:srgbClr val="2ABAE3"/>
                </a:gs>
                <a:gs pos="30000">
                  <a:srgbClr val="0A99BE"/>
                </a:gs>
                <a:gs pos="50000">
                  <a:srgbClr val="0086AA"/>
                </a:gs>
                <a:gs pos="100000">
                  <a:srgbClr val="005269"/>
                </a:gs>
              </a:gsLst>
              <a:lin ang="5400000"/>
            </a:gradFill>
            <a:ln w="9525">
              <a:solidFill>
                <a:schemeClr val="accent1"/>
              </a:solidFill>
              <a:round/>
              <a:headEnd/>
              <a:tailEnd/>
            </a:ln>
            <a:effectLst>
              <a:outerShdw dist="381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35849" name="TextBox 10"/>
            <p:cNvSpPr txBox="1">
              <a:spLocks noChangeArrowheads="1"/>
            </p:cNvSpPr>
            <p:nvPr/>
          </p:nvSpPr>
          <p:spPr bwMode="auto">
            <a:xfrm>
              <a:off x="3714270" y="3140548"/>
              <a:ext cx="1693270" cy="369332"/>
            </a:xfrm>
            <a:prstGeom prst="rect">
              <a:avLst/>
            </a:prstGeom>
            <a:noFill/>
            <a:ln w="9525">
              <a:noFill/>
              <a:miter lim="800000"/>
              <a:headEnd/>
              <a:tailEnd/>
            </a:ln>
          </p:spPr>
          <p:txBody>
            <a:bodyPr>
              <a:spAutoFit/>
            </a:bodyPr>
            <a:lstStyle/>
            <a:p>
              <a:pPr algn="ctr"/>
              <a:r>
                <a:rPr lang="en-US"/>
                <a:t>Dispersal</a:t>
              </a:r>
            </a:p>
          </p:txBody>
        </p:sp>
        <p:sp>
          <p:nvSpPr>
            <p:cNvPr id="35850" name="TextBox 11"/>
            <p:cNvSpPr txBox="1">
              <a:spLocks noChangeArrowheads="1"/>
            </p:cNvSpPr>
            <p:nvPr/>
          </p:nvSpPr>
          <p:spPr bwMode="auto">
            <a:xfrm>
              <a:off x="958069" y="5204585"/>
              <a:ext cx="1693270" cy="369332"/>
            </a:xfrm>
            <a:prstGeom prst="rect">
              <a:avLst/>
            </a:prstGeom>
            <a:noFill/>
            <a:ln w="9525">
              <a:noFill/>
              <a:miter lim="800000"/>
              <a:headEnd/>
              <a:tailEnd/>
            </a:ln>
          </p:spPr>
          <p:txBody>
            <a:bodyPr>
              <a:spAutoFit/>
            </a:bodyPr>
            <a:lstStyle/>
            <a:p>
              <a:pPr algn="ctr"/>
              <a:r>
                <a:rPr lang="en-US"/>
                <a:t>Wind</a:t>
              </a:r>
            </a:p>
          </p:txBody>
        </p:sp>
        <p:sp>
          <p:nvSpPr>
            <p:cNvPr id="35851" name="TextBox 12"/>
            <p:cNvSpPr txBox="1">
              <a:spLocks noChangeArrowheads="1"/>
            </p:cNvSpPr>
            <p:nvPr/>
          </p:nvSpPr>
          <p:spPr bwMode="auto">
            <a:xfrm>
              <a:off x="3716461" y="5218240"/>
              <a:ext cx="1693270" cy="369332"/>
            </a:xfrm>
            <a:prstGeom prst="rect">
              <a:avLst/>
            </a:prstGeom>
            <a:noFill/>
            <a:ln w="9525">
              <a:noFill/>
              <a:miter lim="800000"/>
              <a:headEnd/>
              <a:tailEnd/>
            </a:ln>
          </p:spPr>
          <p:txBody>
            <a:bodyPr>
              <a:spAutoFit/>
            </a:bodyPr>
            <a:lstStyle/>
            <a:p>
              <a:pPr algn="ctr"/>
              <a:r>
                <a:rPr lang="en-US"/>
                <a:t>Water</a:t>
              </a:r>
            </a:p>
          </p:txBody>
        </p:sp>
        <p:sp>
          <p:nvSpPr>
            <p:cNvPr id="35852" name="TextBox 13"/>
            <p:cNvSpPr txBox="1">
              <a:spLocks noChangeArrowheads="1"/>
            </p:cNvSpPr>
            <p:nvPr/>
          </p:nvSpPr>
          <p:spPr bwMode="auto">
            <a:xfrm>
              <a:off x="6529474" y="5204586"/>
              <a:ext cx="1693270" cy="369332"/>
            </a:xfrm>
            <a:prstGeom prst="rect">
              <a:avLst/>
            </a:prstGeom>
            <a:noFill/>
            <a:ln w="9525">
              <a:noFill/>
              <a:miter lim="800000"/>
              <a:headEnd/>
              <a:tailEnd/>
            </a:ln>
          </p:spPr>
          <p:txBody>
            <a:bodyPr>
              <a:spAutoFit/>
            </a:bodyPr>
            <a:lstStyle/>
            <a:p>
              <a:pPr algn="ctr"/>
              <a:r>
                <a:rPr lang="en-US"/>
                <a:t>Living Things</a:t>
              </a:r>
            </a:p>
          </p:txBody>
        </p:sp>
        <p:cxnSp>
          <p:nvCxnSpPr>
            <p:cNvPr id="16" name="Straight Connector 15"/>
            <p:cNvCxnSpPr>
              <a:cxnSpLocks noChangeShapeType="1"/>
              <a:stCxn id="6" idx="4"/>
              <a:endCxn id="8" idx="0"/>
            </p:cNvCxnSpPr>
            <p:nvPr/>
          </p:nvCxnSpPr>
          <p:spPr bwMode="auto">
            <a:xfrm rot="16200000" flipH="1">
              <a:off x="4077130" y="4390247"/>
              <a:ext cx="959177" cy="17461"/>
            </a:xfrm>
            <a:prstGeom prst="line">
              <a:avLst/>
            </a:prstGeom>
            <a:noFill/>
            <a:ln w="55000" cmpd="thickThin">
              <a:solidFill>
                <a:schemeClr val="accent1"/>
              </a:solidFill>
              <a:round/>
              <a:headEnd/>
              <a:tailEnd/>
            </a:ln>
            <a:effectLst>
              <a:outerShdw dist="38100" dir="5400000" rotWithShape="0">
                <a:srgbClr val="808080">
                  <a:alpha val="34999"/>
                </a:srgbClr>
              </a:outerShdw>
            </a:effectLst>
          </p:spPr>
        </p:cxnSp>
        <p:cxnSp>
          <p:nvCxnSpPr>
            <p:cNvPr id="18" name="Straight Connector 17"/>
            <p:cNvCxnSpPr>
              <a:cxnSpLocks noChangeShapeType="1"/>
            </p:cNvCxnSpPr>
            <p:nvPr/>
          </p:nvCxnSpPr>
          <p:spPr bwMode="auto">
            <a:xfrm>
              <a:off x="5694085" y="4410093"/>
              <a:ext cx="1147684" cy="492293"/>
            </a:xfrm>
            <a:prstGeom prst="line">
              <a:avLst/>
            </a:prstGeom>
            <a:noFill/>
            <a:ln w="55000" cmpd="thickThin">
              <a:solidFill>
                <a:schemeClr val="accent1"/>
              </a:solidFill>
              <a:round/>
              <a:headEnd/>
              <a:tailEnd/>
            </a:ln>
            <a:effectLst>
              <a:outerShdw dist="38100" dir="5400000" rotWithShape="0">
                <a:srgbClr val="808080">
                  <a:alpha val="34999"/>
                </a:srgbClr>
              </a:outerShdw>
            </a:effectLst>
          </p:spPr>
        </p:cxnSp>
        <p:cxnSp>
          <p:nvCxnSpPr>
            <p:cNvPr id="20" name="Straight Connector 19"/>
            <p:cNvCxnSpPr>
              <a:cxnSpLocks noChangeShapeType="1"/>
            </p:cNvCxnSpPr>
            <p:nvPr/>
          </p:nvCxnSpPr>
          <p:spPr bwMode="auto">
            <a:xfrm rot="10800000" flipV="1">
              <a:off x="2430407" y="4410093"/>
              <a:ext cx="1011168" cy="573284"/>
            </a:xfrm>
            <a:prstGeom prst="line">
              <a:avLst/>
            </a:prstGeom>
            <a:noFill/>
            <a:ln w="55000" cmpd="thickThin">
              <a:solidFill>
                <a:schemeClr val="accent1"/>
              </a:solidFill>
              <a:round/>
              <a:headEnd/>
              <a:tailEnd/>
            </a:ln>
            <a:effectLst>
              <a:outerShdw dist="38100" dir="5400000" rotWithShape="0">
                <a:srgbClr val="808080">
                  <a:alpha val="34999"/>
                </a:srgbClr>
              </a:outerShdw>
            </a:effectLst>
          </p:spPr>
        </p:cxnSp>
        <p:sp>
          <p:nvSpPr>
            <p:cNvPr id="35856" name="TextBox 9"/>
            <p:cNvSpPr txBox="1">
              <a:spLocks noChangeArrowheads="1"/>
            </p:cNvSpPr>
            <p:nvPr/>
          </p:nvSpPr>
          <p:spPr bwMode="auto">
            <a:xfrm>
              <a:off x="2512591" y="4096376"/>
              <a:ext cx="4137588" cy="369332"/>
            </a:xfrm>
            <a:prstGeom prst="rect">
              <a:avLst/>
            </a:prstGeom>
            <a:solidFill>
              <a:schemeClr val="bg1"/>
            </a:solidFill>
            <a:ln w="9525">
              <a:noFill/>
              <a:miter lim="800000"/>
              <a:headEnd/>
              <a:tailEnd/>
            </a:ln>
          </p:spPr>
          <p:txBody>
            <a:bodyPr>
              <a:spAutoFit/>
            </a:bodyPr>
            <a:lstStyle/>
            <a:p>
              <a:pPr algn="ctr"/>
              <a:r>
                <a:rPr lang="en-US"/>
                <a:t>can be caused by</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400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1"/>
          <p:cNvSpPr>
            <a:spLocks noGrp="1"/>
          </p:cNvSpPr>
          <p:nvPr>
            <p:ph idx="1"/>
          </p:nvPr>
        </p:nvSpPr>
        <p:spPr/>
        <p:txBody>
          <a:bodyPr/>
          <a:lstStyle/>
          <a:p>
            <a:pPr eaLnBrk="1" hangingPunct="1">
              <a:buFont typeface="Wingdings 3" pitchFamily="-110" charset="2"/>
              <a:buNone/>
            </a:pPr>
            <a:r>
              <a:rPr lang="en-US" smtClean="0">
                <a:ea typeface="ＭＳ Ｐゴシック" pitchFamily="-110" charset="-128"/>
              </a:rPr>
              <a:t>Wind can disperse </a:t>
            </a:r>
            <a:r>
              <a:rPr lang="en-US" i="1" smtClean="0">
                <a:ea typeface="ＭＳ Ｐゴシック" pitchFamily="-110" charset="-128"/>
              </a:rPr>
              <a:t>seeds, the spores of fungi, tiny spiders, and other small, lightweight organisms.</a:t>
            </a:r>
          </a:p>
          <a:p>
            <a:pPr eaLnBrk="1" hangingPunct="1">
              <a:buFont typeface="Wingdings 3" pitchFamily="-110" charset="2"/>
              <a:buNone/>
            </a:pPr>
            <a:endParaRPr lang="en-US" i="1" smtClean="0">
              <a:ea typeface="ＭＳ Ｐゴシック" pitchFamily="-110" charset="-128"/>
            </a:endParaRPr>
          </a:p>
          <a:p>
            <a:pPr eaLnBrk="1" hangingPunct="1">
              <a:buFont typeface="Wingdings 3" pitchFamily="-110" charset="2"/>
              <a:buNone/>
            </a:pPr>
            <a:endParaRPr lang="en-US" i="1" smtClean="0">
              <a:ea typeface="ＭＳ Ｐゴシック" pitchFamily="-110" charset="-128"/>
            </a:endParaRPr>
          </a:p>
          <a:p>
            <a:pPr eaLnBrk="1" hangingPunct="1">
              <a:buFont typeface="Wingdings 3" pitchFamily="-110" charset="2"/>
              <a:buNone/>
            </a:pPr>
            <a:r>
              <a:rPr lang="en-US" smtClean="0">
                <a:ea typeface="ＭＳ Ｐゴシック" pitchFamily="-110" charset="-128"/>
              </a:rPr>
              <a:t>Water can disperse things that float such as coconuts and leaves.</a:t>
            </a:r>
          </a:p>
        </p:txBody>
      </p:sp>
      <p:sp>
        <p:nvSpPr>
          <p:cNvPr id="3" name="Title 2"/>
          <p:cNvSpPr>
            <a:spLocks noGrp="1"/>
          </p:cNvSpPr>
          <p:nvPr>
            <p:ph type="title"/>
          </p:nvPr>
        </p:nvSpPr>
        <p:spPr/>
        <p:txBody>
          <a:bodyPr/>
          <a:lstStyle/>
          <a:p>
            <a:pPr eaLnBrk="1" hangingPunct="1">
              <a:defRPr/>
            </a:pPr>
            <a:r>
              <a:rPr lang="en-US" dirty="0" smtClean="0"/>
              <a:t>Wind and Water</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1323975"/>
          </a:xfrm>
        </p:spPr>
        <p:txBody>
          <a:bodyPr/>
          <a:lstStyle/>
          <a:p>
            <a:pPr eaLnBrk="1" hangingPunct="1">
              <a:buFont typeface="Wingdings 3" pitchFamily="-110" charset="2"/>
              <a:buNone/>
            </a:pPr>
            <a:r>
              <a:rPr lang="en-US" smtClean="0">
                <a:ea typeface="ＭＳ Ｐゴシック" pitchFamily="-110" charset="-128"/>
              </a:rPr>
              <a:t>Some organisms may be dispersed by other living things. </a:t>
            </a:r>
          </a:p>
          <a:p>
            <a:pPr eaLnBrk="1" hangingPunct="1">
              <a:buFont typeface="Wingdings 3" pitchFamily="-110" charset="2"/>
              <a:buNone/>
            </a:pPr>
            <a:endParaRPr lang="en-US" smtClean="0">
              <a:ea typeface="ＭＳ Ｐゴシック" pitchFamily="-110" charset="-128"/>
            </a:endParaRPr>
          </a:p>
        </p:txBody>
      </p:sp>
      <p:sp>
        <p:nvSpPr>
          <p:cNvPr id="3" name="Title 2"/>
          <p:cNvSpPr>
            <a:spLocks noGrp="1"/>
          </p:cNvSpPr>
          <p:nvPr>
            <p:ph type="title"/>
          </p:nvPr>
        </p:nvSpPr>
        <p:spPr/>
        <p:txBody>
          <a:bodyPr/>
          <a:lstStyle/>
          <a:p>
            <a:pPr eaLnBrk="1" hangingPunct="1">
              <a:defRPr/>
            </a:pPr>
            <a:r>
              <a:rPr lang="en-US" dirty="0" smtClean="0"/>
              <a:t>Other living things</a:t>
            </a:r>
            <a:endParaRPr lang="en-US" dirty="0"/>
          </a:p>
        </p:txBody>
      </p:sp>
      <p:sp>
        <p:nvSpPr>
          <p:cNvPr id="4" name="TextBox 3"/>
          <p:cNvSpPr txBox="1">
            <a:spLocks noChangeArrowheads="1"/>
          </p:cNvSpPr>
          <p:nvPr/>
        </p:nvSpPr>
        <p:spPr bwMode="auto">
          <a:xfrm>
            <a:off x="457200" y="2805113"/>
            <a:ext cx="8229600" cy="3416300"/>
          </a:xfrm>
          <a:prstGeom prst="rect">
            <a:avLst/>
          </a:prstGeom>
          <a:noFill/>
          <a:ln w="9525">
            <a:noFill/>
            <a:miter lim="800000"/>
            <a:headEnd/>
            <a:tailEnd/>
          </a:ln>
        </p:spPr>
        <p:txBody>
          <a:bodyPr>
            <a:spAutoFit/>
          </a:bodyPr>
          <a:lstStyle/>
          <a:p>
            <a:r>
              <a:rPr lang="en-US" sz="2400"/>
              <a:t>For example: </a:t>
            </a:r>
            <a:endParaRPr lang="en-US" sz="2400" i="1"/>
          </a:p>
          <a:p>
            <a:r>
              <a:rPr lang="en-US" sz="2400" i="1"/>
              <a:t>A bird may eat seeds and deposit them in its waste in another location. </a:t>
            </a:r>
          </a:p>
          <a:p>
            <a:endParaRPr lang="en-US" sz="2400" i="1"/>
          </a:p>
          <a:p>
            <a:r>
              <a:rPr lang="en-US" sz="2400" i="1"/>
              <a:t>A duck may carry algae or fish eggs on its feet from pond to pond. </a:t>
            </a:r>
          </a:p>
          <a:p>
            <a:endParaRPr lang="en-US" sz="2400" i="1"/>
          </a:p>
          <a:p>
            <a:r>
              <a:rPr lang="en-US" sz="2400" i="1"/>
              <a:t>A dog may carry sticky plant seeds on its fur.</a:t>
            </a:r>
            <a:endParaRPr lang="en-US" sz="2400"/>
          </a:p>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300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3800"/>
          </a:xfrm>
        </p:spPr>
        <p:txBody>
          <a:bodyPr/>
          <a:lstStyle/>
          <a:p>
            <a:pPr algn="ctr" eaLnBrk="1" hangingPunct="1">
              <a:buFont typeface="Wingdings 3" pitchFamily="-110" charset="2"/>
              <a:buNone/>
            </a:pPr>
            <a:r>
              <a:rPr lang="en-US" smtClean="0">
                <a:ea typeface="ＭＳ Ｐゴシック" pitchFamily="-110" charset="-128"/>
              </a:rPr>
              <a:t>Humans are not important to the dispersal of other species.</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True or False?</a:t>
            </a:r>
            <a:endParaRPr lang="en-US" dirty="0">
              <a:ea typeface="+mj-ea"/>
              <a:cs typeface="+mj-cs"/>
            </a:endParaRPr>
          </a:p>
        </p:txBody>
      </p:sp>
      <p:sp>
        <p:nvSpPr>
          <p:cNvPr id="4" name="TextBox 3"/>
          <p:cNvSpPr txBox="1">
            <a:spLocks noChangeArrowheads="1"/>
          </p:cNvSpPr>
          <p:nvPr/>
        </p:nvSpPr>
        <p:spPr bwMode="auto">
          <a:xfrm>
            <a:off x="1397000" y="3544888"/>
            <a:ext cx="6119813" cy="1631950"/>
          </a:xfrm>
          <a:prstGeom prst="rect">
            <a:avLst/>
          </a:prstGeom>
          <a:noFill/>
          <a:ln w="9525">
            <a:noFill/>
            <a:miter lim="800000"/>
            <a:headEnd/>
            <a:tailEnd/>
          </a:ln>
        </p:spPr>
        <p:txBody>
          <a:bodyPr>
            <a:spAutoFit/>
          </a:bodyPr>
          <a:lstStyle/>
          <a:p>
            <a:pPr algn="ctr"/>
            <a:r>
              <a:rPr lang="en-US" sz="2000" i="1">
                <a:latin typeface="Lucida Sans Unicode" pitchFamily="-110" charset="-52"/>
              </a:rPr>
              <a:t>False!</a:t>
            </a:r>
          </a:p>
          <a:p>
            <a:pPr algn="ctr"/>
            <a:endParaRPr lang="en-US" sz="2000" i="1">
              <a:latin typeface="Lucida Sans Unicode" pitchFamily="-110" charset="-52"/>
            </a:endParaRPr>
          </a:p>
          <a:p>
            <a:pPr algn="ctr"/>
            <a:r>
              <a:rPr lang="en-US" sz="2000" i="1">
                <a:latin typeface="Lucida Sans Unicode" pitchFamily="-110" charset="-52"/>
              </a:rPr>
              <a:t>As people move around the world, they take organisms with them. Sometimes it is intentional and other times unintentional.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0"/>
                                  </p:iterate>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par>
                          <p:cTn id="11" fill="hold">
                            <p:stCondLst>
                              <p:cond delay="0"/>
                            </p:stCondLst>
                            <p:childTnLst>
                              <p:par>
                                <p:cTn id="12" presetID="10" presetClass="entr" presetSubtype="0" fill="hold" grpId="0" nodeType="afterEffect">
                                  <p:stCondLst>
                                    <p:cond delay="500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1982787"/>
          </a:xfrm>
        </p:spPr>
        <p:txBody>
          <a:bodyPr/>
          <a:lstStyle/>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Species that have been carried into a new locale by people are called </a:t>
            </a:r>
            <a:r>
              <a:rPr lang="en-US" i="1" dirty="0" smtClean="0">
                <a:ea typeface="ＭＳ Ｐゴシック" pitchFamily="-110" charset="-128"/>
              </a:rPr>
              <a:t>exotic species.</a:t>
            </a:r>
          </a:p>
          <a:p>
            <a:pPr eaLnBrk="1" hangingPunct="1">
              <a:buFont typeface="Wingdings 3" pitchFamily="-110" charset="2"/>
              <a:buNone/>
            </a:pPr>
            <a:endParaRPr lang="en-US" i="1" dirty="0" smtClean="0">
              <a:ea typeface="ＭＳ Ｐゴシック" pitchFamily="-110" charset="-128"/>
            </a:endParaRPr>
          </a:p>
          <a:p>
            <a:pPr eaLnBrk="1" hangingPunct="1">
              <a:buFont typeface="Wingdings 3" pitchFamily="-110" charset="2"/>
              <a:buNone/>
            </a:pPr>
            <a:endParaRPr lang="en-US" i="1" dirty="0" smtClean="0">
              <a:ea typeface="ＭＳ Ｐゴシック" pitchFamily="-110" charset="-128"/>
            </a:endParaRPr>
          </a:p>
        </p:txBody>
      </p:sp>
      <p:sp>
        <p:nvSpPr>
          <p:cNvPr id="3" name="Title 2"/>
          <p:cNvSpPr>
            <a:spLocks noGrp="1"/>
          </p:cNvSpPr>
          <p:nvPr>
            <p:ph type="title"/>
          </p:nvPr>
        </p:nvSpPr>
        <p:spPr/>
        <p:txBody>
          <a:bodyPr/>
          <a:lstStyle/>
          <a:p>
            <a:pPr eaLnBrk="1" hangingPunct="1">
              <a:defRPr/>
            </a:pPr>
            <a:r>
              <a:rPr lang="en-US" dirty="0" smtClean="0"/>
              <a:t>Exotic Species</a:t>
            </a:r>
            <a:endParaRPr lang="en-US" dirty="0"/>
          </a:p>
        </p:txBody>
      </p:sp>
      <p:sp>
        <p:nvSpPr>
          <p:cNvPr id="4" name="TextBox 3"/>
          <p:cNvSpPr txBox="1">
            <a:spLocks noChangeArrowheads="1"/>
          </p:cNvSpPr>
          <p:nvPr/>
        </p:nvSpPr>
        <p:spPr bwMode="auto">
          <a:xfrm>
            <a:off x="457200" y="3394075"/>
            <a:ext cx="8229600" cy="1939925"/>
          </a:xfrm>
          <a:prstGeom prst="rect">
            <a:avLst/>
          </a:prstGeom>
          <a:noFill/>
          <a:ln w="9525">
            <a:noFill/>
            <a:miter lim="800000"/>
            <a:headEnd/>
            <a:tailEnd/>
          </a:ln>
        </p:spPr>
        <p:txBody>
          <a:bodyPr>
            <a:spAutoFit/>
          </a:bodyPr>
          <a:lstStyle/>
          <a:p>
            <a:r>
              <a:rPr lang="en-US" sz="2400" dirty="0"/>
              <a:t>Example: Kudzu is not a native species to Georgia, but was brought here from China to help control erosion; however, it covers other living things blocking them from the sunlight and water, eventually killing the organism.</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400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p:txBody>
          <a:bodyPr/>
          <a:lstStyle/>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Three factors that limit dispersal of a species are </a:t>
            </a:r>
            <a:r>
              <a:rPr lang="en-US" i="1" dirty="0" smtClean="0">
                <a:ea typeface="ＭＳ Ｐゴシック" pitchFamily="-110" charset="-128"/>
              </a:rPr>
              <a:t>physical barriers, competition, and climate.</a:t>
            </a:r>
            <a:endParaRPr lang="en-US" dirty="0" smtClean="0">
              <a:ea typeface="ＭＳ Ｐゴシック" pitchFamily="-110" charset="-128"/>
            </a:endParaRPr>
          </a:p>
        </p:txBody>
      </p:sp>
      <p:sp>
        <p:nvSpPr>
          <p:cNvPr id="3" name="Title 2"/>
          <p:cNvSpPr>
            <a:spLocks noGrp="1"/>
          </p:cNvSpPr>
          <p:nvPr>
            <p:ph type="title"/>
          </p:nvPr>
        </p:nvSpPr>
        <p:spPr/>
        <p:txBody>
          <a:bodyPr/>
          <a:lstStyle/>
          <a:p>
            <a:pPr eaLnBrk="1" hangingPunct="1">
              <a:defRPr/>
            </a:pPr>
            <a:r>
              <a:rPr lang="en-US" dirty="0" smtClean="0"/>
              <a:t>Limits to Dispersal</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p:cNvSpPr>
            <a:spLocks noGrp="1"/>
          </p:cNvSpPr>
          <p:nvPr>
            <p:ph idx="1"/>
          </p:nvPr>
        </p:nvSpPr>
        <p:spPr/>
        <p:txBody>
          <a:bodyPr/>
          <a:lstStyle/>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Physical barriers limit the movement of organisms.</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Examples of these barriers are </a:t>
            </a:r>
            <a:r>
              <a:rPr lang="en-US" i="1" dirty="0" smtClean="0">
                <a:ea typeface="ＭＳ Ｐゴシック" pitchFamily="-110" charset="-128"/>
              </a:rPr>
              <a:t>water, mountains, and deserts</a:t>
            </a:r>
            <a:r>
              <a:rPr lang="en-US" dirty="0" smtClean="0">
                <a:ea typeface="ＭＳ Ｐゴシック" pitchFamily="-110" charset="-128"/>
              </a:rPr>
              <a:t>.</a:t>
            </a:r>
          </a:p>
        </p:txBody>
      </p:sp>
      <p:sp>
        <p:nvSpPr>
          <p:cNvPr id="3" name="Title 2"/>
          <p:cNvSpPr>
            <a:spLocks noGrp="1"/>
          </p:cNvSpPr>
          <p:nvPr>
            <p:ph type="title"/>
          </p:nvPr>
        </p:nvSpPr>
        <p:spPr/>
        <p:txBody>
          <a:bodyPr/>
          <a:lstStyle/>
          <a:p>
            <a:pPr eaLnBrk="1" hangingPunct="1">
              <a:defRPr/>
            </a:pPr>
            <a:r>
              <a:rPr lang="en-US" dirty="0" smtClean="0"/>
              <a:t>Physical Barriers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3148012"/>
          </a:xfrm>
        </p:spPr>
        <p:txBody>
          <a:bodyPr/>
          <a:lstStyle/>
          <a:p>
            <a:pPr eaLnBrk="1" hangingPunct="1">
              <a:buFont typeface="Wingdings 3" pitchFamily="-110" charset="2"/>
              <a:buNone/>
            </a:pPr>
            <a:r>
              <a:rPr lang="en-US" dirty="0" smtClean="0">
                <a:ea typeface="ＭＳ Ｐゴシック" pitchFamily="-110" charset="-128"/>
              </a:rPr>
              <a:t>When an organism enters a new area, it must compete for resources with the species already there. </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So, how can competition act as a barrier to dispersal?</a:t>
            </a:r>
          </a:p>
        </p:txBody>
      </p:sp>
      <p:sp>
        <p:nvSpPr>
          <p:cNvPr id="3" name="Title 2"/>
          <p:cNvSpPr>
            <a:spLocks noGrp="1"/>
          </p:cNvSpPr>
          <p:nvPr>
            <p:ph type="title"/>
          </p:nvPr>
        </p:nvSpPr>
        <p:spPr/>
        <p:txBody>
          <a:bodyPr/>
          <a:lstStyle/>
          <a:p>
            <a:pPr eaLnBrk="1" hangingPunct="1">
              <a:defRPr/>
            </a:pPr>
            <a:r>
              <a:rPr lang="en-US" dirty="0" smtClean="0"/>
              <a:t>Competition</a:t>
            </a:r>
            <a:endParaRPr lang="en-US" dirty="0"/>
          </a:p>
        </p:txBody>
      </p:sp>
      <p:sp>
        <p:nvSpPr>
          <p:cNvPr id="4" name="TextBox 3"/>
          <p:cNvSpPr txBox="1">
            <a:spLocks noChangeArrowheads="1"/>
          </p:cNvSpPr>
          <p:nvPr/>
        </p:nvSpPr>
        <p:spPr bwMode="auto">
          <a:xfrm>
            <a:off x="768350" y="4629150"/>
            <a:ext cx="7510463" cy="1200150"/>
          </a:xfrm>
          <a:prstGeom prst="rect">
            <a:avLst/>
          </a:prstGeom>
          <a:noFill/>
          <a:ln w="9525">
            <a:noFill/>
            <a:miter lim="800000"/>
            <a:headEnd/>
            <a:tailEnd/>
          </a:ln>
        </p:spPr>
        <p:txBody>
          <a:bodyPr>
            <a:spAutoFit/>
          </a:bodyPr>
          <a:lstStyle/>
          <a:p>
            <a:r>
              <a:rPr lang="en-US" sz="2400" i="1" dirty="0"/>
              <a:t>If species already in the area are thriving, they may outcompete a new species and act as a barrier to its dispersal.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400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p:txBody>
          <a:bodyPr/>
          <a:lstStyle/>
          <a:p>
            <a:pPr eaLnBrk="1" hangingPunct="1">
              <a:buFont typeface="Wingdings 3" pitchFamily="-110" charset="2"/>
              <a:buNone/>
            </a:pPr>
            <a:r>
              <a:rPr lang="en-US" smtClean="0">
                <a:ea typeface="ＭＳ Ｐゴシック" pitchFamily="-110" charset="-128"/>
              </a:rPr>
              <a:t>An organism’s energy role is determined by how it obtains energy and how it interacts with other organisms within the ecosystem.</a:t>
            </a:r>
          </a:p>
          <a:p>
            <a:pPr eaLnBrk="1" hangingPunct="1">
              <a:buFont typeface="Wingdings 3" pitchFamily="-110" charset="2"/>
              <a:buNone/>
            </a:pPr>
            <a:endParaRPr lang="en-US" smtClean="0">
              <a:ea typeface="ＭＳ Ｐゴシック" pitchFamily="-110" charset="-128"/>
            </a:endParaRPr>
          </a:p>
          <a:p>
            <a:pPr eaLnBrk="1" hangingPunct="1">
              <a:buFont typeface="Wingdings 3" pitchFamily="-110" charset="2"/>
              <a:buNone/>
            </a:pPr>
            <a:r>
              <a:rPr lang="en-US" smtClean="0">
                <a:ea typeface="ＭＳ Ｐゴシック" pitchFamily="-110" charset="-128"/>
              </a:rPr>
              <a:t>The energy roles within an ecosystem are producer, consumer, and decomposer. </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Energy Roles in an Ecosystem</a:t>
            </a:r>
            <a:endParaRPr lang="en-US" dirty="0">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idx="1"/>
          </p:nvPr>
        </p:nvSpPr>
        <p:spPr/>
        <p:txBody>
          <a:bodyPr/>
          <a:lstStyle/>
          <a:p>
            <a:pPr eaLnBrk="1" hangingPunct="1">
              <a:buFont typeface="Wingdings 3" pitchFamily="-110" charset="2"/>
              <a:buNone/>
            </a:pPr>
            <a:r>
              <a:rPr lang="en-US" dirty="0" smtClean="0">
                <a:ea typeface="ＭＳ Ｐゴシック" pitchFamily="-110" charset="-128"/>
              </a:rPr>
              <a:t>The typical weather pattern in an area over a long period of time is the area’s </a:t>
            </a:r>
            <a:r>
              <a:rPr lang="en-US" i="1" dirty="0" smtClean="0">
                <a:ea typeface="ＭＳ Ｐゴシック" pitchFamily="-110" charset="-128"/>
              </a:rPr>
              <a:t>climate.</a:t>
            </a:r>
            <a:endParaRPr lang="en-US" dirty="0" smtClean="0">
              <a:ea typeface="ＭＳ Ｐゴシック" pitchFamily="-110" charset="-128"/>
            </a:endParaRPr>
          </a:p>
          <a:p>
            <a:pPr eaLnBrk="1" hangingPunct="1">
              <a:buFont typeface="Wingdings 3" pitchFamily="-110" charset="2"/>
              <a:buNone/>
            </a:pPr>
            <a:endParaRPr lang="en-US" i="1"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Climate </a:t>
            </a:r>
            <a:r>
              <a:rPr lang="en-US" i="1" dirty="0" smtClean="0">
                <a:ea typeface="ＭＳ Ｐゴシック" pitchFamily="-110" charset="-128"/>
              </a:rPr>
              <a:t>can </a:t>
            </a:r>
            <a:r>
              <a:rPr lang="en-US" dirty="0" smtClean="0">
                <a:ea typeface="ＭＳ Ｐゴシック" pitchFamily="-110" charset="-128"/>
              </a:rPr>
              <a:t>limit dispersal.</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For example: Conditions at the top of the mountain are different than those at the bottom. Shrubs and cactus can not grow at the top in the freezing cold weather. </a:t>
            </a:r>
          </a:p>
        </p:txBody>
      </p:sp>
      <p:sp>
        <p:nvSpPr>
          <p:cNvPr id="3" name="Title 2"/>
          <p:cNvSpPr>
            <a:spLocks noGrp="1"/>
          </p:cNvSpPr>
          <p:nvPr>
            <p:ph type="title"/>
          </p:nvPr>
        </p:nvSpPr>
        <p:spPr/>
        <p:txBody>
          <a:bodyPr/>
          <a:lstStyle/>
          <a:p>
            <a:pPr eaLnBrk="1" hangingPunct="1">
              <a:defRPr/>
            </a:pPr>
            <a:r>
              <a:rPr lang="en-US" dirty="0" smtClean="0"/>
              <a:t>Climate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1"/>
          <p:cNvSpPr>
            <a:spLocks noGrp="1"/>
          </p:cNvSpPr>
          <p:nvPr>
            <p:ph idx="1"/>
          </p:nvPr>
        </p:nvSpPr>
        <p:spPr/>
        <p:txBody>
          <a:bodyPr/>
          <a:lstStyle/>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i="1" dirty="0" smtClean="0">
                <a:ea typeface="ＭＳ Ｐゴシック" pitchFamily="-110" charset="-128"/>
              </a:rPr>
              <a:t>Places with similar climates tend to have species that occupy similar niches</a:t>
            </a:r>
            <a:r>
              <a:rPr lang="en-US" dirty="0" smtClean="0">
                <a:ea typeface="ＭＳ Ｐゴシック" pitchFamily="-110" charset="-128"/>
              </a:rPr>
              <a:t>. </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For example: Most continents have a large area of flat, grassy plains. So these continents have organisms that occupy the niche of “large, grazing animals”.</a:t>
            </a:r>
          </a:p>
        </p:txBody>
      </p:sp>
      <p:sp>
        <p:nvSpPr>
          <p:cNvPr id="3" name="Title 2"/>
          <p:cNvSpPr>
            <a:spLocks noGrp="1"/>
          </p:cNvSpPr>
          <p:nvPr>
            <p:ph type="title"/>
          </p:nvPr>
        </p:nvSpPr>
        <p:spPr/>
        <p:txBody>
          <a:bodyPr/>
          <a:lstStyle/>
          <a:p>
            <a:pPr eaLnBrk="1" hangingPunct="1">
              <a:defRPr/>
            </a:pPr>
            <a:r>
              <a:rPr lang="en-US" dirty="0" smtClean="0"/>
              <a:t>Climate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bwMode="auto"/>
        <p:txBody>
          <a:bodyPr wrap="square" lIns="91440" tIns="45720" rIns="91440" bIns="45720" numCol="1" anchorCtr="0" compatLnSpc="1">
            <a:prstTxWarp prst="textNoShape">
              <a:avLst/>
            </a:prstTxWarp>
          </a:bodyPr>
          <a:lstStyle/>
          <a:p>
            <a:pPr algn="ctr">
              <a:defRPr/>
            </a:pPr>
            <a:r>
              <a:rPr lang="en-US" b="0">
                <a:effectLst/>
                <a:ea typeface="ＭＳ Ｐゴシック" pitchFamily="-110" charset="-128"/>
                <a:cs typeface="ＭＳ Ｐゴシック" pitchFamily="-110" charset="-128"/>
              </a:rPr>
              <a:t>Populations</a:t>
            </a:r>
          </a:p>
        </p:txBody>
      </p:sp>
      <p:sp>
        <p:nvSpPr>
          <p:cNvPr id="46083" name="Rectangle 3"/>
          <p:cNvSpPr>
            <a:spLocks noGrp="1"/>
          </p:cNvSpPr>
          <p:nvPr>
            <p:ph type="body" idx="1"/>
          </p:nvPr>
        </p:nvSpPr>
        <p:spPr/>
        <p:txBody>
          <a:bodyPr/>
          <a:lstStyle/>
          <a:p>
            <a:r>
              <a:rPr lang="en-US" dirty="0" smtClean="0">
                <a:ea typeface="ＭＳ Ｐゴシック" pitchFamily="-110" charset="-128"/>
              </a:rPr>
              <a:t>A population is all of the members of one species in a particular area.</a:t>
            </a:r>
          </a:p>
          <a:p>
            <a:endParaRPr lang="en-US" dirty="0" smtClean="0">
              <a:ea typeface="ＭＳ Ｐゴシック" pitchFamily="-110" charset="-128"/>
            </a:endParaRPr>
          </a:p>
          <a:p>
            <a:r>
              <a:rPr lang="en-US" dirty="0" smtClean="0">
                <a:ea typeface="ＭＳ Ｐゴシック" pitchFamily="-110" charset="-128"/>
              </a:rPr>
              <a:t>A species is a group of organisms that are physically similar and can mate with each other and produce fertile offspring that can also mate and reproduce.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5298" name="Rectangle 2"/>
          <p:cNvSpPr>
            <a:spLocks noGrp="1"/>
          </p:cNvSpPr>
          <p:nvPr>
            <p:ph type="title"/>
          </p:nvPr>
        </p:nvSpPr>
        <p:spPr bwMode="auto"/>
        <p:txBody>
          <a:bodyPr wrap="square" lIns="91440" tIns="45720" rIns="91440" bIns="45720" numCol="1" anchorCtr="0" compatLnSpc="1">
            <a:prstTxWarp prst="textNoShape">
              <a:avLst/>
            </a:prstTxWarp>
            <a:normAutofit fontScale="90000"/>
          </a:bodyPr>
          <a:lstStyle/>
          <a:p>
            <a:pPr algn="ctr">
              <a:defRPr/>
            </a:pPr>
            <a:r>
              <a:rPr lang="en-US" sz="3700" b="0">
                <a:effectLst/>
                <a:ea typeface="ＭＳ Ｐゴシック" pitchFamily="-110" charset="-128"/>
                <a:cs typeface="ＭＳ Ｐゴシック" pitchFamily="-110" charset="-128"/>
              </a:rPr>
              <a:t>The 4 Levels of Ecological Organization</a:t>
            </a:r>
          </a:p>
        </p:txBody>
      </p:sp>
      <p:sp>
        <p:nvSpPr>
          <p:cNvPr id="47107" name="Rectangle 3"/>
          <p:cNvSpPr>
            <a:spLocks noGrp="1"/>
          </p:cNvSpPr>
          <p:nvPr>
            <p:ph type="body" idx="1"/>
          </p:nvPr>
        </p:nvSpPr>
        <p:spPr/>
        <p:txBody>
          <a:bodyPr/>
          <a:lstStyle/>
          <a:p>
            <a:r>
              <a:rPr lang="en-US" smtClean="0">
                <a:ea typeface="ＭＳ Ｐゴシック" pitchFamily="-110" charset="-128"/>
              </a:rPr>
              <a:t>Species</a:t>
            </a:r>
          </a:p>
          <a:p>
            <a:r>
              <a:rPr lang="en-US" smtClean="0">
                <a:ea typeface="ＭＳ Ｐゴシック" pitchFamily="-110" charset="-128"/>
              </a:rPr>
              <a:t>Population</a:t>
            </a:r>
          </a:p>
          <a:p>
            <a:r>
              <a:rPr lang="en-US" smtClean="0">
                <a:ea typeface="ＭＳ Ｐゴシック" pitchFamily="-110" charset="-128"/>
              </a:rPr>
              <a:t>Community</a:t>
            </a:r>
          </a:p>
          <a:p>
            <a:r>
              <a:rPr lang="en-US" smtClean="0">
                <a:ea typeface="ＭＳ Ｐゴシック" pitchFamily="-110" charset="-128"/>
              </a:rPr>
              <a:t>Ecosystem</a:t>
            </a:r>
          </a:p>
          <a:p>
            <a:r>
              <a:rPr lang="en-US" smtClean="0">
                <a:ea typeface="ＭＳ Ｐゴシック" pitchFamily="-110" charset="-128"/>
              </a:rPr>
              <a:t>(Biome)</a:t>
            </a:r>
          </a:p>
          <a:p>
            <a:r>
              <a:rPr lang="en-US" smtClean="0">
                <a:ea typeface="ＭＳ Ｐゴシック" pitchFamily="-110" charset="-128"/>
              </a:rPr>
              <a:t>(Biosphere)</a:t>
            </a:r>
          </a:p>
        </p:txBody>
      </p:sp>
      <p:grpSp>
        <p:nvGrpSpPr>
          <p:cNvPr id="47108" name="Group 7"/>
          <p:cNvGrpSpPr>
            <a:grpSpLocks/>
          </p:cNvGrpSpPr>
          <p:nvPr/>
        </p:nvGrpSpPr>
        <p:grpSpPr bwMode="auto">
          <a:xfrm>
            <a:off x="2914650" y="1909763"/>
            <a:ext cx="5915025" cy="4525962"/>
            <a:chOff x="2034" y="1325"/>
            <a:chExt cx="3438" cy="2459"/>
          </a:xfrm>
        </p:grpSpPr>
        <p:pic>
          <p:nvPicPr>
            <p:cNvPr id="47109" name="Picture 5" descr="ecolevels"/>
            <p:cNvPicPr>
              <a:picLocks noChangeAspect="1" noChangeArrowheads="1"/>
            </p:cNvPicPr>
            <p:nvPr/>
          </p:nvPicPr>
          <p:blipFill>
            <a:blip r:embed="rId2"/>
            <a:srcRect/>
            <a:stretch>
              <a:fillRect/>
            </a:stretch>
          </p:blipFill>
          <p:spPr bwMode="auto">
            <a:xfrm>
              <a:off x="2034" y="1325"/>
              <a:ext cx="3438" cy="2459"/>
            </a:xfrm>
            <a:prstGeom prst="rect">
              <a:avLst/>
            </a:prstGeom>
            <a:noFill/>
            <a:ln w="9525">
              <a:noFill/>
              <a:miter lim="800000"/>
              <a:headEnd/>
              <a:tailEnd/>
            </a:ln>
          </p:spPr>
        </p:pic>
        <p:sp>
          <p:nvSpPr>
            <p:cNvPr id="47110" name="Text Box 6"/>
            <p:cNvSpPr txBox="1">
              <a:spLocks noChangeArrowheads="1"/>
            </p:cNvSpPr>
            <p:nvPr/>
          </p:nvSpPr>
          <p:spPr bwMode="auto">
            <a:xfrm>
              <a:off x="2551" y="3548"/>
              <a:ext cx="576" cy="149"/>
            </a:xfrm>
            <a:prstGeom prst="rect">
              <a:avLst/>
            </a:prstGeom>
            <a:solidFill>
              <a:srgbClr val="D0A172"/>
            </a:solidFill>
            <a:ln w="9525">
              <a:noFill/>
              <a:miter lim="800000"/>
              <a:headEnd/>
              <a:tailEnd/>
            </a:ln>
          </p:spPr>
          <p:txBody>
            <a:bodyPr>
              <a:spAutoFit/>
            </a:bodyPr>
            <a:lstStyle/>
            <a:p>
              <a:pPr defTabSz="914400">
                <a:spcBef>
                  <a:spcPct val="50000"/>
                </a:spcBef>
              </a:pPr>
              <a:r>
                <a:rPr lang="en-US" sz="1200" b="1">
                  <a:latin typeface="Arial Black" pitchFamily="-110" charset="0"/>
                </a:rPr>
                <a:t>Species</a:t>
              </a:r>
            </a:p>
          </p:txBody>
        </p:sp>
      </p:gr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p:txBody>
          <a:bodyPr wrap="square" lIns="91440" tIns="45720" rIns="91440" bIns="45720" numCol="1" anchorCtr="0" compatLnSpc="1">
            <a:prstTxWarp prst="textNoShape">
              <a:avLst/>
            </a:prstTxWarp>
          </a:bodyPr>
          <a:lstStyle/>
          <a:p>
            <a:pPr algn="ctr">
              <a:defRPr/>
            </a:pPr>
            <a:r>
              <a:rPr lang="en-US" b="0">
                <a:effectLst/>
                <a:ea typeface="ＭＳ Ｐゴシック" pitchFamily="-110" charset="-128"/>
                <a:cs typeface="ＭＳ Ｐゴシック" pitchFamily="-110" charset="-128"/>
              </a:rPr>
              <a:t>Determining Population Sizes</a:t>
            </a:r>
          </a:p>
        </p:txBody>
      </p:sp>
      <p:sp>
        <p:nvSpPr>
          <p:cNvPr id="48131" name="Rectangle 3"/>
          <p:cNvSpPr>
            <a:spLocks noGrp="1"/>
          </p:cNvSpPr>
          <p:nvPr>
            <p:ph type="body" idx="1"/>
          </p:nvPr>
        </p:nvSpPr>
        <p:spPr/>
        <p:txBody>
          <a:bodyPr/>
          <a:lstStyle/>
          <a:p>
            <a:r>
              <a:rPr lang="en-US" smtClean="0">
                <a:ea typeface="ＭＳ Ｐゴシック" pitchFamily="-110" charset="-128"/>
              </a:rPr>
              <a:t>Look at the jar of beans. Your goal is to determine the bean population size, but you do not have time to count every bean. You may use any of the following to help you: a ruler, beaker, another large jar. Set a timer for two minutes when you are ready to begin.</a:t>
            </a:r>
          </a:p>
          <a:p>
            <a:pPr>
              <a:buFont typeface="Wingdings 3" pitchFamily="-110" charset="2"/>
              <a:buNone/>
            </a:pPr>
            <a:r>
              <a:rPr lang="en-US" smtClean="0">
                <a:ea typeface="ＭＳ Ｐゴシック" pitchFamily="-110" charset="-128"/>
              </a:rPr>
              <a:t> </a:t>
            </a:r>
          </a:p>
          <a:p>
            <a:r>
              <a:rPr lang="en-US" smtClean="0">
                <a:ea typeface="ＭＳ Ｐゴシック" pitchFamily="-110" charset="-128"/>
              </a:rPr>
              <a:t>After two minutes, record your answer. Then count the beans. How close was your answer? </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7346" name="Rectangle 2"/>
          <p:cNvSpPr>
            <a:spLocks noGrp="1"/>
          </p:cNvSpPr>
          <p:nvPr>
            <p:ph type="title"/>
          </p:nvPr>
        </p:nvSpPr>
        <p:spPr bwMode="auto"/>
        <p:txBody>
          <a:bodyPr wrap="square" lIns="91440" tIns="45720" rIns="91440" bIns="45720" numCol="1" anchorCtr="0" compatLnSpc="1">
            <a:prstTxWarp prst="textNoShape">
              <a:avLst/>
            </a:prstTxWarp>
            <a:normAutofit fontScale="90000"/>
          </a:bodyPr>
          <a:lstStyle/>
          <a:p>
            <a:pPr algn="ctr">
              <a:defRPr/>
            </a:pPr>
            <a:r>
              <a:rPr lang="en-US" sz="3700" b="0">
                <a:effectLst/>
                <a:ea typeface="ＭＳ Ｐゴシック" pitchFamily="-110" charset="-128"/>
                <a:cs typeface="ＭＳ Ｐゴシック" pitchFamily="-110" charset="-128"/>
              </a:rPr>
              <a:t>4 Methods for Determining Population Sizes</a:t>
            </a:r>
          </a:p>
        </p:txBody>
      </p:sp>
      <p:sp>
        <p:nvSpPr>
          <p:cNvPr id="49155" name="Rectangle 3"/>
          <p:cNvSpPr>
            <a:spLocks noGrp="1"/>
          </p:cNvSpPr>
          <p:nvPr>
            <p:ph type="body" idx="1"/>
          </p:nvPr>
        </p:nvSpPr>
        <p:spPr/>
        <p:txBody>
          <a:bodyPr/>
          <a:lstStyle/>
          <a:p>
            <a:r>
              <a:rPr lang="en-US" sz="2300" smtClean="0">
                <a:ea typeface="ＭＳ Ｐゴシック" pitchFamily="-110" charset="-128"/>
              </a:rPr>
              <a:t>Direct Observation – This is the most obvious way, and involves counting each member of the population. Ex: Counting all of the crabs in a tide pool.</a:t>
            </a:r>
          </a:p>
          <a:p>
            <a:endParaRPr lang="en-US" sz="2300" smtClean="0">
              <a:ea typeface="ＭＳ Ｐゴシック" pitchFamily="-110" charset="-128"/>
            </a:endParaRPr>
          </a:p>
          <a:p>
            <a:r>
              <a:rPr lang="en-US" sz="2300" smtClean="0">
                <a:ea typeface="ＭＳ Ｐゴシック" pitchFamily="-110" charset="-128"/>
              </a:rPr>
              <a:t>Indirect Observation – This involves observing the signs of organisms rather than the organisms themselves. Ex: Counting the number of swallow nests, and assuming that there are 4 swallows/nest (2 parents, 2 offspring), you can estimate the total population size.</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Rectangle 3"/>
          <p:cNvSpPr>
            <a:spLocks noGrp="1"/>
          </p:cNvSpPr>
          <p:nvPr>
            <p:ph type="body" idx="1"/>
          </p:nvPr>
        </p:nvSpPr>
        <p:spPr/>
        <p:txBody>
          <a:bodyPr/>
          <a:lstStyle/>
          <a:p>
            <a:pPr>
              <a:lnSpc>
                <a:spcPct val="80000"/>
              </a:lnSpc>
            </a:pPr>
            <a:r>
              <a:rPr lang="en-US" sz="2300" smtClean="0">
                <a:ea typeface="ＭＳ Ｐゴシック" pitchFamily="-110" charset="-128"/>
              </a:rPr>
              <a:t>Sampling – This method is used when the population is too large to count individual members. Instead ecologists use estimation, based upon reasonable assumptions. Ex: Count all of the organisms in a small area then multiply to find the number for the larger area. </a:t>
            </a:r>
          </a:p>
          <a:p>
            <a:pPr>
              <a:lnSpc>
                <a:spcPct val="80000"/>
              </a:lnSpc>
            </a:pPr>
            <a:endParaRPr lang="en-US" sz="2300" smtClean="0">
              <a:ea typeface="ＭＳ Ｐゴシック" pitchFamily="-110" charset="-128"/>
            </a:endParaRPr>
          </a:p>
          <a:p>
            <a:pPr>
              <a:lnSpc>
                <a:spcPct val="80000"/>
              </a:lnSpc>
            </a:pPr>
            <a:r>
              <a:rPr lang="en-US" sz="2300" smtClean="0">
                <a:ea typeface="ＭＳ Ｐゴシック" pitchFamily="-110" charset="-128"/>
              </a:rPr>
              <a:t>Mark-and-Recapture Studies – This involves capturing members of the population, marking them, releasing them, and then after a determined amount of time, try to recapture the same species of organisms. Repeating several times, allows ecologists to collect population data, and when plugged into a mathematical formula, provides an estimation of the total population. </a:t>
            </a:r>
          </a:p>
        </p:txBody>
      </p:sp>
      <p:sp>
        <p:nvSpPr>
          <p:cNvPr id="58372" name="Rectangle 4"/>
          <p:cNvSpPr>
            <a:spLocks noGrp="1"/>
          </p:cNvSpPr>
          <p:nvPr>
            <p:ph type="title"/>
          </p:nvPr>
        </p:nvSpPr>
        <p:spPr bwMode="auto"/>
        <p:txBody>
          <a:bodyPr wrap="square" lIns="91440" tIns="45720" rIns="91440" bIns="45720" numCol="1" anchorCtr="0" compatLnSpc="1">
            <a:prstTxWarp prst="textNoShape">
              <a:avLst/>
            </a:prstTxWarp>
            <a:normAutofit fontScale="90000"/>
          </a:bodyPr>
          <a:lstStyle/>
          <a:p>
            <a:pPr algn="ctr">
              <a:defRPr/>
            </a:pPr>
            <a:r>
              <a:rPr lang="en-US" sz="3700" b="0">
                <a:effectLst/>
                <a:ea typeface="ＭＳ Ｐゴシック" pitchFamily="-110" charset="-128"/>
                <a:cs typeface="ＭＳ Ｐゴシック" pitchFamily="-110" charset="-128"/>
              </a:rPr>
              <a:t>4 Methods for Determining Population Sizes</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p:txBody>
          <a:bodyPr wrap="square" lIns="91440" tIns="45720" rIns="91440" bIns="45720" numCol="1" anchorCtr="0" compatLnSpc="1">
            <a:prstTxWarp prst="textNoShape">
              <a:avLst/>
            </a:prstTxWarp>
          </a:bodyPr>
          <a:lstStyle/>
          <a:p>
            <a:pPr algn="ctr">
              <a:defRPr/>
            </a:pPr>
            <a:r>
              <a:rPr lang="en-US" b="0">
                <a:effectLst/>
                <a:ea typeface="ＭＳ Ｐゴシック" pitchFamily="-110" charset="-128"/>
                <a:cs typeface="ＭＳ Ｐゴシック" pitchFamily="-110" charset="-128"/>
              </a:rPr>
              <a:t>Changes in Population Size</a:t>
            </a:r>
          </a:p>
        </p:txBody>
      </p:sp>
      <p:sp>
        <p:nvSpPr>
          <p:cNvPr id="51203" name="Rectangle 3"/>
          <p:cNvSpPr>
            <a:spLocks noGrp="1"/>
          </p:cNvSpPr>
          <p:nvPr>
            <p:ph type="body" idx="1"/>
          </p:nvPr>
        </p:nvSpPr>
        <p:spPr/>
        <p:txBody>
          <a:bodyPr/>
          <a:lstStyle/>
          <a:p>
            <a:r>
              <a:rPr lang="en-US" smtClean="0">
                <a:ea typeface="ＭＳ Ｐゴシック" pitchFamily="-110" charset="-128"/>
              </a:rPr>
              <a:t>Populations can change when new members join the population or when members leave the population.</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2226" name="Rectangle 3"/>
          <p:cNvSpPr>
            <a:spLocks noGrp="1"/>
          </p:cNvSpPr>
          <p:nvPr>
            <p:ph type="body" idx="1"/>
          </p:nvPr>
        </p:nvSpPr>
        <p:spPr/>
        <p:txBody>
          <a:bodyPr/>
          <a:lstStyle/>
          <a:p>
            <a:pPr>
              <a:lnSpc>
                <a:spcPct val="90000"/>
              </a:lnSpc>
            </a:pPr>
            <a:r>
              <a:rPr lang="en-US" smtClean="0">
                <a:ea typeface="ＭＳ Ｐゴシック" pitchFamily="-110" charset="-128"/>
              </a:rPr>
              <a:t>Births and Deaths</a:t>
            </a:r>
          </a:p>
          <a:p>
            <a:pPr lvl="1">
              <a:lnSpc>
                <a:spcPct val="90000"/>
              </a:lnSpc>
            </a:pPr>
            <a:r>
              <a:rPr lang="en-US" u="sng" smtClean="0">
                <a:ea typeface="ＭＳ Ｐゴシック" pitchFamily="-110" charset="-128"/>
              </a:rPr>
              <a:t>Birth rate</a:t>
            </a:r>
            <a:r>
              <a:rPr lang="en-US" smtClean="0">
                <a:ea typeface="ＭＳ Ｐゴシック" pitchFamily="-110" charset="-128"/>
              </a:rPr>
              <a:t> – The main way in which new individuals join a population. The birth rate of a population is the number of births in a population in a certain amount of time. </a:t>
            </a:r>
          </a:p>
          <a:p>
            <a:pPr lvl="1">
              <a:lnSpc>
                <a:spcPct val="90000"/>
              </a:lnSpc>
            </a:pPr>
            <a:r>
              <a:rPr lang="en-US" u="sng" smtClean="0">
                <a:ea typeface="ＭＳ Ｐゴシック" pitchFamily="-110" charset="-128"/>
              </a:rPr>
              <a:t>Death rate</a:t>
            </a:r>
            <a:r>
              <a:rPr lang="en-US" smtClean="0">
                <a:ea typeface="ＭＳ Ｐゴシック" pitchFamily="-110" charset="-128"/>
              </a:rPr>
              <a:t> – The main way individuals leave a population. The death rate of a population is the number of deaths in a population in a certain amount of time.</a:t>
            </a:r>
          </a:p>
          <a:p>
            <a:pPr>
              <a:lnSpc>
                <a:spcPct val="90000"/>
              </a:lnSpc>
            </a:pPr>
            <a:r>
              <a:rPr lang="en-US" smtClean="0">
                <a:ea typeface="ＭＳ Ｐゴシック" pitchFamily="-110" charset="-128"/>
              </a:rPr>
              <a:t>Population Statement: </a:t>
            </a:r>
          </a:p>
          <a:p>
            <a:pPr lvl="1">
              <a:lnSpc>
                <a:spcPct val="90000"/>
              </a:lnSpc>
            </a:pPr>
            <a:r>
              <a:rPr lang="en-US" i="1" smtClean="0">
                <a:ea typeface="ＭＳ Ｐゴシック" pitchFamily="-110" charset="-128"/>
              </a:rPr>
              <a:t>If birth rate &gt; death rate, population size increases</a:t>
            </a:r>
          </a:p>
          <a:p>
            <a:pPr lvl="1">
              <a:lnSpc>
                <a:spcPct val="90000"/>
              </a:lnSpc>
            </a:pPr>
            <a:r>
              <a:rPr lang="en-US" i="1" smtClean="0">
                <a:ea typeface="ＭＳ Ｐゴシック" pitchFamily="-110" charset="-128"/>
              </a:rPr>
              <a:t>If death rate &gt; birth rate, population size decreases</a:t>
            </a:r>
          </a:p>
        </p:txBody>
      </p:sp>
      <p:sp>
        <p:nvSpPr>
          <p:cNvPr id="60420" name="Rectangle 4"/>
          <p:cNvSpPr>
            <a:spLocks noGrp="1"/>
          </p:cNvSpPr>
          <p:nvPr>
            <p:ph type="title"/>
          </p:nvPr>
        </p:nvSpPr>
        <p:spPr bwMode="auto"/>
        <p:txBody>
          <a:bodyPr wrap="square" lIns="91440" tIns="45720" rIns="91440" bIns="45720" numCol="1" anchorCtr="0" compatLnSpc="1">
            <a:prstTxWarp prst="textNoShape">
              <a:avLst/>
            </a:prstTxWarp>
          </a:bodyPr>
          <a:lstStyle/>
          <a:p>
            <a:pPr algn="ctr">
              <a:defRPr/>
            </a:pPr>
            <a:r>
              <a:rPr lang="en-US" b="0">
                <a:effectLst/>
                <a:ea typeface="ＭＳ Ｐゴシック" pitchFamily="-110" charset="-128"/>
                <a:cs typeface="ＭＳ Ｐゴシック" pitchFamily="-110" charset="-128"/>
              </a:rPr>
              <a:t>Changes in Population Size</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3250" name="Rectangle 3"/>
          <p:cNvSpPr>
            <a:spLocks noGrp="1"/>
          </p:cNvSpPr>
          <p:nvPr>
            <p:ph type="body" idx="1"/>
          </p:nvPr>
        </p:nvSpPr>
        <p:spPr/>
        <p:txBody>
          <a:bodyPr/>
          <a:lstStyle/>
          <a:p>
            <a:r>
              <a:rPr lang="en-US" i="1" u="sng" smtClean="0">
                <a:ea typeface="ＭＳ Ｐゴシック" pitchFamily="-110" charset="-128"/>
              </a:rPr>
              <a:t>I</a:t>
            </a:r>
            <a:r>
              <a:rPr lang="en-US" u="sng" smtClean="0">
                <a:ea typeface="ＭＳ Ｐゴシック" pitchFamily="-110" charset="-128"/>
              </a:rPr>
              <a:t>mmigration</a:t>
            </a:r>
            <a:r>
              <a:rPr lang="en-US" smtClean="0">
                <a:ea typeface="ＭＳ Ｐゴシック" pitchFamily="-110" charset="-128"/>
              </a:rPr>
              <a:t> – The coming, or moving </a:t>
            </a:r>
            <a:r>
              <a:rPr lang="en-US" i="1" u="sng" smtClean="0">
                <a:ea typeface="ＭＳ Ｐゴシック" pitchFamily="-110" charset="-128"/>
              </a:rPr>
              <a:t>i</a:t>
            </a:r>
            <a:r>
              <a:rPr lang="en-US" u="sng" smtClean="0">
                <a:ea typeface="ＭＳ Ｐゴシック" pitchFamily="-110" charset="-128"/>
              </a:rPr>
              <a:t>nto</a:t>
            </a:r>
            <a:r>
              <a:rPr lang="en-US" smtClean="0">
                <a:ea typeface="ＭＳ Ｐゴシック" pitchFamily="-110" charset="-128"/>
              </a:rPr>
              <a:t> a population. </a:t>
            </a:r>
          </a:p>
          <a:p>
            <a:r>
              <a:rPr lang="en-US" i="1" u="sng" smtClean="0">
                <a:ea typeface="ＭＳ Ｐゴシック" pitchFamily="-110" charset="-128"/>
              </a:rPr>
              <a:t>E</a:t>
            </a:r>
            <a:r>
              <a:rPr lang="en-US" u="sng" smtClean="0">
                <a:ea typeface="ＭＳ Ｐゴシック" pitchFamily="-110" charset="-128"/>
              </a:rPr>
              <a:t>migration</a:t>
            </a:r>
            <a:r>
              <a:rPr lang="en-US" smtClean="0">
                <a:ea typeface="ＭＳ Ｐゴシック" pitchFamily="-110" charset="-128"/>
              </a:rPr>
              <a:t> – The </a:t>
            </a:r>
            <a:r>
              <a:rPr lang="en-US" u="sng" smtClean="0">
                <a:ea typeface="ＭＳ Ｐゴシック" pitchFamily="-110" charset="-128"/>
              </a:rPr>
              <a:t>l</a:t>
            </a:r>
            <a:r>
              <a:rPr lang="en-US" i="1" u="sng" smtClean="0">
                <a:ea typeface="ＭＳ Ｐゴシック" pitchFamily="-110" charset="-128"/>
              </a:rPr>
              <a:t>e</a:t>
            </a:r>
            <a:r>
              <a:rPr lang="en-US" u="sng" smtClean="0">
                <a:ea typeface="ＭＳ Ｐゴシック" pitchFamily="-110" charset="-128"/>
              </a:rPr>
              <a:t>aving</a:t>
            </a:r>
            <a:r>
              <a:rPr lang="en-US" smtClean="0">
                <a:ea typeface="ＭＳ Ｐゴシック" pitchFamily="-110" charset="-128"/>
              </a:rPr>
              <a:t>, or moving out of a population. </a:t>
            </a:r>
          </a:p>
        </p:txBody>
      </p:sp>
      <p:sp>
        <p:nvSpPr>
          <p:cNvPr id="61445" name="Rectangle 5"/>
          <p:cNvSpPr>
            <a:spLocks noGrp="1"/>
          </p:cNvSpPr>
          <p:nvPr>
            <p:ph type="title"/>
          </p:nvPr>
        </p:nvSpPr>
        <p:spPr bwMode="auto"/>
        <p:txBody>
          <a:bodyPr wrap="square" lIns="91440" tIns="45720" rIns="91440" bIns="45720" numCol="1" anchorCtr="0" compatLnSpc="1">
            <a:prstTxWarp prst="textNoShape">
              <a:avLst/>
            </a:prstTxWarp>
          </a:bodyPr>
          <a:lstStyle/>
          <a:p>
            <a:pPr algn="ctr">
              <a:defRPr/>
            </a:pPr>
            <a:r>
              <a:rPr lang="en-US" b="0">
                <a:effectLst/>
                <a:ea typeface="ＭＳ Ｐゴシック" pitchFamily="-110" charset="-128"/>
                <a:cs typeface="ＭＳ Ｐゴシック" pitchFamily="-110" charset="-128"/>
              </a:rPr>
              <a:t>Changes in Population Size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p:txBody>
          <a:bodyPr/>
          <a:lstStyle/>
          <a:p>
            <a:pPr eaLnBrk="1" hangingPunct="1">
              <a:buFont typeface="Wingdings 3" pitchFamily="-110" charset="2"/>
              <a:buNone/>
            </a:pPr>
            <a:r>
              <a:rPr lang="en-US" dirty="0" smtClean="0">
                <a:ea typeface="ＭＳ Ｐゴシック" pitchFamily="-110" charset="-128"/>
              </a:rPr>
              <a:t> </a:t>
            </a:r>
            <a:r>
              <a:rPr lang="en-US" i="1" dirty="0" smtClean="0">
                <a:ea typeface="ＭＳ Ｐゴシック" pitchFamily="-110" charset="-128"/>
              </a:rPr>
              <a:t>Organisms that make their own food</a:t>
            </a:r>
            <a:r>
              <a:rPr lang="en-US" dirty="0" smtClean="0">
                <a:ea typeface="ＭＳ Ｐゴシック" pitchFamily="-110" charset="-128"/>
              </a:rPr>
              <a:t> by using the sun’s energy to turn water and carbon dioxide into food through a process called photosynthesis.</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Producers are the sources of </a:t>
            </a:r>
            <a:r>
              <a:rPr lang="en-US" b="1" i="1" dirty="0" smtClean="0">
                <a:ea typeface="ＭＳ Ｐゴシック" pitchFamily="-110" charset="-128"/>
              </a:rPr>
              <a:t>all</a:t>
            </a:r>
            <a:r>
              <a:rPr lang="en-US" dirty="0" smtClean="0">
                <a:ea typeface="ＭＳ Ｐゴシック" pitchFamily="-110" charset="-128"/>
              </a:rPr>
              <a:t> the food in an ecosystem!</a:t>
            </a:r>
          </a:p>
          <a:p>
            <a:pPr eaLnBrk="1" hangingPunct="1">
              <a:buFont typeface="Wingdings 3" pitchFamily="-110" charset="2"/>
              <a:buNone/>
            </a:pPr>
            <a:endParaRPr lang="en-US" dirty="0" smtClean="0">
              <a:ea typeface="ＭＳ Ｐゴシック" pitchFamily="-110" charset="-128"/>
            </a:endParaRPr>
          </a:p>
          <a:p>
            <a:pPr eaLnBrk="1" hangingPunct="1">
              <a:buFont typeface="Wingdings 3" pitchFamily="-110" charset="2"/>
              <a:buNone/>
            </a:pPr>
            <a:r>
              <a:rPr lang="en-US" dirty="0" smtClean="0">
                <a:ea typeface="ＭＳ Ｐゴシック" pitchFamily="-110" charset="-128"/>
              </a:rPr>
              <a:t>Examples of Producers: </a:t>
            </a:r>
            <a:r>
              <a:rPr lang="en-US" i="1" dirty="0" smtClean="0">
                <a:ea typeface="ＭＳ Ｐゴシック" pitchFamily="-110" charset="-128"/>
              </a:rPr>
              <a:t>Plants, algae, and some bacteria</a:t>
            </a:r>
          </a:p>
          <a:p>
            <a:pPr eaLnBrk="1" hangingPunct="1">
              <a:buFont typeface="Wingdings 3" pitchFamily="-110" charset="2"/>
              <a:buNone/>
            </a:pPr>
            <a:endParaRPr lang="en-US" i="1" dirty="0" smtClean="0">
              <a:ea typeface="ＭＳ Ｐゴシック" pitchFamily="-110" charset="-128"/>
            </a:endParaRPr>
          </a:p>
          <a:p>
            <a:pPr eaLnBrk="1" hangingPunct="1">
              <a:buFont typeface="Wingdings 3" pitchFamily="-110" charset="2"/>
              <a:buNone/>
            </a:pPr>
            <a:endParaRPr lang="en-US" i="1" dirty="0" smtClean="0">
              <a:ea typeface="ＭＳ Ｐゴシック" pitchFamily="-110" charset="-128"/>
            </a:endParaRP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Producers</a:t>
            </a:r>
            <a:endParaRPr lang="en-US" dirty="0">
              <a:ea typeface="+mj-ea"/>
              <a:cs typeface="+mj-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p:txBody>
          <a:bodyPr wrap="square" lIns="91440" tIns="45720" rIns="91440" bIns="45720" numCol="1" anchorCtr="0" compatLnSpc="1">
            <a:prstTxWarp prst="textNoShape">
              <a:avLst/>
            </a:prstTxWarp>
          </a:bodyPr>
          <a:lstStyle/>
          <a:p>
            <a:pPr algn="ctr">
              <a:defRPr/>
            </a:pPr>
            <a:r>
              <a:rPr lang="en-US" b="0">
                <a:effectLst/>
                <a:ea typeface="ＭＳ Ｐゴシック" pitchFamily="-110" charset="-128"/>
                <a:cs typeface="ＭＳ Ｐゴシック" pitchFamily="-110" charset="-128"/>
              </a:rPr>
              <a:t>Population Density</a:t>
            </a:r>
          </a:p>
        </p:txBody>
      </p:sp>
      <p:sp>
        <p:nvSpPr>
          <p:cNvPr id="54275" name="Rectangle 3"/>
          <p:cNvSpPr>
            <a:spLocks noGrp="1"/>
          </p:cNvSpPr>
          <p:nvPr>
            <p:ph type="body" idx="1"/>
          </p:nvPr>
        </p:nvSpPr>
        <p:spPr/>
        <p:txBody>
          <a:bodyPr/>
          <a:lstStyle/>
          <a:p>
            <a:pPr>
              <a:lnSpc>
                <a:spcPct val="90000"/>
              </a:lnSpc>
            </a:pPr>
            <a:r>
              <a:rPr lang="en-US" smtClean="0">
                <a:ea typeface="ＭＳ Ｐゴシック" pitchFamily="-110" charset="-128"/>
              </a:rPr>
              <a:t>The number of individuals in an area of a specific size. </a:t>
            </a:r>
          </a:p>
          <a:p>
            <a:pPr>
              <a:lnSpc>
                <a:spcPct val="90000"/>
              </a:lnSpc>
            </a:pPr>
            <a:endParaRPr lang="en-US" smtClean="0">
              <a:ea typeface="ＭＳ Ｐゴシック" pitchFamily="-110" charset="-128"/>
            </a:endParaRPr>
          </a:p>
          <a:p>
            <a:pPr>
              <a:lnSpc>
                <a:spcPct val="90000"/>
              </a:lnSpc>
            </a:pPr>
            <a:r>
              <a:rPr lang="en-US" smtClean="0">
                <a:ea typeface="ＭＳ Ｐゴシック" pitchFamily="-110" charset="-128"/>
              </a:rPr>
              <a:t>Calculating Population Density:</a:t>
            </a:r>
          </a:p>
          <a:p>
            <a:pPr lvl="1">
              <a:lnSpc>
                <a:spcPct val="90000"/>
              </a:lnSpc>
            </a:pPr>
            <a:r>
              <a:rPr lang="en-US" smtClean="0">
                <a:ea typeface="ＭＳ Ｐゴシック" pitchFamily="-110" charset="-128"/>
              </a:rPr>
              <a:t>Population Density = (# of Individuals/Unit Area)</a:t>
            </a:r>
          </a:p>
          <a:p>
            <a:pPr lvl="1">
              <a:lnSpc>
                <a:spcPct val="90000"/>
              </a:lnSpc>
            </a:pPr>
            <a:endParaRPr lang="en-US" smtClean="0">
              <a:ea typeface="ＭＳ Ｐゴシック" pitchFamily="-110" charset="-128"/>
            </a:endParaRPr>
          </a:p>
          <a:p>
            <a:pPr lvl="1">
              <a:lnSpc>
                <a:spcPct val="90000"/>
              </a:lnSpc>
            </a:pPr>
            <a:endParaRPr lang="en-US" smtClean="0">
              <a:ea typeface="ＭＳ Ｐゴシック" pitchFamily="-110" charset="-128"/>
            </a:endParaRPr>
          </a:p>
          <a:p>
            <a:pPr lvl="1">
              <a:lnSpc>
                <a:spcPct val="90000"/>
              </a:lnSpc>
            </a:pPr>
            <a:endParaRPr lang="en-US" smtClean="0">
              <a:ea typeface="ＭＳ Ｐゴシック" pitchFamily="-110" charset="-128"/>
            </a:endParaRPr>
          </a:p>
          <a:p>
            <a:pPr lvl="1">
              <a:lnSpc>
                <a:spcPct val="90000"/>
              </a:lnSpc>
            </a:pPr>
            <a:endParaRPr lang="en-US" smtClean="0">
              <a:ea typeface="ＭＳ Ｐゴシック" pitchFamily="-110" charset="-128"/>
            </a:endParaRPr>
          </a:p>
          <a:p>
            <a:pPr lvl="1">
              <a:lnSpc>
                <a:spcPct val="90000"/>
              </a:lnSpc>
            </a:pPr>
            <a:endParaRPr lang="en-US" smtClean="0">
              <a:ea typeface="ＭＳ Ｐゴシック" pitchFamily="-110" charset="-128"/>
            </a:endParaRPr>
          </a:p>
          <a:p>
            <a:pPr lvl="1">
              <a:lnSpc>
                <a:spcPct val="90000"/>
              </a:lnSpc>
            </a:pPr>
            <a:r>
              <a:rPr lang="en-US" smtClean="0">
                <a:ea typeface="ＭＳ Ｐゴシック" pitchFamily="-110" charset="-128"/>
              </a:rPr>
              <a:t>What is the population density of the flamingos in the pond on the top right?</a:t>
            </a:r>
          </a:p>
        </p:txBody>
      </p:sp>
      <p:pic>
        <p:nvPicPr>
          <p:cNvPr id="54276" name="Picture 5" descr="Student worksheet 3 Calculating population density "/>
          <p:cNvPicPr>
            <a:picLocks noChangeAspect="1" noChangeArrowheads="1"/>
          </p:cNvPicPr>
          <p:nvPr/>
        </p:nvPicPr>
        <p:blipFill>
          <a:blip r:embed="rId2"/>
          <a:srcRect t="11594" b="72458"/>
          <a:stretch>
            <a:fillRect/>
          </a:stretch>
        </p:blipFill>
        <p:spPr bwMode="auto">
          <a:xfrm>
            <a:off x="762000" y="3586163"/>
            <a:ext cx="7620000" cy="1573212"/>
          </a:xfrm>
          <a:prstGeom prst="rect">
            <a:avLst/>
          </a:prstGeom>
          <a:noFill/>
          <a:ln w="9525">
            <a:noFill/>
            <a:miter lim="800000"/>
            <a:headEnd/>
            <a:tailEnd/>
          </a:ln>
        </p:spPr>
      </p:pic>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bwMode="auto"/>
        <p:txBody>
          <a:bodyPr wrap="square" lIns="91440" tIns="45720" rIns="91440" bIns="45720" numCol="1" anchorCtr="0" compatLnSpc="1">
            <a:prstTxWarp prst="textNoShape">
              <a:avLst/>
            </a:prstTxWarp>
          </a:bodyPr>
          <a:lstStyle/>
          <a:p>
            <a:pPr algn="ctr">
              <a:defRPr/>
            </a:pPr>
            <a:r>
              <a:rPr lang="en-US" b="0" dirty="0">
                <a:effectLst/>
                <a:ea typeface="ＭＳ Ｐゴシック" pitchFamily="-110" charset="-128"/>
                <a:cs typeface="ＭＳ Ｐゴシック" pitchFamily="-110" charset="-128"/>
              </a:rPr>
              <a:t>Limiting Factors</a:t>
            </a:r>
          </a:p>
        </p:txBody>
      </p:sp>
      <p:sp>
        <p:nvSpPr>
          <p:cNvPr id="55299" name="Rectangle 3"/>
          <p:cNvSpPr>
            <a:spLocks noGrp="1"/>
          </p:cNvSpPr>
          <p:nvPr>
            <p:ph type="body" idx="1"/>
          </p:nvPr>
        </p:nvSpPr>
        <p:spPr/>
        <p:txBody>
          <a:bodyPr/>
          <a:lstStyle/>
          <a:p>
            <a:r>
              <a:rPr lang="en-US" dirty="0" smtClean="0"/>
              <a:t>Limiting factors are anything that restricts the number of individuals living in a population such as </a:t>
            </a:r>
          </a:p>
          <a:p>
            <a:pPr lvl="1"/>
            <a:r>
              <a:rPr lang="en-US" dirty="0" smtClean="0"/>
              <a:t>Carrying capacity</a:t>
            </a:r>
          </a:p>
          <a:p>
            <a:pPr lvl="1"/>
            <a:r>
              <a:rPr lang="en-US" dirty="0" smtClean="0"/>
              <a:t>Changes in the distribution of species</a:t>
            </a:r>
          </a:p>
          <a:p>
            <a:pPr lvl="1"/>
            <a:r>
              <a:rPr lang="en-US" dirty="0" smtClean="0"/>
              <a:t>Environmental issues</a:t>
            </a:r>
            <a:endParaRPr lang="en-US" dirty="0" smtClean="0">
              <a:ea typeface="ＭＳ Ｐゴシック" pitchFamily="-110" charset="-128"/>
            </a:endParaRPr>
          </a:p>
          <a:p>
            <a:r>
              <a:rPr lang="en-US" dirty="0" smtClean="0">
                <a:ea typeface="ＭＳ Ｐゴシック" pitchFamily="-110" charset="-128"/>
              </a:rPr>
              <a:t>Examples of limiting factors are:</a:t>
            </a:r>
          </a:p>
          <a:p>
            <a:pPr lvl="1"/>
            <a:r>
              <a:rPr lang="en-US" dirty="0" smtClean="0">
                <a:ea typeface="ＭＳ Ｐゴシック" pitchFamily="-110" charset="-128"/>
              </a:rPr>
              <a:t>Food</a:t>
            </a:r>
          </a:p>
          <a:p>
            <a:pPr lvl="1"/>
            <a:r>
              <a:rPr lang="en-US" dirty="0" smtClean="0">
                <a:ea typeface="ＭＳ Ｐゴシック" pitchFamily="-110" charset="-128"/>
              </a:rPr>
              <a:t>Water</a:t>
            </a:r>
          </a:p>
          <a:p>
            <a:pPr lvl="1"/>
            <a:r>
              <a:rPr lang="en-US" dirty="0" smtClean="0">
                <a:ea typeface="ＭＳ Ｐゴシック" pitchFamily="-110" charset="-128"/>
              </a:rPr>
              <a:t>Space</a:t>
            </a:r>
          </a:p>
          <a:p>
            <a:pPr lvl="1"/>
            <a:r>
              <a:rPr lang="en-US" dirty="0" smtClean="0">
                <a:ea typeface="ＭＳ Ｐゴシック" pitchFamily="-110" charset="-128"/>
              </a:rPr>
              <a:t>Weather conditions</a:t>
            </a:r>
          </a:p>
          <a:p>
            <a:pPr lvl="1">
              <a:buFont typeface="Verdana" pitchFamily="-110" charset="0"/>
              <a:buNone/>
            </a:pPr>
            <a:endParaRPr lang="en-US" dirty="0" smtClean="0">
              <a:ea typeface="ＭＳ Ｐゴシック" pitchFamily="-110" charset="-12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Environmental Issues</a:t>
            </a:r>
          </a:p>
        </p:txBody>
      </p:sp>
      <p:sp>
        <p:nvSpPr>
          <p:cNvPr id="6147" name="Content Placeholder 2"/>
          <p:cNvSpPr>
            <a:spLocks noGrp="1"/>
          </p:cNvSpPr>
          <p:nvPr>
            <p:ph idx="1"/>
          </p:nvPr>
        </p:nvSpPr>
        <p:spPr/>
        <p:txBody>
          <a:bodyPr/>
          <a:lstStyle/>
          <a:p>
            <a:r>
              <a:rPr lang="en-US" dirty="0" smtClean="0"/>
              <a:t>Three Main Issues</a:t>
            </a:r>
          </a:p>
          <a:p>
            <a:pPr lvl="1"/>
            <a:r>
              <a:rPr lang="en-US" i="1" dirty="0" smtClean="0"/>
              <a:t>Resource Use</a:t>
            </a:r>
          </a:p>
          <a:p>
            <a:pPr lvl="1"/>
            <a:r>
              <a:rPr lang="en-US" i="1" dirty="0" smtClean="0"/>
              <a:t>Population Growth</a:t>
            </a:r>
          </a:p>
          <a:p>
            <a:pPr lvl="1"/>
            <a:r>
              <a:rPr lang="en-US" i="1" dirty="0" smtClean="0"/>
              <a:t>Pollution </a:t>
            </a:r>
          </a:p>
          <a:p>
            <a:endParaRPr lang="en-US" i="1" dirty="0" smtClean="0"/>
          </a:p>
          <a:p>
            <a:pPr lvl="0"/>
            <a:r>
              <a:rPr lang="en-US" dirty="0" smtClean="0"/>
              <a:t>How do these factors act as a limiting factors to populations?</a:t>
            </a:r>
          </a:p>
          <a:p>
            <a:endParaRPr lang="en-US" i="1"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3490" name="Rectangle 2"/>
          <p:cNvSpPr>
            <a:spLocks noGrp="1"/>
          </p:cNvSpPr>
          <p:nvPr>
            <p:ph type="title"/>
          </p:nvPr>
        </p:nvSpPr>
        <p:spPr bwMode="auto"/>
        <p:txBody>
          <a:bodyPr wrap="square" lIns="91440" tIns="45720" rIns="91440" bIns="45720" numCol="1" anchorCtr="0" compatLnSpc="1">
            <a:prstTxWarp prst="textNoShape">
              <a:avLst/>
            </a:prstTxWarp>
          </a:bodyPr>
          <a:lstStyle/>
          <a:p>
            <a:pPr algn="ctr">
              <a:defRPr/>
            </a:pPr>
            <a:r>
              <a:rPr lang="en-US" b="0" dirty="0" smtClean="0">
                <a:effectLst/>
                <a:ea typeface="ＭＳ Ｐゴシック" pitchFamily="-110" charset="-128"/>
                <a:cs typeface="ＭＳ Ｐゴシック" pitchFamily="-110" charset="-128"/>
              </a:rPr>
              <a:t>Carrying Capacity</a:t>
            </a:r>
            <a:endParaRPr lang="en-US" b="0" dirty="0">
              <a:effectLst/>
              <a:ea typeface="ＭＳ Ｐゴシック" pitchFamily="-110" charset="-128"/>
              <a:cs typeface="ＭＳ Ｐゴシック" pitchFamily="-110" charset="-128"/>
            </a:endParaRPr>
          </a:p>
        </p:txBody>
      </p:sp>
      <p:sp>
        <p:nvSpPr>
          <p:cNvPr id="55299" name="Rectangle 3"/>
          <p:cNvSpPr>
            <a:spLocks noGrp="1"/>
          </p:cNvSpPr>
          <p:nvPr>
            <p:ph type="body" idx="1"/>
          </p:nvPr>
        </p:nvSpPr>
        <p:spPr/>
        <p:txBody>
          <a:bodyPr/>
          <a:lstStyle/>
          <a:p>
            <a:r>
              <a:rPr lang="en-US" dirty="0" smtClean="0">
                <a:ea typeface="ＭＳ Ｐゴシック" pitchFamily="-110" charset="-128"/>
              </a:rPr>
              <a:t>A</a:t>
            </a:r>
          </a:p>
          <a:p>
            <a:r>
              <a:rPr lang="en-US" dirty="0" smtClean="0">
                <a:ea typeface="ＭＳ Ｐゴシック" pitchFamily="-110" charset="-128"/>
              </a:rPr>
              <a:t>P</a:t>
            </a:r>
          </a:p>
          <a:p>
            <a:r>
              <a:rPr lang="en-US" dirty="0" smtClean="0">
                <a:ea typeface="ＭＳ Ｐゴシック" pitchFamily="-110" charset="-128"/>
              </a:rPr>
              <a:t>How</a:t>
            </a:r>
          </a:p>
          <a:p>
            <a:pPr lvl="1">
              <a:buFont typeface="Verdana" pitchFamily="-110" charset="0"/>
              <a:buNone/>
            </a:pPr>
            <a:endParaRPr lang="en-US" dirty="0" smtClean="0">
              <a:ea typeface="ＭＳ Ｐゴシック" pitchFamily="-110" charset="-12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Carrying capacity </a:t>
            </a:r>
          </a:p>
        </p:txBody>
      </p:sp>
      <p:sp>
        <p:nvSpPr>
          <p:cNvPr id="4099" name="Content Placeholder 2"/>
          <p:cNvSpPr>
            <a:spLocks noGrp="1"/>
          </p:cNvSpPr>
          <p:nvPr>
            <p:ph idx="1"/>
          </p:nvPr>
        </p:nvSpPr>
        <p:spPr/>
        <p:txBody>
          <a:bodyPr/>
          <a:lstStyle/>
          <a:p>
            <a:r>
              <a:rPr lang="en-US" dirty="0" smtClean="0"/>
              <a:t>Carrying capacity is the largest population that an area can support.  If there aren’t enough biotic or </a:t>
            </a:r>
            <a:r>
              <a:rPr lang="en-US" dirty="0" err="1" smtClean="0"/>
              <a:t>abiotic</a:t>
            </a:r>
            <a:r>
              <a:rPr lang="en-US" dirty="0" smtClean="0"/>
              <a:t> factors the species are not able to survive in the ecosystem and changes occur</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fontScale="90000"/>
          </a:bodyPr>
          <a:lstStyle/>
          <a:p>
            <a:r>
              <a:rPr lang="en-US" smtClean="0"/>
              <a:t>Results of Changes to Ecosystems</a:t>
            </a:r>
          </a:p>
        </p:txBody>
      </p:sp>
      <p:sp>
        <p:nvSpPr>
          <p:cNvPr id="10243" name="Content Placeholder 2"/>
          <p:cNvSpPr>
            <a:spLocks noGrp="1"/>
          </p:cNvSpPr>
          <p:nvPr>
            <p:ph idx="1"/>
          </p:nvPr>
        </p:nvSpPr>
        <p:spPr/>
        <p:txBody>
          <a:bodyPr/>
          <a:lstStyle/>
          <a:p>
            <a:r>
              <a:rPr lang="en-US" dirty="0" smtClean="0"/>
              <a:t>Threatened Species – species that could become endangered in the near future</a:t>
            </a:r>
          </a:p>
          <a:p>
            <a:pPr>
              <a:buFontTx/>
              <a:buNone/>
            </a:pPr>
            <a:endParaRPr lang="en-US" dirty="0" smtClean="0"/>
          </a:p>
          <a:p>
            <a:r>
              <a:rPr lang="en-US" dirty="0" smtClean="0"/>
              <a:t>Endangered species – species in danger of becoming extinct in the near future</a:t>
            </a:r>
          </a:p>
          <a:p>
            <a:pPr>
              <a:buFontTx/>
              <a:buNone/>
            </a:pPr>
            <a:endParaRPr lang="en-US" dirty="0" smtClean="0"/>
          </a:p>
          <a:p>
            <a:r>
              <a:rPr lang="en-US" dirty="0" smtClean="0"/>
              <a:t>Extinction – the disappearance of all members of a species from Earth </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3800"/>
          </a:xfrm>
        </p:spPr>
        <p:txBody>
          <a:bodyPr/>
          <a:lstStyle/>
          <a:p>
            <a:pPr algn="ctr" eaLnBrk="1" hangingPunct="1">
              <a:buFont typeface="Wingdings 3" pitchFamily="-110" charset="2"/>
              <a:buNone/>
            </a:pPr>
            <a:r>
              <a:rPr lang="en-US" smtClean="0">
                <a:ea typeface="ＭＳ Ｐゴシック" pitchFamily="-110" charset="-128"/>
              </a:rPr>
              <a:t>Energy enters </a:t>
            </a:r>
            <a:r>
              <a:rPr lang="en-US" b="1" i="1" smtClean="0">
                <a:ea typeface="ＭＳ Ｐゴシック" pitchFamily="-110" charset="-128"/>
              </a:rPr>
              <a:t>all</a:t>
            </a:r>
            <a:r>
              <a:rPr lang="en-US" smtClean="0">
                <a:ea typeface="ＭＳ Ｐゴシック" pitchFamily="-110" charset="-128"/>
              </a:rPr>
              <a:t> ecosystems as sunlight?</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True or False?</a:t>
            </a:r>
            <a:endParaRPr lang="en-US" dirty="0">
              <a:ea typeface="+mj-ea"/>
              <a:cs typeface="+mj-cs"/>
            </a:endParaRPr>
          </a:p>
        </p:txBody>
      </p:sp>
      <p:sp>
        <p:nvSpPr>
          <p:cNvPr id="4" name="TextBox 3"/>
          <p:cNvSpPr txBox="1">
            <a:spLocks noChangeArrowheads="1"/>
          </p:cNvSpPr>
          <p:nvPr/>
        </p:nvSpPr>
        <p:spPr bwMode="auto">
          <a:xfrm>
            <a:off x="1397000" y="3544888"/>
            <a:ext cx="6119813" cy="1631950"/>
          </a:xfrm>
          <a:prstGeom prst="rect">
            <a:avLst/>
          </a:prstGeom>
          <a:noFill/>
          <a:ln w="9525">
            <a:noFill/>
            <a:miter lim="800000"/>
            <a:headEnd/>
            <a:tailEnd/>
          </a:ln>
        </p:spPr>
        <p:txBody>
          <a:bodyPr>
            <a:spAutoFit/>
          </a:bodyPr>
          <a:lstStyle/>
          <a:p>
            <a:pPr algn="ctr"/>
            <a:r>
              <a:rPr lang="en-US" sz="2000" i="1">
                <a:latin typeface="Lucida Sans Unicode" pitchFamily="-110" charset="-52"/>
              </a:rPr>
              <a:t>False!</a:t>
            </a:r>
            <a:r>
              <a:rPr lang="en-US" sz="2000">
                <a:latin typeface="Lucida Sans Unicode" pitchFamily="-110" charset="-52"/>
              </a:rPr>
              <a:t> </a:t>
            </a:r>
          </a:p>
          <a:p>
            <a:pPr algn="ctr"/>
            <a:endParaRPr lang="en-US" sz="2000">
              <a:latin typeface="Lucida Sans Unicode" pitchFamily="-110" charset="-52"/>
            </a:endParaRPr>
          </a:p>
          <a:p>
            <a:pPr algn="ctr"/>
            <a:r>
              <a:rPr lang="en-US" sz="2000">
                <a:latin typeface="Lucida Sans Unicode" pitchFamily="-110" charset="-52"/>
              </a:rPr>
              <a:t>Energy enters most ecosystems as sunlight, but the rest enters the ecosystem through producers!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0" end="0"/>
                                            </p:txEl>
                                          </p:spTgt>
                                        </p:tgtEl>
                                      </p:cBhvr>
                                      <p:to x="80000" y="100000"/>
                                    </p:animScale>
                                    <p:anim by="(#ppt_w*0.10)" calcmode="lin" valueType="num">
                                      <p:cBhvr>
                                        <p:cTn id="14" dur="250" autoRev="1" fill="hold">
                                          <p:stCondLst>
                                            <p:cond delay="0"/>
                                          </p:stCondLst>
                                        </p:cTn>
                                        <p:tgtEl>
                                          <p:spTgt spid="3">
                                            <p:txEl>
                                              <p:pRg st="0" end="0"/>
                                            </p:txEl>
                                          </p:spTgt>
                                        </p:tgtEl>
                                        <p:attrNameLst>
                                          <p:attrName>ppt_x</p:attrName>
                                        </p:attrNameLst>
                                      </p:cBhvr>
                                    </p:anim>
                                    <p:anim by="(-#ppt_w*0.10)" calcmode="lin" valueType="num">
                                      <p:cBhvr>
                                        <p:cTn id="15" dur="250" autoRev="1" fill="hold">
                                          <p:stCondLst>
                                            <p:cond delay="0"/>
                                          </p:stCondLst>
                                        </p:cTn>
                                        <p:tgtEl>
                                          <p:spTgt spid="3">
                                            <p:txEl>
                                              <p:pRg st="0" end="0"/>
                                            </p:txEl>
                                          </p:spTgt>
                                        </p:tgtEl>
                                        <p:attrNameLst>
                                          <p:attrName>ppt_y</p:attrName>
                                        </p:attrNameLst>
                                      </p:cBhvr>
                                    </p:anim>
                                    <p:animRot by="-480000">
                                      <p:cBhvr>
                                        <p:cTn id="16" dur="250" autoRev="1" fill="hold">
                                          <p:stCondLst>
                                            <p:cond delay="0"/>
                                          </p:stCondLst>
                                        </p:cTn>
                                        <p:tgtEl>
                                          <p:spTgt spid="3">
                                            <p:txEl>
                                              <p:pRg st="0" end="0"/>
                                            </p:txEl>
                                          </p:spTgt>
                                        </p:tgtEl>
                                        <p:attrNameLst>
                                          <p:attrName>r</p:attrName>
                                        </p:attrNameLst>
                                      </p:cBhvr>
                                    </p:animRot>
                                  </p:childTnLst>
                                </p:cTn>
                              </p:par>
                            </p:childTnLst>
                          </p:cTn>
                        </p:par>
                        <p:par>
                          <p:cTn id="17" fill="hold">
                            <p:stCondLst>
                              <p:cond delay="2250"/>
                            </p:stCondLst>
                            <p:childTnLst>
                              <p:par>
                                <p:cTn id="18" presetID="10" presetClass="entr" presetSubtype="0" fill="hold" grpId="0" nodeType="afterEffect">
                                  <p:stCondLst>
                                    <p:cond delay="500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3800"/>
          </a:xfrm>
        </p:spPr>
        <p:txBody>
          <a:bodyPr/>
          <a:lstStyle/>
          <a:p>
            <a:pPr algn="ctr" eaLnBrk="1" hangingPunct="1">
              <a:buFont typeface="Wingdings 3" pitchFamily="-110" charset="2"/>
              <a:buNone/>
            </a:pPr>
            <a:r>
              <a:rPr lang="en-US" smtClean="0">
                <a:ea typeface="ＭＳ Ｐゴシック" pitchFamily="-110" charset="-128"/>
              </a:rPr>
              <a:t>Producers are the source of all the food in an ecosystem?</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True or False?</a:t>
            </a:r>
            <a:endParaRPr lang="en-US" dirty="0">
              <a:ea typeface="+mj-ea"/>
              <a:cs typeface="+mj-cs"/>
            </a:endParaRPr>
          </a:p>
        </p:txBody>
      </p:sp>
      <p:sp>
        <p:nvSpPr>
          <p:cNvPr id="4" name="TextBox 3"/>
          <p:cNvSpPr txBox="1">
            <a:spLocks noChangeArrowheads="1"/>
          </p:cNvSpPr>
          <p:nvPr/>
        </p:nvSpPr>
        <p:spPr bwMode="auto">
          <a:xfrm>
            <a:off x="1397000" y="3544888"/>
            <a:ext cx="6119813" cy="400050"/>
          </a:xfrm>
          <a:prstGeom prst="rect">
            <a:avLst/>
          </a:prstGeom>
          <a:noFill/>
          <a:ln w="9525">
            <a:noFill/>
            <a:miter lim="800000"/>
            <a:headEnd/>
            <a:tailEnd/>
          </a:ln>
        </p:spPr>
        <p:txBody>
          <a:bodyPr>
            <a:spAutoFit/>
          </a:bodyPr>
          <a:lstStyle/>
          <a:p>
            <a:pPr algn="ctr"/>
            <a:r>
              <a:rPr lang="en-US" sz="2000" i="1">
                <a:latin typeface="Lucida Sans Unicode" pitchFamily="-110" charset="-52"/>
              </a:rPr>
              <a:t>True!</a:t>
            </a:r>
            <a:r>
              <a:rPr lang="en-US" sz="2000">
                <a:latin typeface="Lucida Sans Unicode" pitchFamily="-110" charset="-5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0" end="0"/>
                                            </p:txEl>
                                          </p:spTgt>
                                        </p:tgtEl>
                                      </p:cBhvr>
                                      <p:to x="80000" y="100000"/>
                                    </p:animScale>
                                    <p:anim by="(#ppt_w*0.10)" calcmode="lin" valueType="num">
                                      <p:cBhvr>
                                        <p:cTn id="14" dur="250" autoRev="1" fill="hold">
                                          <p:stCondLst>
                                            <p:cond delay="0"/>
                                          </p:stCondLst>
                                        </p:cTn>
                                        <p:tgtEl>
                                          <p:spTgt spid="3">
                                            <p:txEl>
                                              <p:pRg st="0" end="0"/>
                                            </p:txEl>
                                          </p:spTgt>
                                        </p:tgtEl>
                                        <p:attrNameLst>
                                          <p:attrName>ppt_x</p:attrName>
                                        </p:attrNameLst>
                                      </p:cBhvr>
                                    </p:anim>
                                    <p:anim by="(-#ppt_w*0.10)" calcmode="lin" valueType="num">
                                      <p:cBhvr>
                                        <p:cTn id="15" dur="250" autoRev="1" fill="hold">
                                          <p:stCondLst>
                                            <p:cond delay="0"/>
                                          </p:stCondLst>
                                        </p:cTn>
                                        <p:tgtEl>
                                          <p:spTgt spid="3">
                                            <p:txEl>
                                              <p:pRg st="0" end="0"/>
                                            </p:txEl>
                                          </p:spTgt>
                                        </p:tgtEl>
                                        <p:attrNameLst>
                                          <p:attrName>ppt_y</p:attrName>
                                        </p:attrNameLst>
                                      </p:cBhvr>
                                    </p:anim>
                                    <p:animRot by="-480000">
                                      <p:cBhvr>
                                        <p:cTn id="16" dur="250" autoRev="1" fill="hold">
                                          <p:stCondLst>
                                            <p:cond delay="0"/>
                                          </p:stCondLst>
                                        </p:cTn>
                                        <p:tgtEl>
                                          <p:spTgt spid="3">
                                            <p:txEl>
                                              <p:pRg st="0" end="0"/>
                                            </p:txEl>
                                          </p:spTgt>
                                        </p:tgtEl>
                                        <p:attrNameLst>
                                          <p:attrName>r</p:attrName>
                                        </p:attrNameLst>
                                      </p:cBhvr>
                                    </p:animRot>
                                  </p:childTnLst>
                                </p:cTn>
                              </p:par>
                            </p:childTnLst>
                          </p:cTn>
                        </p:par>
                        <p:par>
                          <p:cTn id="17" fill="hold">
                            <p:stCondLst>
                              <p:cond delay="2800"/>
                            </p:stCondLst>
                            <p:childTnLst>
                              <p:par>
                                <p:cTn id="18" presetID="10" presetClass="entr" presetSubtype="0" fill="hold" grpId="0" nodeType="afterEffect">
                                  <p:stCondLst>
                                    <p:cond delay="500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p:txBody>
          <a:bodyPr/>
          <a:lstStyle/>
          <a:p>
            <a:pPr algn="ctr" eaLnBrk="1" hangingPunct="1">
              <a:buFont typeface="Wingdings 3" pitchFamily="-110" charset="2"/>
              <a:buNone/>
            </a:pPr>
            <a:r>
              <a:rPr lang="en-US" i="1" smtClean="0">
                <a:ea typeface="ＭＳ Ｐゴシック" pitchFamily="-110" charset="-128"/>
              </a:rPr>
              <a:t>An organism that obtains energy by feeding on other organisms</a:t>
            </a:r>
            <a:r>
              <a:rPr lang="en-US" smtClean="0">
                <a:ea typeface="ＭＳ Ｐゴシック" pitchFamily="-110" charset="-128"/>
              </a:rPr>
              <a:t>. </a:t>
            </a: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Consumer</a:t>
            </a:r>
            <a:endParaRPr lang="en-US" dirty="0">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527300"/>
          <a:ext cx="8229600" cy="1857375"/>
        </p:xfrm>
        <a:graphic>
          <a:graphicData uri="http://schemas.openxmlformats.org/drawingml/2006/table">
            <a:tbl>
              <a:tblPr/>
              <a:tblGrid>
                <a:gridCol w="4114800"/>
                <a:gridCol w="41148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Lucida Sans Unicode" pitchFamily="-110" charset="-52"/>
                          <a:ea typeface="ＭＳ Ｐゴシック" pitchFamily="-110" charset="-128"/>
                        </a:rPr>
                        <a:t>Type of Consumer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Lucida Sans Unicode" pitchFamily="-110" charset="-52"/>
                          <a:ea typeface="ＭＳ Ｐゴシック" pitchFamily="-110" charset="-128"/>
                        </a:rPr>
                        <a:t>Type of Food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Lucida Sans Unicode" pitchFamily="-110" charset="-52"/>
                          <a:ea typeface="ＭＳ Ｐゴシック" pitchFamily="-110" charset="-128"/>
                        </a:rPr>
                        <a:t>Herbivore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Lucida Sans Unicode" pitchFamily="-110" charset="-52"/>
                          <a:ea typeface="ＭＳ Ｐゴシック" pitchFamily="-110" charset="-128"/>
                        </a:rPr>
                        <a:t>Only plants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Lucida Sans Unicode" pitchFamily="-110" charset="-52"/>
                          <a:ea typeface="ＭＳ Ｐゴシック" pitchFamily="-110" charset="-128"/>
                        </a:rPr>
                        <a:t>Carnivore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Lucida Sans Unicode" pitchFamily="-110" charset="-52"/>
                          <a:ea typeface="ＭＳ Ｐゴシック" pitchFamily="-110" charset="-128"/>
                        </a:rPr>
                        <a:t>Only animals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Lucida Sans Unicode" pitchFamily="-110" charset="-52"/>
                          <a:ea typeface="ＭＳ Ｐゴシック" pitchFamily="-110" charset="-128"/>
                        </a:rPr>
                        <a:t>Omnivore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Lucida Sans Unicode" pitchFamily="-110" charset="-52"/>
                          <a:ea typeface="ＭＳ Ｐゴシック" pitchFamily="-110" charset="-128"/>
                        </a:rPr>
                        <a:t>Both plants and animals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Lucida Sans Unicode" pitchFamily="-110" charset="-52"/>
                          <a:ea typeface="ＭＳ Ｐゴシック" pitchFamily="-110" charset="-128"/>
                        </a:rPr>
                        <a:t>Scavenger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Lucida Sans Unicode" pitchFamily="-110" charset="-52"/>
                          <a:ea typeface="ＭＳ Ｐゴシック" pitchFamily="-110" charset="-128"/>
                        </a:rPr>
                        <a:t>Dead organisms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bl>
          </a:graphicData>
        </a:graphic>
      </p:graphicFrame>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Types of Consumers</a:t>
            </a:r>
            <a:endParaRPr lang="en-US" dirty="0">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p:txBody>
          <a:bodyPr/>
          <a:lstStyle/>
          <a:p>
            <a:pPr eaLnBrk="1" hangingPunct="1">
              <a:buFont typeface="Wingdings 3" pitchFamily="-110" charset="2"/>
              <a:buNone/>
            </a:pPr>
            <a:r>
              <a:rPr lang="en-US" i="1" smtClean="0">
                <a:ea typeface="ＭＳ Ｐゴシック" pitchFamily="-110" charset="-128"/>
              </a:rPr>
              <a:t>Organisms that breaks down waste and dead organisms</a:t>
            </a:r>
            <a:r>
              <a:rPr lang="en-US" smtClean="0">
                <a:ea typeface="ＭＳ Ｐゴシック" pitchFamily="-110" charset="-128"/>
              </a:rPr>
              <a:t>.</a:t>
            </a:r>
          </a:p>
          <a:p>
            <a:pPr eaLnBrk="1" hangingPunct="1">
              <a:buFont typeface="Wingdings 3" pitchFamily="-110" charset="2"/>
              <a:buNone/>
            </a:pPr>
            <a:endParaRPr lang="en-US" smtClean="0">
              <a:ea typeface="ＭＳ Ｐゴシック" pitchFamily="-110" charset="-128"/>
            </a:endParaRPr>
          </a:p>
          <a:p>
            <a:pPr eaLnBrk="1" hangingPunct="1">
              <a:buFont typeface="Wingdings 3" pitchFamily="-110" charset="2"/>
              <a:buNone/>
            </a:pPr>
            <a:r>
              <a:rPr lang="en-US" smtClean="0">
                <a:ea typeface="ＭＳ Ｐゴシック" pitchFamily="-110" charset="-128"/>
              </a:rPr>
              <a:t>The two major groups of decomposers are </a:t>
            </a:r>
            <a:r>
              <a:rPr lang="en-US" i="1" smtClean="0">
                <a:ea typeface="ＭＳ Ｐゴシック" pitchFamily="-110" charset="-128"/>
              </a:rPr>
              <a:t>bacteria </a:t>
            </a:r>
            <a:r>
              <a:rPr lang="en-US" smtClean="0">
                <a:ea typeface="ＭＳ Ｐゴシック" pitchFamily="-110" charset="-128"/>
              </a:rPr>
              <a:t>and </a:t>
            </a:r>
            <a:r>
              <a:rPr lang="en-US" i="1" smtClean="0">
                <a:ea typeface="ＭＳ Ｐゴシック" pitchFamily="-110" charset="-128"/>
              </a:rPr>
              <a:t>fungi.</a:t>
            </a:r>
            <a:endParaRPr lang="en-US" smtClean="0">
              <a:ea typeface="ＭＳ Ｐゴシック" pitchFamily="-110" charset="-128"/>
            </a:endParaRPr>
          </a:p>
          <a:p>
            <a:pPr eaLnBrk="1" hangingPunct="1">
              <a:buFont typeface="Wingdings 3" pitchFamily="-110" charset="2"/>
              <a:buNone/>
            </a:pPr>
            <a:endParaRPr lang="en-US" smtClean="0">
              <a:ea typeface="ＭＳ Ｐゴシック" pitchFamily="-110" charset="-128"/>
            </a:endParaRPr>
          </a:p>
          <a:p>
            <a:pPr eaLnBrk="1" hangingPunct="1">
              <a:buFont typeface="Wingdings 3" pitchFamily="-110" charset="2"/>
              <a:buNone/>
            </a:pPr>
            <a:endParaRPr lang="en-US" smtClean="0">
              <a:ea typeface="ＭＳ Ｐゴシック" pitchFamily="-110" charset="-128"/>
            </a:endParaRPr>
          </a:p>
          <a:p>
            <a:pPr eaLnBrk="1" hangingPunct="1">
              <a:buFont typeface="Wingdings 3" pitchFamily="-110" charset="2"/>
              <a:buNone/>
            </a:pPr>
            <a:endParaRPr lang="en-US" smtClean="0">
              <a:ea typeface="ＭＳ Ｐゴシック" pitchFamily="-110" charset="-128"/>
            </a:endParaRPr>
          </a:p>
          <a:p>
            <a:pPr algn="ctr" eaLnBrk="1" hangingPunct="1">
              <a:buFont typeface="Wingdings 3" pitchFamily="-110" charset="2"/>
              <a:buNone/>
            </a:pPr>
            <a:endParaRPr lang="en-US" smtClean="0">
              <a:ea typeface="ＭＳ Ｐゴシック" pitchFamily="-110" charset="-128"/>
            </a:endParaRPr>
          </a:p>
          <a:p>
            <a:pPr algn="ctr" eaLnBrk="1" hangingPunct="1">
              <a:buFont typeface="Wingdings 3" pitchFamily="-110" charset="2"/>
              <a:buNone/>
            </a:pPr>
            <a:endParaRPr lang="en-US" smtClean="0">
              <a:ea typeface="ＭＳ Ｐゴシック" pitchFamily="-110" charset="-128"/>
            </a:endParaRPr>
          </a:p>
        </p:txBody>
      </p:sp>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Decomposer</a:t>
            </a:r>
            <a:endParaRPr lang="en-US" dirty="0">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Concourse.thmx</Template>
  <TotalTime>549</TotalTime>
  <Words>1744</Words>
  <Application>Microsoft Office PowerPoint</Application>
  <PresentationFormat>On-screen Show (4:3)</PresentationFormat>
  <Paragraphs>227</Paragraphs>
  <Slides>45</Slides>
  <Notes>0</Notes>
  <HiddenSlides>9</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MS PGothic</vt:lpstr>
      <vt:lpstr>Arial</vt:lpstr>
      <vt:lpstr>Arial Black</vt:lpstr>
      <vt:lpstr>Lucida Sans Unicode</vt:lpstr>
      <vt:lpstr>Verdana</vt:lpstr>
      <vt:lpstr>Wingdings 2</vt:lpstr>
      <vt:lpstr>Wingdings 3</vt:lpstr>
      <vt:lpstr>Concourse</vt:lpstr>
      <vt:lpstr>Energy Flow In Ecosystems</vt:lpstr>
      <vt:lpstr>True or False?</vt:lpstr>
      <vt:lpstr>Energy Roles in an Ecosystem</vt:lpstr>
      <vt:lpstr>Producers</vt:lpstr>
      <vt:lpstr>True or False?</vt:lpstr>
      <vt:lpstr>True or False?</vt:lpstr>
      <vt:lpstr>Consumer</vt:lpstr>
      <vt:lpstr>Types of Consumers</vt:lpstr>
      <vt:lpstr>Decomposer</vt:lpstr>
      <vt:lpstr>True or False?</vt:lpstr>
      <vt:lpstr>Food Chains and Food Webs</vt:lpstr>
      <vt:lpstr>Energy Pyramids</vt:lpstr>
      <vt:lpstr>Energy Pyramids</vt:lpstr>
      <vt:lpstr>Food Webs</vt:lpstr>
      <vt:lpstr>Food web example:</vt:lpstr>
      <vt:lpstr>True or False?</vt:lpstr>
      <vt:lpstr>Why are there usually few organisms at the top of a food web? </vt:lpstr>
      <vt:lpstr>Biogeography</vt:lpstr>
      <vt:lpstr>Continental Drift</vt:lpstr>
      <vt:lpstr>True or False?</vt:lpstr>
      <vt:lpstr>What do you think?</vt:lpstr>
      <vt:lpstr>Dispersal</vt:lpstr>
      <vt:lpstr>Wind and Water</vt:lpstr>
      <vt:lpstr>Other living things</vt:lpstr>
      <vt:lpstr>True or False?</vt:lpstr>
      <vt:lpstr>Exotic Species</vt:lpstr>
      <vt:lpstr>Limits to Dispersal</vt:lpstr>
      <vt:lpstr>Physical Barriers</vt:lpstr>
      <vt:lpstr>Competition</vt:lpstr>
      <vt:lpstr>Climate</vt:lpstr>
      <vt:lpstr>Climate</vt:lpstr>
      <vt:lpstr>Populations</vt:lpstr>
      <vt:lpstr>The 4 Levels of Ecological Organization</vt:lpstr>
      <vt:lpstr>Determining Population Sizes</vt:lpstr>
      <vt:lpstr>4 Methods for Determining Population Sizes</vt:lpstr>
      <vt:lpstr>4 Methods for Determining Population Sizes</vt:lpstr>
      <vt:lpstr>Changes in Population Size</vt:lpstr>
      <vt:lpstr>Changes in Population Size</vt:lpstr>
      <vt:lpstr>Changes in Population Size</vt:lpstr>
      <vt:lpstr>Population Density</vt:lpstr>
      <vt:lpstr>Limiting Factors</vt:lpstr>
      <vt:lpstr>Environmental Issues</vt:lpstr>
      <vt:lpstr>Carrying Capacity</vt:lpstr>
      <vt:lpstr>Carrying capacity </vt:lpstr>
      <vt:lpstr>Results of Changes to Ecosystems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Flow In Ecosystems</dc:title>
  <dc:creator>Erin Anderson</dc:creator>
  <cp:lastModifiedBy>Erin Anderson</cp:lastModifiedBy>
  <cp:revision>93</cp:revision>
  <dcterms:created xsi:type="dcterms:W3CDTF">2012-08-29T01:49:10Z</dcterms:created>
  <dcterms:modified xsi:type="dcterms:W3CDTF">2014-10-07T14:19:51Z</dcterms:modified>
</cp:coreProperties>
</file>