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84" r:id="rId11"/>
    <p:sldId id="288" r:id="rId12"/>
    <p:sldId id="264" r:id="rId13"/>
    <p:sldId id="266" r:id="rId14"/>
    <p:sldId id="265" r:id="rId15"/>
    <p:sldId id="285" r:id="rId16"/>
    <p:sldId id="268" r:id="rId17"/>
    <p:sldId id="270" r:id="rId18"/>
    <p:sldId id="274" r:id="rId19"/>
    <p:sldId id="271" r:id="rId20"/>
    <p:sldId id="286" r:id="rId21"/>
    <p:sldId id="272" r:id="rId22"/>
    <p:sldId id="287" r:id="rId23"/>
    <p:sldId id="281" r:id="rId24"/>
    <p:sldId id="282" r:id="rId2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85" d="100"/>
          <a:sy n="85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629" cy="461254"/>
          </a:xfrm>
          <a:prstGeom prst="rect">
            <a:avLst/>
          </a:prstGeom>
        </p:spPr>
        <p:txBody>
          <a:bodyPr vert="horz" lIns="92304" tIns="46152" rIns="92304" bIns="461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91" y="2"/>
            <a:ext cx="3037629" cy="461254"/>
          </a:xfrm>
          <a:prstGeom prst="rect">
            <a:avLst/>
          </a:prstGeom>
        </p:spPr>
        <p:txBody>
          <a:bodyPr vert="horz" lIns="92304" tIns="46152" rIns="92304" bIns="461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CB6999-643E-4CCA-8121-1C93D75CFA66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253"/>
            <a:ext cx="3037629" cy="461254"/>
          </a:xfrm>
          <a:prstGeom prst="rect">
            <a:avLst/>
          </a:prstGeom>
        </p:spPr>
        <p:txBody>
          <a:bodyPr vert="horz" lIns="92304" tIns="46152" rIns="92304" bIns="461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91" y="8773253"/>
            <a:ext cx="3037629" cy="461254"/>
          </a:xfrm>
          <a:prstGeom prst="rect">
            <a:avLst/>
          </a:prstGeom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CE9DCCC-8A86-4645-A6C8-0228AEFD8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499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629" cy="461254"/>
          </a:xfrm>
          <a:prstGeom prst="rect">
            <a:avLst/>
          </a:prstGeom>
        </p:spPr>
        <p:txBody>
          <a:bodyPr vert="horz" lIns="92304" tIns="46152" rIns="92304" bIns="461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91" y="2"/>
            <a:ext cx="3037629" cy="461254"/>
          </a:xfrm>
          <a:prstGeom prst="rect">
            <a:avLst/>
          </a:prstGeom>
        </p:spPr>
        <p:txBody>
          <a:bodyPr vert="horz" lIns="92304" tIns="46152" rIns="92304" bIns="461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8F1CB2-CE8E-4773-BB01-0E6FA61180D6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4" tIns="46152" rIns="92304" bIns="4615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6" y="4386627"/>
            <a:ext cx="5607688" cy="4155998"/>
          </a:xfrm>
          <a:prstGeom prst="rect">
            <a:avLst/>
          </a:prstGeom>
        </p:spPr>
        <p:txBody>
          <a:bodyPr vert="horz" lIns="92304" tIns="46152" rIns="92304" bIns="4615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3253"/>
            <a:ext cx="3037629" cy="461254"/>
          </a:xfrm>
          <a:prstGeom prst="rect">
            <a:avLst/>
          </a:prstGeom>
        </p:spPr>
        <p:txBody>
          <a:bodyPr vert="horz" lIns="92304" tIns="46152" rIns="92304" bIns="461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91" y="8773253"/>
            <a:ext cx="3037629" cy="461254"/>
          </a:xfrm>
          <a:prstGeom prst="rect">
            <a:avLst/>
          </a:prstGeom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57C8AF4-EC0E-43E3-A7FB-AE8CFF383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518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177" indent="-281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6427" indent="-225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997" indent="-225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568" indent="-225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8138" indent="-225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8709" indent="-225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9280" indent="-225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850" indent="-225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F28D92-EC8C-45ED-A226-3ECFFE01CFD1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9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3FA91-8D42-41BE-B9B3-0EDFB5F6F0D2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C8ED-DFFF-407A-932F-F58ABE9C94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03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1E763-9098-4CB8-A7D3-59E23BA92CB1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70A9-781C-4749-A39E-8721533085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64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1E763-9098-4CB8-A7D3-59E23BA92CB1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70A9-781C-4749-A39E-8721533085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8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1E763-9098-4CB8-A7D3-59E23BA92CB1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70A9-781C-4749-A39E-8721533085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046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1E763-9098-4CB8-A7D3-59E23BA92CB1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70A9-781C-4749-A39E-8721533085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959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1E763-9098-4CB8-A7D3-59E23BA92CB1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70A9-781C-4749-A39E-8721533085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946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1E763-9098-4CB8-A7D3-59E23BA92CB1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70A9-781C-4749-A39E-8721533085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13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4512-4B42-49C3-A36C-917854F683C3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A0A3-D9F3-4439-AEC2-36DC62971F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00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758E6-DDBE-45CA-9FD2-F28A64234962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5EE7-0FFC-47E7-879B-276E0E834E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13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A33BC8-2566-423B-BA97-1A08EEDAFD5B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2D12-FA79-4EDE-8FF4-B321E4CA1F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8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D65C97-CDD3-455E-AE77-4EFDB1A76520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F60E-9D94-4DFB-8CE2-DC76D2BB94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99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C4A46-A2AE-480C-82B5-FE18EEA5EE75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0A92-0C01-4EEB-B166-8C59B676B0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22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99B8D-E20C-41D7-976D-29152F975A56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F254-2EB9-4606-9709-93BEA4FAA5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57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0191B-6BA1-4060-99F6-8D965C406384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7BB1-DFE6-4A4C-A01A-7B5759C992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45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FCD4F-93E8-46B0-8229-58EA2734EABC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229A-462E-48E3-B5C8-317286D1D4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57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C06C4-B8AC-4C8C-A81B-06F07D8B490A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B236-E304-4162-AFFA-4D851FE942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17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fld id="{105636F9-E20D-4A26-B232-93CF6D62D11D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0A6A9F3B-3F3F-4293-AEBB-6B980EC58A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67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081E763-9098-4CB8-A7D3-59E23BA92CB1}" type="datetimeFigureOut">
              <a:rPr lang="en-US" smtClean="0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C6170A9-781C-4749-A39E-8721533085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905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/imgres?imgurl=http://www.bet.com/Assets/BET/Published/image/jpeg/a175ed9e-659a-0bf5-02eb-9325587717e3-swimskirt_kh.jpg&amp;imgrefurl=http://blogs.bet.com/news/newsyoushouldknow/south-africans-protest-mini-skirt-attack/&amp;usg=__idxaqaZLCRwlXMnqbPS1r7_6w5o=&amp;h=460&amp;w=300&amp;sz=19&amp;hl=en&amp;start=36&amp;um=1&amp;tbnid=IzDAzxjOB8P98M:&amp;tbnh=128&amp;tbnw=83&amp;prev=/images?q=short+skirts&amp;ndsp=20&amp;hl=en&amp;rls=com.microsoft:en-us&amp;sa=N&amp;start=20&amp;um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gap.com/browse/product.do?cid=13642&amp;vid=1&amp;pid=646529" TargetMode="Externa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.pn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http://imagecache.asos.com/inv/T/23/43/498576/Yellow/image1xl.jpg&amp;imgrefurl=http://www.asos.com/Asos/Asos-Button-Back-Sleeveless-Shirt/Prod/pgeproduct.aspx?iid=498576&amp;cid=4167&amp;sh=0&amp;pge=0&amp;pgesize=20&amp;sort=-1&amp;clr=Yellow&amp;usg=__qgI2w1h2anH8igKUU02Qy5g-vEM=&amp;h=370&amp;w=290&amp;sz=27&amp;hl=en&amp;start=20&amp;um=1&amp;tbnid=4xUq1G9cr7AILM:&amp;tbnh=122&amp;tbnw=96&amp;prev=/images?q=sleeveless+shirt+pictures+on+celebrities&amp;hl=en&amp;rls=com.microsoft:en-us&amp;um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gap.com/browse/product.do?cid=7073&amp;vid=1&amp;pid=59487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8991600" cy="213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ooper Black" pitchFamily="18" charset="0"/>
              </a:rPr>
              <a:t>Ritch </a:t>
            </a:r>
            <a:r>
              <a:rPr dirty="0">
                <a:latin typeface="Cooper Black" pitchFamily="18" charset="0"/>
              </a:rPr>
              <a:t>Middle  School</a:t>
            </a:r>
            <a:br>
              <a:rPr sz="4400" dirty="0">
                <a:latin typeface="Cooper Black" pitchFamily="18" charset="0"/>
              </a:rPr>
            </a:br>
            <a:endParaRPr sz="7200" dirty="0">
              <a:latin typeface="Cooper Black" pitchFamily="18" charset="0"/>
            </a:endParaRPr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400800" cy="2133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6000" dirty="0">
                <a:latin typeface="Forte" panose="03060902040502070203" pitchFamily="66" charset="0"/>
              </a:rPr>
              <a:t>Dress Code Policy</a:t>
            </a:r>
          </a:p>
          <a:p>
            <a:pPr eaLnBrk="1" hangingPunct="1"/>
            <a:r>
              <a:rPr lang="en-US" altLang="en-US" sz="6000" dirty="0">
                <a:latin typeface="Forte" panose="03060902040502070203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tbn0.google.com/images?q=tbn:IzDAzxjOB8P98M:http://www.bet.com/Assets/BET/Published/image/jpeg/a175ed9e-659a-0bf5-02eb-9325587717e3-swimskirt_k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5" r="6451"/>
          <a:stretch>
            <a:fillRect/>
          </a:stretch>
        </p:blipFill>
        <p:spPr bwMode="auto">
          <a:xfrm>
            <a:off x="2781300" y="2590800"/>
            <a:ext cx="23622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33387" y="3736974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Perpetua" panose="02020502060401020303" pitchFamily="18" charset="0"/>
              </a:rPr>
              <a:t>Hem Line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828800" y="3891756"/>
            <a:ext cx="1314450" cy="143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488450"/>
            <a:ext cx="88392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tx1">
                    <a:lumMod val="85000"/>
                  </a:schemeClr>
                </a:solidFill>
                <a:latin typeface="Cooper Black" pitchFamily="18" charset="0"/>
              </a:rPr>
              <a:t>Index card RULE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905000"/>
            <a:ext cx="32766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Length of dresses and skirts, including any slits, should be no shorter than the short side of an index card when standing up straight.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19992" y="5268912"/>
            <a:ext cx="1270907" cy="175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3387" y="5114279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Perpetua" panose="02020502060401020303" pitchFamily="18" charset="0"/>
              </a:rPr>
              <a:t>Top of knee</a:t>
            </a:r>
          </a:p>
        </p:txBody>
      </p:sp>
      <p:sp>
        <p:nvSpPr>
          <p:cNvPr id="12" name="Right Arrow 11"/>
          <p:cNvSpPr/>
          <p:nvPr/>
        </p:nvSpPr>
        <p:spPr>
          <a:xfrm flipV="1">
            <a:off x="2438399" y="4832599"/>
            <a:ext cx="1129393" cy="239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96102" y="4708946"/>
            <a:ext cx="2359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Perpetua" panose="02020502060401020303" pitchFamily="18" charset="0"/>
              </a:rPr>
              <a:t>About 3 inches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3" y="1839413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685800"/>
            <a:ext cx="8839200" cy="11080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bg1"/>
                </a:solidFill>
                <a:latin typeface="Cooper Black" pitchFamily="18" charset="0"/>
              </a:rPr>
              <a:t>Index card RULE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1905000"/>
            <a:ext cx="25146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Length of dresses and skirts, including any slits, should be no shorter than the short side of an index card when standing up straight.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33400" y="2133600"/>
            <a:ext cx="5486400" cy="3609981"/>
            <a:chOff x="533400" y="2590800"/>
            <a:chExt cx="5486400" cy="3609981"/>
          </a:xfrm>
        </p:grpSpPr>
        <p:grpSp>
          <p:nvGrpSpPr>
            <p:cNvPr id="4" name="Group 3"/>
            <p:cNvGrpSpPr/>
            <p:nvPr/>
          </p:nvGrpSpPr>
          <p:grpSpPr>
            <a:xfrm>
              <a:off x="1600200" y="3276600"/>
              <a:ext cx="4406536" cy="2903402"/>
              <a:chOff x="851263" y="3129250"/>
              <a:chExt cx="4406536" cy="2903402"/>
            </a:xfrm>
          </p:grpSpPr>
          <p:sp>
            <p:nvSpPr>
              <p:cNvPr id="2" name="Left Brace 1"/>
              <p:cNvSpPr/>
              <p:nvPr/>
            </p:nvSpPr>
            <p:spPr>
              <a:xfrm>
                <a:off x="851263" y="3746652"/>
                <a:ext cx="457200" cy="22860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Left Brace 2"/>
              <p:cNvSpPr/>
              <p:nvPr/>
            </p:nvSpPr>
            <p:spPr>
              <a:xfrm rot="5400000">
                <a:off x="3016431" y="1421282"/>
                <a:ext cx="533400" cy="394933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133600" y="2590800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Use this side to measure shorts. </a:t>
              </a:r>
            </a:p>
            <a:p>
              <a:pPr algn="ctr"/>
              <a:r>
                <a:rPr lang="en-US" dirty="0"/>
                <a:t>(5 inches)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4105602"/>
              <a:ext cx="1295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Use this side to measure skirts and dresses. </a:t>
              </a:r>
            </a:p>
            <a:p>
              <a:pPr algn="ctr"/>
              <a:r>
                <a:rPr lang="en-US" sz="1600" dirty="0"/>
                <a:t>(3 inches)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4338" y="3810000"/>
              <a:ext cx="3975462" cy="2390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27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" y="5197534"/>
            <a:ext cx="1107167" cy="110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534400" cy="1012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300" dirty="0">
                <a:latin typeface="Cooper Black" pitchFamily="18" charset="0"/>
              </a:rPr>
              <a:t>Inappropriate Attire </a:t>
            </a:r>
            <a:br>
              <a:rPr sz="1600" dirty="0"/>
            </a:br>
            <a:br>
              <a:rPr sz="1600" dirty="0"/>
            </a:br>
            <a:endParaRPr sz="1600" dirty="0"/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561656" y="1193491"/>
            <a:ext cx="7125144" cy="152090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cannot pull down your skirt to lengthen it if it exposes your stomach. </a:t>
            </a:r>
          </a:p>
          <a:p>
            <a:pPr eaLnBrk="1" hangingPunct="1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3-inch rule should be met in both the front and back of the skirt 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dress. 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84" y="4627543"/>
            <a:ext cx="1828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7404100" y="4979187"/>
            <a:ext cx="1739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Exposed midriff</a:t>
            </a:r>
          </a:p>
        </p:txBody>
      </p: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39" y="3249841"/>
            <a:ext cx="1516246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/>
          <p:cNvSpPr/>
          <p:nvPr/>
        </p:nvSpPr>
        <p:spPr>
          <a:xfrm>
            <a:off x="6941084" y="5458198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59" y="5109485"/>
            <a:ext cx="1370524" cy="137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6" y="2171401"/>
            <a:ext cx="1524000" cy="2820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172" y="4106837"/>
            <a:ext cx="1351361" cy="2702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910" y="4126141"/>
            <a:ext cx="1254373" cy="2556081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3444383" y="5483087"/>
            <a:ext cx="685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Left Arrow 14"/>
          <p:cNvSpPr/>
          <p:nvPr/>
        </p:nvSpPr>
        <p:spPr>
          <a:xfrm rot="9188161">
            <a:off x="774289" y="5252098"/>
            <a:ext cx="685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8406" y="3298289"/>
            <a:ext cx="1604245" cy="1390346"/>
          </a:xfrm>
          <a:prstGeom prst="rect">
            <a:avLst/>
          </a:prstGeom>
        </p:spPr>
      </p:pic>
      <p:sp>
        <p:nvSpPr>
          <p:cNvPr id="19" name="Left Arrow 18"/>
          <p:cNvSpPr/>
          <p:nvPr/>
        </p:nvSpPr>
        <p:spPr>
          <a:xfrm rot="5400000">
            <a:off x="4303989" y="4962742"/>
            <a:ext cx="685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Left Arrow 15"/>
          <p:cNvSpPr/>
          <p:nvPr/>
        </p:nvSpPr>
        <p:spPr>
          <a:xfrm rot="6196939">
            <a:off x="472271" y="4840595"/>
            <a:ext cx="685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9200"/>
            <a:ext cx="6259649" cy="17799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dirty="0">
                <a:latin typeface="Cooper Black" pitchFamily="18" charset="0"/>
              </a:rPr>
              <a:t>The</a:t>
            </a:r>
            <a:r>
              <a:rPr lang="en-US" sz="4000" dirty="0">
                <a:latin typeface="Cooper Black" pitchFamily="18" charset="0"/>
              </a:rPr>
              <a:t> lengths of these examples</a:t>
            </a:r>
            <a:r>
              <a:rPr sz="4000" dirty="0">
                <a:latin typeface="Cooper Black" pitchFamily="18" charset="0"/>
              </a:rPr>
              <a:t> are </a:t>
            </a:r>
            <a:br>
              <a:rPr lang="en-US" sz="4000" dirty="0">
                <a:latin typeface="Cooper Black" pitchFamily="18" charset="0"/>
              </a:rPr>
            </a:br>
            <a:r>
              <a:rPr sz="4000" dirty="0">
                <a:latin typeface="Cooper Black" pitchFamily="18" charset="0"/>
              </a:rPr>
              <a:t>considered acceptable</a:t>
            </a:r>
            <a:r>
              <a:rPr lang="en-US" sz="4000" dirty="0">
                <a:latin typeface="Cooper Black" pitchFamily="18" charset="0"/>
              </a:rPr>
              <a:t>.</a:t>
            </a:r>
            <a:endParaRPr sz="4000" dirty="0">
              <a:latin typeface="Cooper Black" pitchFamily="18" charset="0"/>
            </a:endParaRPr>
          </a:p>
        </p:txBody>
      </p:sp>
      <p:pic>
        <p:nvPicPr>
          <p:cNvPr id="18443" name="Picture 11" descr="http://www.fellowshipchristianschool.org/high/dress-code/14-15HS-girls-dress-co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8"/>
          <a:stretch/>
        </p:blipFill>
        <p:spPr bwMode="auto">
          <a:xfrm>
            <a:off x="4953000" y="4121471"/>
            <a:ext cx="3962400" cy="18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http://www.tampabay.com/resources/images/dti/rendered/2013/08/nal_dresscode082513c_11362892_8co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7" b="8007"/>
          <a:stretch/>
        </p:blipFill>
        <p:spPr bwMode="auto">
          <a:xfrm>
            <a:off x="838200" y="4145341"/>
            <a:ext cx="346463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079" y="340007"/>
            <a:ext cx="8972550" cy="151553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600" dirty="0">
                <a:latin typeface="Cooper Black" pitchFamily="18" charset="0"/>
              </a:rPr>
              <a:t>Shorts</a:t>
            </a:r>
            <a:r>
              <a:rPr lang="en-US" sz="2600" dirty="0">
                <a:latin typeface="Cooper Black" pitchFamily="18" charset="0"/>
              </a:rPr>
              <a:t> should be no shorter than the long side of an index card (5 inches) from the top of the knee (approximately mid thigh).</a:t>
            </a:r>
            <a:endParaRPr sz="2600" dirty="0">
              <a:latin typeface="Cooper Black" pitchFamily="18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2009165" y="2058898"/>
            <a:ext cx="5242671" cy="1600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lengths of these</a:t>
            </a:r>
          </a:p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examples are </a:t>
            </a:r>
          </a:p>
          <a:p>
            <a:pPr eaLnBrk="1" hangingPunct="1"/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acceptable.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8" y="1522438"/>
            <a:ext cx="2421144" cy="258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132" y="3917406"/>
            <a:ext cx="1681852" cy="2904309"/>
          </a:xfrm>
          <a:prstGeom prst="rect">
            <a:avLst/>
          </a:prstGeom>
        </p:spPr>
      </p:pic>
      <p:pic>
        <p:nvPicPr>
          <p:cNvPr id="10" name="Picture 2" descr="http://www.gap.com/Asset_Archive/GPWeb/Assets/Product/646/646529/category/gp646529-00viv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85" y="1582423"/>
            <a:ext cx="1676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http://s7d2.scene7.com/is/image/SpecialtyRetailers/JR-216897-0A1123-B?$mi$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0" y="4349138"/>
            <a:ext cx="1711222" cy="22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https://resources.shopstyle.com/sim/90/d7/90d723222e1b7f40d3a88797e8c4ae93/material-girl-active-juniors-floral-printed-shorts-only-at-macy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11" y="4255711"/>
            <a:ext cx="1989877" cy="24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http://ecx.images-amazon.com/images/I/71jRgSPITqL._UY500_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11200" r="14892"/>
          <a:stretch/>
        </p:blipFill>
        <p:spPr bwMode="auto">
          <a:xfrm>
            <a:off x="5219718" y="3917406"/>
            <a:ext cx="1815023" cy="279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29" y="4953000"/>
            <a:ext cx="1896948" cy="12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208" y="927630"/>
            <a:ext cx="8082183" cy="191502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 Rounded MT Bold" panose="020F0704030504030204" pitchFamily="34" charset="0"/>
                <a:cs typeface="Aharoni" panose="02010803020104030203" pitchFamily="2" charset="-79"/>
              </a:rPr>
              <a:t>The length of these examples could be considered acceptable </a:t>
            </a:r>
            <a:br>
              <a:rPr lang="en-US" sz="3600" dirty="0"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3600" dirty="0">
                <a:latin typeface="Arial Rounded MT Bold" panose="020F0704030504030204" pitchFamily="34" charset="0"/>
                <a:cs typeface="Aharoni" panose="02010803020104030203" pitchFamily="2" charset="-79"/>
              </a:rPr>
              <a:t>for school if they </a:t>
            </a:r>
            <a:br>
              <a:rPr lang="en-US" sz="3600" dirty="0"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3600" dirty="0">
                <a:latin typeface="Arial Rounded MT Bold" panose="020F0704030504030204" pitchFamily="34" charset="0"/>
                <a:cs typeface="Aharoni" panose="02010803020104030203" pitchFamily="2" charset="-79"/>
              </a:rPr>
              <a:t>measure no more than </a:t>
            </a:r>
            <a:br>
              <a:rPr lang="en-US" sz="3600" dirty="0"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3600" dirty="0">
                <a:latin typeface="Arial Rounded MT Bold" panose="020F0704030504030204" pitchFamily="34" charset="0"/>
                <a:cs typeface="Aharoni" panose="02010803020104030203" pitchFamily="2" charset="-79"/>
              </a:rPr>
              <a:t>5” from the knee.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42654"/>
            <a:ext cx="2066447" cy="38191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5400000">
            <a:off x="5335046" y="2837699"/>
            <a:ext cx="2722777" cy="4124269"/>
            <a:chOff x="2031277" y="129383"/>
            <a:chExt cx="3975462" cy="6367001"/>
          </a:xfrm>
        </p:grpSpPr>
        <p:sp>
          <p:nvSpPr>
            <p:cNvPr id="17" name="Left Brace 16"/>
            <p:cNvSpPr/>
            <p:nvPr/>
          </p:nvSpPr>
          <p:spPr>
            <a:xfrm rot="5400000">
              <a:off x="3765368" y="1568632"/>
              <a:ext cx="533401" cy="394933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035440" y="1227034"/>
              <a:ext cx="3947874" cy="175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Use this side to measure shorts. </a:t>
              </a:r>
            </a:p>
            <a:p>
              <a:pPr algn="ctr"/>
              <a:r>
                <a:rPr lang="en-US" dirty="0"/>
                <a:t>(5 inches from kneecap)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1277" y="4105603"/>
              <a:ext cx="3975462" cy="2390781"/>
            </a:xfrm>
            <a:prstGeom prst="rect">
              <a:avLst/>
            </a:prstGeom>
          </p:spPr>
        </p:pic>
      </p:grpSp>
      <p:sp>
        <p:nvSpPr>
          <p:cNvPr id="18" name="Left Arrow 17"/>
          <p:cNvSpPr/>
          <p:nvPr/>
        </p:nvSpPr>
        <p:spPr>
          <a:xfrm>
            <a:off x="2895600" y="4572000"/>
            <a:ext cx="1247275" cy="276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9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-45512" y="497460"/>
            <a:ext cx="82296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latin typeface="Cooper Black" pitchFamily="18" charset="0"/>
              </a:rPr>
              <a:t>Undergarments may </a:t>
            </a:r>
            <a:br>
              <a:rPr lang="en-US" sz="4400" dirty="0">
                <a:latin typeface="Cooper Black" pitchFamily="18" charset="0"/>
              </a:rPr>
            </a:br>
            <a:r>
              <a:rPr lang="en-US" sz="4400" dirty="0">
                <a:latin typeface="Cooper Black" pitchFamily="18" charset="0"/>
              </a:rPr>
              <a:t>NOT be exposed!</a:t>
            </a:r>
            <a:br>
              <a:rPr sz="4400" dirty="0"/>
            </a:br>
            <a:endParaRPr sz="4400" dirty="0"/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0"/>
            <a:ext cx="1485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en.ce.cn/entertainment/fashion/trend/200705/15/W0200705153940222195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9"/>
          <a:stretch/>
        </p:blipFill>
        <p:spPr bwMode="auto">
          <a:xfrm>
            <a:off x="3981450" y="4419600"/>
            <a:ext cx="3333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http://1.bp.blogspot.com/_lstD50t1Jns/ST6-lbmHIOI/AAAAAAAAA-w/ICtU78lTl0s/s320/undies+show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12" y="4032866"/>
            <a:ext cx="2032019" cy="252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2307"/>
            <a:ext cx="1765319" cy="176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0687" y="1474246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0"/>
              </a:rPr>
              <a:t>All pants, shorts, and skirts shall be worn at the waist, not sagged, and all undergarments MUST NOT be visible. </a:t>
            </a:r>
          </a:p>
          <a:p>
            <a:r>
              <a:rPr lang="en-US" sz="2400" b="1" dirty="0">
                <a:latin typeface="Arial Rounded MT Bold" panose="020F0704030504030204" pitchFamily="34" charset="0"/>
              </a:rPr>
              <a:t>Holes should not expose skin or undergarments above the mid thigh (index card rule).  Frays are OK!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304798"/>
            <a:ext cx="1400175" cy="30575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533401" y="596018"/>
            <a:ext cx="8153400" cy="131248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Cooper Black" panose="0208090404030B020404" pitchFamily="18" charset="0"/>
              </a:rPr>
              <a:t>Additional Clothing Items That Are Inappropriate for School Wear</a:t>
            </a:r>
            <a:endParaRPr altLang="en-US" dirty="0"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8347" y="1600200"/>
            <a:ext cx="8020853" cy="4953000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Costumes, pajamas, or slippers.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Head wear (except for religious reasons): including hats, hoods, sweatbands, bandanas, scarves, baseball caps, picks, and combs.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Sunglasses.</a:t>
            </a:r>
          </a:p>
          <a:p>
            <a:pPr algn="l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Items that promote illegal or offensive activity: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clothing which displays obscene words, pictures, or designs, clothing which conveys a sexually suggestive, vulgar, demeaning, or inflammatory remarks, a pro-alcohol, tobacco, or drug related message, or anything symbolic of gangs or disruptive groups.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Items that can be used as a weapon (i.e. spikes or chains).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" y="759274"/>
            <a:ext cx="9220200" cy="126709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900" dirty="0">
                <a:latin typeface="Cooper Black" pitchFamily="18" charset="0"/>
              </a:rPr>
              <a:t>Inappropriate Headgear</a:t>
            </a:r>
            <a:br>
              <a:rPr sz="7200" dirty="0"/>
            </a:br>
            <a:endParaRPr sz="7200" dirty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0" y="4130855"/>
            <a:ext cx="213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20" y="205018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38896"/>
            <a:ext cx="2209800" cy="229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405" y="1080395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Students may wear hoodies, however, the hood cannot be over his/her head during the school day inside the building. </a:t>
            </a:r>
          </a:p>
        </p:txBody>
      </p:sp>
      <p:pic>
        <p:nvPicPr>
          <p:cNvPr id="25610" name="Picture 10" descr="https://s-media-cache-ak0.pinimg.com/236x/2d/c9/ba/2dc9baa5a32dcb290bc47715199e07e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4288"/>
            <a:ext cx="22479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http://img2.timeinc.net/people/i/2016/stylewatch/blog/160111/gwen-stefani-600x45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1" b="27951"/>
          <a:stretch/>
        </p:blipFill>
        <p:spPr bwMode="auto">
          <a:xfrm>
            <a:off x="5943600" y="1751648"/>
            <a:ext cx="28924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o-rag vs banda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93" y="4572000"/>
            <a:ext cx="2092823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o-rag vs banda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70" y="4013289"/>
            <a:ext cx="1809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76200" y="41593"/>
            <a:ext cx="8915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altLang="en-US" sz="4000" dirty="0">
                <a:latin typeface="Cooper Black" panose="0208090404030B020404" pitchFamily="18" charset="0"/>
              </a:rPr>
              <a:t>Pajamas and slippers are not </a:t>
            </a:r>
            <a:r>
              <a:rPr lang="en-US" altLang="en-US" sz="4000" dirty="0">
                <a:latin typeface="Cooper Black" panose="0208090404030B020404" pitchFamily="18" charset="0"/>
              </a:rPr>
              <a:t>appropriate for school wear</a:t>
            </a:r>
            <a:r>
              <a:rPr altLang="en-US" sz="4000" dirty="0">
                <a:latin typeface="Cooper Black" panose="0208090404030B020404" pitchFamily="18" charset="0"/>
              </a:rPr>
              <a:t>.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72" y="2413636"/>
            <a:ext cx="2249805" cy="224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64982"/>
            <a:ext cx="16668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22" y="3002756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https://cdn-img-3.wanelo.com/p/3df/651/6cd/762aeb63cc2726ce138d442/x354-q8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r="22857"/>
          <a:stretch/>
        </p:blipFill>
        <p:spPr bwMode="auto">
          <a:xfrm>
            <a:off x="465294" y="2142649"/>
            <a:ext cx="160020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http://i5.walmartimages.com/dfw/dce07b8c-a50b/k2-_6f48a8b7-8a6e-4525-ac8f-609742f9c8aa.v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3" r="23561"/>
          <a:stretch/>
        </p:blipFill>
        <p:spPr bwMode="auto">
          <a:xfrm>
            <a:off x="2402798" y="3538539"/>
            <a:ext cx="1295400" cy="254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 descr="http://www.utahsweetsavings.com/wp-content/uploads/2016/03/mens-pajama-pan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4809650"/>
            <a:ext cx="3236595" cy="17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10000"/>
            <a:ext cx="60960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Ritch Middle School students will be expected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to be in dress code beginning the first day of school.</a:t>
            </a:r>
            <a:br>
              <a:rPr lang="en-US" dirty="0">
                <a:latin typeface="+mn-lt"/>
              </a:rPr>
            </a:br>
            <a:endParaRPr dirty="0">
              <a:latin typeface="+mn-lt"/>
            </a:endParaRPr>
          </a:p>
        </p:txBody>
      </p:sp>
      <p:sp>
        <p:nvSpPr>
          <p:cNvPr id="7170" name="Subtitle 3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7543800" cy="1600200"/>
          </a:xfrm>
        </p:spPr>
        <p:txBody>
          <a:bodyPr/>
          <a:lstStyle/>
          <a:p>
            <a:pPr eaLnBrk="1" hangingPunct="1"/>
            <a:r>
              <a:rPr lang="en-US" altLang="en-US" sz="8000" dirty="0">
                <a:solidFill>
                  <a:schemeClr val="tx1">
                    <a:lumMod val="85000"/>
                  </a:schemeClr>
                </a:solidFill>
                <a:latin typeface="Cooper Black" panose="0208090404030B020404" pitchFamily="18" charset="0"/>
              </a:rPr>
              <a:t>Raven Wear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798734" cy="1303867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Berlin Sans FB Demi" panose="020E0802020502020306" pitchFamily="34" charset="0"/>
              </a:rPr>
              <a:t>Leggings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4343399"/>
          </a:xfrm>
        </p:spPr>
        <p:txBody>
          <a:bodyPr>
            <a:noAutofit/>
          </a:bodyPr>
          <a:lstStyle/>
          <a:p>
            <a:r>
              <a:rPr lang="en-US" sz="2600" dirty="0"/>
              <a:t>Leggings may NOT be worn with regular length shirts. </a:t>
            </a:r>
          </a:p>
          <a:p>
            <a:r>
              <a:rPr lang="en-US" sz="2600" dirty="0"/>
              <a:t>Leggings MUST be worn with a shirt or dress that hits mid thigh and covers the same length all the way around.</a:t>
            </a:r>
          </a:p>
          <a:p>
            <a:r>
              <a:rPr lang="en-US" sz="2600" dirty="0"/>
              <a:t>Leggings MUST NOT be thin (similar to tights – i.e. material that can be seen through). </a:t>
            </a:r>
          </a:p>
          <a:p>
            <a:r>
              <a:rPr lang="en-US" sz="2600" dirty="0"/>
              <a:t>Skinny jeans and skinny pants with pockets are appropriate with regular dress code approved tops as long as the bottoms are not revealing. </a:t>
            </a:r>
          </a:p>
        </p:txBody>
      </p:sp>
    </p:spTree>
    <p:extLst>
      <p:ext uri="{BB962C8B-B14F-4D97-AF65-F5344CB8AC3E}">
        <p14:creationId xmlns:p14="http://schemas.microsoft.com/office/powerpoint/2010/main" val="2512512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-152400" y="49132"/>
            <a:ext cx="91440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300" dirty="0">
                <a:latin typeface="Cooper Black" panose="0208090404030B020404" pitchFamily="18" charset="0"/>
              </a:rPr>
              <a:t>Below are examples of outfits with leggings that are NOT appropriate for school wear. </a:t>
            </a:r>
            <a:endParaRPr altLang="en-US" sz="3300" dirty="0">
              <a:latin typeface="Cooper Black" panose="0208090404030B020404" pitchFamily="18" charset="0"/>
            </a:endParaRPr>
          </a:p>
        </p:txBody>
      </p:sp>
      <p:pic>
        <p:nvPicPr>
          <p:cNvPr id="23560" name="Picture 8" descr="http://designsbykaty.com/wp-content/uploads/2013/12/leggings-as-pan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0"/>
          <a:stretch/>
        </p:blipFill>
        <p:spPr bwMode="auto">
          <a:xfrm>
            <a:off x="6159144" y="1444810"/>
            <a:ext cx="3048000" cy="259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4580" y="3952636"/>
            <a:ext cx="591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6527"/>
          <a:stretch/>
        </p:blipFill>
        <p:spPr>
          <a:xfrm>
            <a:off x="4352661" y="1600200"/>
            <a:ext cx="1600200" cy="3661591"/>
          </a:xfrm>
          <a:prstGeom prst="rect">
            <a:avLst/>
          </a:prstGeom>
        </p:spPr>
      </p:pic>
      <p:pic>
        <p:nvPicPr>
          <p:cNvPr id="23564" name="Picture 12" descr="https://resources.shopstyle.com/sim/59/7c/597c3afa30441a9f71cc50c218c83793/laure-long-sleeve-high-low-to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5926" r="22271" b="15308"/>
          <a:stretch/>
        </p:blipFill>
        <p:spPr bwMode="auto">
          <a:xfrm>
            <a:off x="3133460" y="3945881"/>
            <a:ext cx="121920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536" y="4339568"/>
            <a:ext cx="995363" cy="2293663"/>
          </a:xfrm>
          <a:prstGeom prst="rect">
            <a:avLst/>
          </a:prstGeom>
        </p:spPr>
      </p:pic>
      <p:pic>
        <p:nvPicPr>
          <p:cNvPr id="23562" name="Picture 10" descr="Cami Us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4" t="1" b="-1165"/>
          <a:stretch/>
        </p:blipFill>
        <p:spPr bwMode="auto">
          <a:xfrm>
            <a:off x="1066800" y="3276600"/>
            <a:ext cx="1545498" cy="2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1516725">
            <a:off x="548626" y="4607693"/>
            <a:ext cx="95703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387888"/>
            <a:ext cx="8763000" cy="151553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Below are outfits with leggings that are appropriate to wear to school as long as they are no more than </a:t>
            </a:r>
            <a:br>
              <a:rPr lang="en-US" sz="4000" dirty="0"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4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mid-thigh.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194388"/>
            <a:ext cx="2895600" cy="2909433"/>
          </a:xfrm>
          <a:prstGeom prst="rect">
            <a:avLst/>
          </a:prstGeom>
        </p:spPr>
      </p:pic>
      <p:pic>
        <p:nvPicPr>
          <p:cNvPr id="49156" name="Picture 4" descr="http://bestfreeclipart.tk/clipart/resource/2016/02/10/images-for-check-mark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09" y="3808427"/>
            <a:ext cx="3000091" cy="1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903421"/>
            <a:ext cx="2133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52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ctrTitle"/>
          </p:nvPr>
        </p:nvSpPr>
        <p:spPr>
          <a:xfrm>
            <a:off x="1279966" y="685800"/>
            <a:ext cx="6426333" cy="66039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>
                <a:latin typeface="Cooper Black" panose="0208090404030B020404" pitchFamily="18" charset="0"/>
              </a:rPr>
              <a:t>Shoes and MISC.</a:t>
            </a:r>
            <a:endParaRPr altLang="en-US" sz="4400" dirty="0">
              <a:latin typeface="Cooper Black" panose="0208090404030B020404" pitchFamily="18" charset="0"/>
            </a:endParaRPr>
          </a:p>
        </p:txBody>
      </p:sp>
      <p:sp>
        <p:nvSpPr>
          <p:cNvPr id="31746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434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Shoes MUST be worn at all times. </a:t>
            </a:r>
          </a:p>
          <a:p>
            <a:pPr eaLnBrk="1" hangingPunct="1"/>
            <a:r>
              <a:rPr lang="en-US" alt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Athletic shoes MUST be worn for physical education classes.</a:t>
            </a:r>
          </a:p>
          <a:p>
            <a:pPr eaLnBrk="1" hangingPunct="1"/>
            <a:r>
              <a:rPr lang="en-US" alt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Closed-toe shoes may be required for protection in certain activities.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endParaRPr lang="en-US" alt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NOT SPECIFICALLY COVERED IN THE ABOVE POLICY MAY BE PROHIBITED AT THE DISCRETION OF THE SCHOOL ADMINISTRATION.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ctrTitle"/>
          </p:nvPr>
        </p:nvSpPr>
        <p:spPr>
          <a:xfrm>
            <a:off x="1181100" y="228600"/>
            <a:ext cx="6781800" cy="8889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dirty="0">
                <a:latin typeface="Cooper Black" panose="0208090404030B020404" pitchFamily="18" charset="0"/>
              </a:rPr>
              <a:t>BE INFORMED!</a:t>
            </a:r>
            <a:endParaRPr altLang="en-US" sz="5400" dirty="0">
              <a:latin typeface="Cooper Black" panose="0208090404030B020404" pitchFamily="18" charset="0"/>
            </a:endParaRPr>
          </a:p>
        </p:txBody>
      </p:sp>
      <p:sp>
        <p:nvSpPr>
          <p:cNvPr id="32770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8001000" cy="4800600"/>
          </a:xfrm>
        </p:spPr>
        <p:txBody>
          <a:bodyPr>
            <a:no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not in dress code will be asked to attempt to call home to get a change of clothes brought to them.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who are unable to get a change of clothes may be asked to sit in ISS for the day and teachers will provide class work for them to complete.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with habitual dress code violations will be subject to disciplinary action for defiance of district policy.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771" y="1066800"/>
            <a:ext cx="91440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7200" dirty="0">
                <a:latin typeface="Cooper Black" pitchFamily="18" charset="0"/>
              </a:rPr>
              <a:t>The Philosophy</a:t>
            </a:r>
            <a:br>
              <a:rPr sz="8000" dirty="0"/>
            </a:br>
            <a:endParaRPr sz="8000" dirty="0"/>
          </a:p>
        </p:txBody>
      </p:sp>
      <p:sp>
        <p:nvSpPr>
          <p:cNvPr id="8194" name="Subtitle 3"/>
          <p:cNvSpPr>
            <a:spLocks noGrp="1"/>
          </p:cNvSpPr>
          <p:nvPr>
            <p:ph type="subTitle" idx="1"/>
          </p:nvPr>
        </p:nvSpPr>
        <p:spPr>
          <a:xfrm>
            <a:off x="1524000" y="1447800"/>
            <a:ext cx="6096000" cy="3886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students are expected to dress in a manner consistent with the recognition that he/she has a responsibility to help foster a learning environment that promotes health and safety, respect and pride, and a positive regard for district policy.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altLang="en-US" sz="6000" dirty="0">
                <a:latin typeface="Cooper Black" panose="0208090404030B020404" pitchFamily="18" charset="0"/>
              </a:rPr>
              <a:t>Shirts</a:t>
            </a:r>
            <a:r>
              <a:rPr lang="en-US" altLang="en-US" sz="6000" dirty="0">
                <a:latin typeface="Cooper Black" panose="0208090404030B020404" pitchFamily="18" charset="0"/>
              </a:rPr>
              <a:t> &amp;</a:t>
            </a:r>
            <a:r>
              <a:rPr altLang="en-US" sz="6000" dirty="0">
                <a:latin typeface="Cooper Black" panose="0208090404030B020404" pitchFamily="18" charset="0"/>
              </a:rPr>
              <a:t> Blouses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8348" y="1752600"/>
            <a:ext cx="7511472" cy="4041162"/>
          </a:xfrm>
        </p:spPr>
        <p:txBody>
          <a:bodyPr>
            <a:normAutofit/>
          </a:bodyPr>
          <a:lstStyle/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• 	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Shirts and blouses should cover a majority of the shoulder. Sleeveless apparel with a finished edge may be worn if the garment has a standard size armhole.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• 	Spaghetti straps, tube tops, one shoulder tops, halter tops, mesh tops, sheer tops, strapless tops, racer back, and backless tops are not appropriate for school wear.</a:t>
            </a:r>
          </a:p>
          <a:p>
            <a:pPr algn="l">
              <a:spcBef>
                <a:spcPts val="580"/>
              </a:spcBef>
              <a:spcAft>
                <a:spcPts val="0"/>
              </a:spcAft>
              <a:buClrTx/>
              <a:buSzPct val="109000"/>
              <a:defRPr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Sheer tops may be worn ONLY IF the shirt underneath meets all dress code requirements.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080382"/>
          </a:xfrm>
        </p:spPr>
        <p:txBody>
          <a:bodyPr>
            <a:normAutofit/>
          </a:bodyPr>
          <a:lstStyle/>
          <a:p>
            <a:pPr eaLnBrk="1" hangingPunct="1"/>
            <a:r>
              <a:rPr altLang="en-US" sz="4400" dirty="0">
                <a:latin typeface="Cooper Black" panose="0208090404030B020404" pitchFamily="18" charset="0"/>
              </a:rPr>
              <a:t>Shirts</a:t>
            </a:r>
            <a:r>
              <a:rPr lang="en-US" altLang="en-US" sz="4400" dirty="0">
                <a:latin typeface="Cooper Black" panose="0208090404030B020404" pitchFamily="18" charset="0"/>
              </a:rPr>
              <a:t> &amp;</a:t>
            </a:r>
            <a:r>
              <a:rPr altLang="en-US" sz="4400" dirty="0">
                <a:latin typeface="Cooper Black" panose="0208090404030B020404" pitchFamily="18" charset="0"/>
              </a:rPr>
              <a:t> Blouses</a:t>
            </a:r>
            <a:r>
              <a:rPr lang="en-US" altLang="en-US" sz="4400" dirty="0">
                <a:latin typeface="Cooper Black" panose="0208090404030B020404" pitchFamily="18" charset="0"/>
              </a:rPr>
              <a:t> </a:t>
            </a:r>
            <a:r>
              <a:rPr lang="en-US" altLang="en-US" sz="1600" dirty="0">
                <a:latin typeface="Cooper Black" panose="0208090404030B020404" pitchFamily="18" charset="0"/>
              </a:rPr>
              <a:t>(continued)</a:t>
            </a:r>
            <a:endParaRPr altLang="en-US" sz="3200" dirty="0">
              <a:latin typeface="Cooper Black" panose="0208090404030B020404" pitchFamily="18" charset="0"/>
            </a:endParaRPr>
          </a:p>
        </p:txBody>
      </p:sp>
      <p:sp>
        <p:nvSpPr>
          <p:cNvPr id="10242" name="Subtitle 2"/>
          <p:cNvSpPr>
            <a:spLocks noGrp="1"/>
          </p:cNvSpPr>
          <p:nvPr>
            <p:ph idx="1"/>
          </p:nvPr>
        </p:nvSpPr>
        <p:spPr>
          <a:xfrm>
            <a:off x="818347" y="1600200"/>
            <a:ext cx="8097053" cy="4876800"/>
          </a:xfrm>
        </p:spPr>
        <p:txBody>
          <a:bodyPr>
            <a:normAutofit/>
          </a:bodyPr>
          <a:lstStyle/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Shirts and blouses must NOT show inappropriate necklines that expose cleavage, low back lines, midriffs, or undergarments. No bare skin should be exposed at the waist, chest, or abdomen area.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Necklines cannot be lower than the straight line from the top of the underarm across to the opposite underarm.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shirts and tops must be tucked in or overlap the bottom garment (pants, shorts, or skirts)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“Muscle” shirts and tank tops are prohibited on males unless they are worn with another shirt.</a:t>
            </a:r>
          </a:p>
          <a:p>
            <a:pPr algn="l"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9067800" cy="1089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>
                <a:latin typeface="ITC Bookman Demi" pitchFamily="18" charset="0"/>
              </a:rPr>
              <a:t>“</a:t>
            </a:r>
            <a:r>
              <a:rPr altLang="en-US" sz="3200" b="1" dirty="0">
                <a:latin typeface="ITC Bookman Demi" pitchFamily="18" charset="0"/>
              </a:rPr>
              <a:t>Muscle</a:t>
            </a:r>
            <a:r>
              <a:rPr lang="en-US" altLang="en-US" sz="3200" b="1" dirty="0">
                <a:latin typeface="ITC Bookman Demi" pitchFamily="18" charset="0"/>
              </a:rPr>
              <a:t>"</a:t>
            </a:r>
            <a:r>
              <a:rPr altLang="en-US" sz="3200" b="1" dirty="0">
                <a:latin typeface="ITC Bookman Demi" pitchFamily="18" charset="0"/>
              </a:rPr>
              <a:t> shirts, tube tops, one shoulder, halter tops</a:t>
            </a:r>
            <a:r>
              <a:rPr lang="en-US" altLang="en-US" sz="3200" b="1" dirty="0">
                <a:latin typeface="ITC Bookman Demi" pitchFamily="18" charset="0"/>
              </a:rPr>
              <a:t>,</a:t>
            </a:r>
            <a:r>
              <a:rPr altLang="en-US" sz="3200" b="1" dirty="0">
                <a:latin typeface="ITC Bookman Demi" pitchFamily="18" charset="0"/>
              </a:rPr>
              <a:t> and spaghetti straps are </a:t>
            </a:r>
            <a:r>
              <a:rPr lang="en-US" altLang="en-US" sz="3200" b="1" i="1" u="sng" dirty="0">
                <a:latin typeface="ITC Bookman Demi" pitchFamily="18" charset="0"/>
              </a:rPr>
              <a:t>not appropriate for school wear.</a:t>
            </a:r>
            <a:endParaRPr altLang="en-US" sz="3200" dirty="0">
              <a:latin typeface="ITC Bookman Demi" pitchFamily="18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84" y="1519238"/>
            <a:ext cx="1905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1" descr="http://www.faqactivewear.com/faqtshirtsnmore/images/tube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42" y="1519238"/>
            <a:ext cx="24161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15" y="4215400"/>
            <a:ext cx="2242343" cy="224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ttp://cdn.shopify.com/s/files/1/0958/8608/products/red-iron-tilt.jpg?v=14427956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8" y="4343400"/>
            <a:ext cx="1475546" cy="17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g03.a.alicdn.com/kf/HTB1zWsDGXXXXXbQaXXXq6xXFXXXQ/New-tank-top-men-2015-fashion-cotton-sleeveless-shirts-fitness-shirt-mens-Letter-82-Pinted-single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6" r="51134"/>
          <a:stretch/>
        </p:blipFill>
        <p:spPr bwMode="auto">
          <a:xfrm>
            <a:off x="2112771" y="4143467"/>
            <a:ext cx="13684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collegelifestyles.org/wp-content/uploads/2009/08/urban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0" r="15294" b="15897"/>
          <a:stretch/>
        </p:blipFill>
        <p:spPr bwMode="auto">
          <a:xfrm>
            <a:off x="5791200" y="1641792"/>
            <a:ext cx="1546225" cy="18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fishingforladies.com/wp-content/uploads/2013/08/4159w2ScOTL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/>
          <a:stretch/>
        </p:blipFill>
        <p:spPr bwMode="auto">
          <a:xfrm>
            <a:off x="6705600" y="3779590"/>
            <a:ext cx="2048996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-304800" y="281848"/>
            <a:ext cx="982980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b="1" dirty="0">
                <a:latin typeface="ITC Bookman Demi" pitchFamily="18" charset="0"/>
              </a:rPr>
              <a:t>Shirts</a:t>
            </a:r>
            <a:r>
              <a:rPr lang="en-US" sz="2400" b="1" dirty="0">
                <a:latin typeface="ITC Bookman Demi" pitchFamily="18" charset="0"/>
              </a:rPr>
              <a:t> and </a:t>
            </a:r>
            <a:r>
              <a:rPr sz="2400" b="1" dirty="0">
                <a:latin typeface="ITC Bookman Demi" pitchFamily="18" charset="0"/>
              </a:rPr>
              <a:t>tops that reveal cleavage, </a:t>
            </a:r>
            <a:br>
              <a:rPr lang="en-US" sz="2400" b="1" dirty="0">
                <a:latin typeface="ITC Bookman Demi" pitchFamily="18" charset="0"/>
              </a:rPr>
            </a:br>
            <a:r>
              <a:rPr sz="2400" b="1" dirty="0">
                <a:latin typeface="ITC Bookman Demi" pitchFamily="18" charset="0"/>
              </a:rPr>
              <a:t>are low cut,</a:t>
            </a:r>
            <a:r>
              <a:rPr lang="en-US" sz="2400" b="1" dirty="0">
                <a:latin typeface="ITC Bookman Demi" pitchFamily="18" charset="0"/>
              </a:rPr>
              <a:t> </a:t>
            </a:r>
            <a:r>
              <a:rPr sz="2400" b="1" dirty="0">
                <a:latin typeface="ITC Bookman Demi" pitchFamily="18" charset="0"/>
              </a:rPr>
              <a:t>show midriff, or are </a:t>
            </a:r>
            <a:r>
              <a:rPr lang="en-US" sz="2400" b="1" dirty="0">
                <a:latin typeface="ITC Bookman Demi" pitchFamily="18" charset="0"/>
              </a:rPr>
              <a:t>racer back </a:t>
            </a:r>
            <a:br>
              <a:rPr lang="en-US" sz="2400" b="1" dirty="0">
                <a:latin typeface="ITC Bookman Demi" pitchFamily="18" charset="0"/>
              </a:rPr>
            </a:br>
            <a:r>
              <a:rPr lang="en-US" sz="2400" b="1" dirty="0">
                <a:latin typeface="ITC Bookman Demi" pitchFamily="18" charset="0"/>
              </a:rPr>
              <a:t>or </a:t>
            </a:r>
            <a:r>
              <a:rPr sz="2400" b="1" dirty="0">
                <a:latin typeface="ITC Bookman Demi" pitchFamily="18" charset="0"/>
              </a:rPr>
              <a:t>backless</a:t>
            </a:r>
            <a:r>
              <a:rPr lang="en-US" sz="2400" b="1" dirty="0">
                <a:latin typeface="ITC Bookman Demi" pitchFamily="18" charset="0"/>
              </a:rPr>
              <a:t> </a:t>
            </a:r>
            <a:r>
              <a:rPr sz="2400" b="1" dirty="0">
                <a:latin typeface="ITC Bookman Demi" pitchFamily="18" charset="0"/>
              </a:rPr>
              <a:t>are </a:t>
            </a:r>
            <a:r>
              <a:rPr lang="en-US" sz="2400" b="1" i="1" u="sng" dirty="0">
                <a:latin typeface="ITC Bookman Demi" pitchFamily="18" charset="0"/>
              </a:rPr>
              <a:t>not appropriate for school wear</a:t>
            </a:r>
            <a:r>
              <a:rPr sz="2400" b="1" dirty="0">
                <a:latin typeface="ITC Bookman Demi" pitchFamily="18" charset="0"/>
              </a:rPr>
              <a:t>.</a:t>
            </a:r>
            <a:endParaRPr sz="2400" dirty="0">
              <a:latin typeface="ITC Bookman Demi" pitchFamily="18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193215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79" y="5231539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55" y="19707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https://cdn-img-0.wanelo.com/p/84a/973/dea/286373d4b8615b701e9a004/x354-q8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t="13559" r="18644"/>
          <a:stretch/>
        </p:blipFill>
        <p:spPr bwMode="auto">
          <a:xfrm>
            <a:off x="2513823" y="2398923"/>
            <a:ext cx="2286000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http://www.forever21.com/images/default_750/00107043-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t="23530" r="17964" b="11765"/>
          <a:stretch/>
        </p:blipFill>
        <p:spPr bwMode="auto">
          <a:xfrm>
            <a:off x="381000" y="3545561"/>
            <a:ext cx="182533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https://is4.revolveassets.com/images/p4/n/z/TEIG-WS5_V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t="9518" r="15164" b="16395"/>
          <a:stretch/>
        </p:blipFill>
        <p:spPr bwMode="auto">
          <a:xfrm>
            <a:off x="5010546" y="1970700"/>
            <a:ext cx="1905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 descr="http://images.prod.meredith.com/product/50f0013025cb8d266caf039db2ea3820/d2ff6340460428fff284de1e7426dc8ca5d9086be3be382dfd6dd62f1ef5178a/m/womens-blouse-black-l-3hearts-junior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7"/>
          <a:stretch/>
        </p:blipFill>
        <p:spPr bwMode="auto">
          <a:xfrm>
            <a:off x="3936783" y="4836922"/>
            <a:ext cx="1992294" cy="19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28600" y="27542"/>
            <a:ext cx="9296400" cy="1470025"/>
          </a:xfrm>
        </p:spPr>
        <p:txBody>
          <a:bodyPr/>
          <a:lstStyle/>
          <a:p>
            <a:pPr eaLnBrk="1" hangingPunct="1"/>
            <a:r>
              <a:rPr altLang="en-US" sz="3200" b="1" dirty="0">
                <a:latin typeface="ITC Bookman Demi" pitchFamily="18" charset="0"/>
              </a:rPr>
              <a:t>These are considered acceptable:</a:t>
            </a:r>
            <a:endParaRPr altLang="en-US" sz="3200" dirty="0">
              <a:latin typeface="ITC Bookman Demi" pitchFamily="18" charset="0"/>
            </a:endParaRPr>
          </a:p>
        </p:txBody>
      </p:sp>
      <p:pic>
        <p:nvPicPr>
          <p:cNvPr id="13315" name="Picture 6" descr="http://tbn2.google.com/images?q=tbn:4xUq1G9cr7AILM:http://imagecache.asos.com/inv/T/23/43/498576/Yellow/image1xl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0"/>
          <a:stretch/>
        </p:blipFill>
        <p:spPr bwMode="auto">
          <a:xfrm>
            <a:off x="6553200" y="3038207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http://www.gap.com/Asset_Archive/GPWeb/Assets/Product/594/594871/category/gp594871-01viv0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2"/>
          <a:stretch/>
        </p:blipFill>
        <p:spPr bwMode="auto">
          <a:xfrm>
            <a:off x="3810000" y="2514600"/>
            <a:ext cx="181515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 r="1334" b="5882"/>
          <a:stretch>
            <a:fillRect/>
          </a:stretch>
        </p:blipFill>
        <p:spPr bwMode="auto">
          <a:xfrm>
            <a:off x="1066801" y="3040043"/>
            <a:ext cx="1779274" cy="197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dirty="0">
                <a:latin typeface="Cooper Black" pitchFamily="18" charset="0"/>
              </a:rPr>
              <a:t>Dresses</a:t>
            </a:r>
            <a:r>
              <a:rPr lang="en-US" sz="6000" dirty="0">
                <a:latin typeface="Cooper Black" pitchFamily="18" charset="0"/>
              </a:rPr>
              <a:t> &amp; </a:t>
            </a:r>
            <a:r>
              <a:rPr sz="6000" dirty="0">
                <a:latin typeface="Cooper Black" pitchFamily="18" charset="0"/>
              </a:rPr>
              <a:t>Skirts</a:t>
            </a:r>
            <a:endParaRPr dirty="0"/>
          </a:p>
        </p:txBody>
      </p:sp>
      <p:sp>
        <p:nvSpPr>
          <p:cNvPr id="14338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shirt and blouse expectations regarding sleeves and necklines also applies to dresses.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length of dresses and skirts, including any slit, should be no shorter than the 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side of an index card (3 inches from the top of the knee)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standing up straight, front and back.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1564</TotalTime>
  <Words>900</Words>
  <Application>Microsoft Office PowerPoint</Application>
  <PresentationFormat>On-screen Show (4:3)</PresentationFormat>
  <Paragraphs>76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Aharoni</vt:lpstr>
      <vt:lpstr>Arial</vt:lpstr>
      <vt:lpstr>Arial Rounded MT Bold</vt:lpstr>
      <vt:lpstr>Berlin Sans FB Demi</vt:lpstr>
      <vt:lpstr>Calibri</vt:lpstr>
      <vt:lpstr>Century Gothic</vt:lpstr>
      <vt:lpstr>Cooper Black</vt:lpstr>
      <vt:lpstr>Forte</vt:lpstr>
      <vt:lpstr>ITC Bookman Demi</vt:lpstr>
      <vt:lpstr>Perpetua</vt:lpstr>
      <vt:lpstr>Times New Roman</vt:lpstr>
      <vt:lpstr>Wingdings 2</vt:lpstr>
      <vt:lpstr>Mesh</vt:lpstr>
      <vt:lpstr>Ritch Middle  School </vt:lpstr>
      <vt:lpstr>Ritch Middle School students will be expected  to be in dress code beginning the first day of school. </vt:lpstr>
      <vt:lpstr>The Philosophy </vt:lpstr>
      <vt:lpstr>Shirts &amp; Blouses </vt:lpstr>
      <vt:lpstr>Shirts &amp; Blouses (continued)</vt:lpstr>
      <vt:lpstr>“Muscle" shirts, tube tops, one shoulder, halter tops, and spaghetti straps are not appropriate for school wear.</vt:lpstr>
      <vt:lpstr>Shirts and tops that reveal cleavage,  are low cut, show midriff, or are racer back  or backless are not appropriate for school wear.</vt:lpstr>
      <vt:lpstr>These are considered acceptable:</vt:lpstr>
      <vt:lpstr>Dresses &amp; Skirts</vt:lpstr>
      <vt:lpstr>PowerPoint Presentation</vt:lpstr>
      <vt:lpstr>PowerPoint Presentation</vt:lpstr>
      <vt:lpstr>Inappropriate Attire   </vt:lpstr>
      <vt:lpstr>The lengths of these examples are  considered acceptable.</vt:lpstr>
      <vt:lpstr>Shorts should be no shorter than the long side of an index card (5 inches) from the top of the knee (approximately mid thigh).</vt:lpstr>
      <vt:lpstr>The length of these examples could be considered acceptable  for school if they  measure no more than  5” from the knee. </vt:lpstr>
      <vt:lpstr>Undergarments may  NOT be exposed! </vt:lpstr>
      <vt:lpstr>Additional Clothing Items That Are Inappropriate for School Wear</vt:lpstr>
      <vt:lpstr>Inappropriate Headgear </vt:lpstr>
      <vt:lpstr>Pajamas and slippers are not appropriate for school wear.</vt:lpstr>
      <vt:lpstr>Leggings</vt:lpstr>
      <vt:lpstr>Below are examples of outfits with leggings that are NOT appropriate for school wear. </vt:lpstr>
      <vt:lpstr>Below are outfits with leggings that are appropriate to wear to school as long as they are no more than  mid-thigh.</vt:lpstr>
      <vt:lpstr>Shoes and MISC.</vt:lpstr>
      <vt:lpstr>BE INFORMED!</vt:lpstr>
    </vt:vector>
  </TitlesOfParts>
  <Company>Augusta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“INDIAN GEAR”</dc:title>
  <dc:creator>Augusta County Schools</dc:creator>
  <cp:lastModifiedBy>Christine M. Carson</cp:lastModifiedBy>
  <cp:revision>153</cp:revision>
  <cp:lastPrinted>2016-07-07T21:28:58Z</cp:lastPrinted>
  <dcterms:created xsi:type="dcterms:W3CDTF">2009-04-23T16:41:28Z</dcterms:created>
  <dcterms:modified xsi:type="dcterms:W3CDTF">2017-05-31T12:16:15Z</dcterms:modified>
</cp:coreProperties>
</file>