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58" r:id="rId5"/>
    <p:sldId id="261" r:id="rId6"/>
    <p:sldId id="262" r:id="rId7"/>
    <p:sldId id="274" r:id="rId8"/>
    <p:sldId id="271" r:id="rId9"/>
    <p:sldId id="273" r:id="rId10"/>
    <p:sldId id="278" r:id="rId11"/>
    <p:sldId id="276" r:id="rId12"/>
    <p:sldId id="277" r:id="rId13"/>
    <p:sldId id="257" r:id="rId14"/>
    <p:sldId id="264" r:id="rId15"/>
    <p:sldId id="263" r:id="rId16"/>
    <p:sldId id="265" r:id="rId17"/>
    <p:sldId id="266" r:id="rId18"/>
    <p:sldId id="268" r:id="rId19"/>
    <p:sldId id="279" r:id="rId20"/>
    <p:sldId id="281" r:id="rId21"/>
    <p:sldId id="282" r:id="rId22"/>
    <p:sldId id="283" r:id="rId23"/>
    <p:sldId id="280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7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4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5436BC-4E79-4F76-A28E-9AB2B43C5B23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7C1E8B-8279-4FD3-A22C-142FD0E0F7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4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Sight, COLOR, LENSES, and MIRRORS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10" y="0"/>
            <a:ext cx="9720072" cy="1499616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575" y="905070"/>
            <a:ext cx="8666760" cy="59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8539"/>
            <a:ext cx="9720072" cy="1499616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3516" y="3784558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disturbance that transfers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b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place to place.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279" y="-35754"/>
            <a:ext cx="10322064" cy="68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49136" y="2849136"/>
            <a:ext cx="6858000" cy="1159727"/>
          </a:xfrm>
        </p:spPr>
        <p:txBody>
          <a:bodyPr>
            <a:noAutofit/>
          </a:bodyPr>
          <a:lstStyle/>
          <a:p>
            <a:pPr algn="r"/>
            <a:r>
              <a:rPr lang="en-US" sz="6000" dirty="0" smtClean="0">
                <a:latin typeface="Bernard MT Condensed" panose="02050806060905020404" pitchFamily="18" charset="0"/>
              </a:rPr>
              <a:t>Mirrors and Lenses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65324" y="395140"/>
            <a:ext cx="6246812" cy="149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anose="03050502040202030202" pitchFamily="66" charset="0"/>
              </a:rPr>
              <a:t>When parallel light rays strike a smooth surface, all of the rays are  reflected at the same  angle.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65324" y="2755977"/>
            <a:ext cx="6246812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A convex lens is thicker in the center than on its edges. As light rays parallel to the optical axis pass through a convex lens, they are bent toward the center of the lens. 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Examples: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Magnifying glass </a:t>
            </a: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anose="03050502040202030202" pitchFamily="66" charset="0"/>
              </a:rPr>
              <a:t>and corrective lenses for farsightedness.</a:t>
            </a:r>
            <a:endParaRPr kumimoji="0" lang="en-US" alt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65324" y="4100350"/>
            <a:ext cx="6246812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anose="03050502040202030202" pitchFamily="66" charset="0"/>
              </a:rPr>
              <a:t>A concave lens is thinner in the center than on its edges.  When light rays traveling parallel to the optical axis pass through a concave lens they bend away from the axis and never meet. 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anose="03050502040202030202" pitchFamily="66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anose="03050502040202030202" pitchFamily="66" charset="0"/>
              </a:rPr>
              <a:t>Example : Expanding an image to extend the focal point further back in a eye to correct nearsighted vision. </a:t>
            </a:r>
            <a:endParaRPr kumimoji="0" lang="en-US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65324" y="5430434"/>
            <a:ext cx="6246812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Kristen ITC" panose="03050502040202030202" pitchFamily="66" charset="0"/>
              </a:rPr>
              <a:t>Concave mirrors reflect parallel light rays so that they meet at a point. Concave mirrors produce  the magnified images that you see in a </a:t>
            </a:r>
            <a:r>
              <a:rPr kumimoji="0" lang="en-US" altLang="en-US" sz="2000" b="0" i="0" u="sng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Kristen ITC" panose="03050502040202030202" pitchFamily="66" charset="0"/>
              </a:rPr>
              <a:t>makeup mirror. </a:t>
            </a:r>
            <a:endParaRPr kumimoji="0" lang="en-US" altLang="en-US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65324" y="1479620"/>
            <a:ext cx="6246812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73264D"/>
                </a:solidFill>
                <a:effectLst/>
                <a:latin typeface="Kristen ITC" panose="03050502040202030202" pitchFamily="66" charset="0"/>
              </a:rPr>
              <a:t>The side mirror on a car it enlarges the viewing field of a driver but images are smaller and may seem to be further away.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0"/>
          <a:stretch/>
        </p:blipFill>
        <p:spPr>
          <a:xfrm>
            <a:off x="517221" y="-445746"/>
            <a:ext cx="5024936" cy="7434277"/>
          </a:xfrm>
        </p:spPr>
      </p:pic>
    </p:spTree>
    <p:extLst>
      <p:ext uri="{BB962C8B-B14F-4D97-AF65-F5344CB8AC3E}">
        <p14:creationId xmlns:p14="http://schemas.microsoft.com/office/powerpoint/2010/main" val="16958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9502"/>
            <a:ext cx="11355842" cy="2341984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ernard MT Condensed" panose="02050806060905020404" pitchFamily="18" charset="0"/>
              </a:rPr>
              <a:t>Convex Lenses</a:t>
            </a:r>
            <a:endParaRPr lang="en-US" sz="72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7158" y="549868"/>
            <a:ext cx="8770504" cy="63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9502"/>
            <a:ext cx="11355842" cy="2341984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ernard MT Condensed" panose="02050806060905020404" pitchFamily="18" charset="0"/>
              </a:rPr>
              <a:t>Convex MIRRORs</a:t>
            </a:r>
            <a:endParaRPr lang="en-US" sz="7200" dirty="0"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8548" y="279129"/>
            <a:ext cx="7639043" cy="6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8351"/>
            <a:ext cx="11355842" cy="2341984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ernard MT Condensed" panose="02050806060905020404" pitchFamily="18" charset="0"/>
              </a:rPr>
              <a:t>Concave Lenses</a:t>
            </a:r>
            <a:endParaRPr lang="en-US" sz="7200" dirty="0"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09" r="35279" b="11632"/>
          <a:stretch/>
        </p:blipFill>
        <p:spPr>
          <a:xfrm>
            <a:off x="4964243" y="-111514"/>
            <a:ext cx="7274661" cy="69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8351"/>
            <a:ext cx="11355842" cy="2341984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ernard MT Condensed" panose="02050806060905020404" pitchFamily="18" charset="0"/>
              </a:rPr>
              <a:t>Concave MIRRORs</a:t>
            </a:r>
            <a:endParaRPr lang="en-US" sz="7200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263" y="1008536"/>
            <a:ext cx="7447737" cy="58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499616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COLOR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056"/>
            <a:ext cx="5038725" cy="367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55" y="-334537"/>
            <a:ext cx="8142770" cy="71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-111512"/>
            <a:ext cx="3456878" cy="2520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928" y="57828"/>
            <a:ext cx="9471256" cy="1499616"/>
          </a:xfrm>
        </p:spPr>
        <p:txBody>
          <a:bodyPr/>
          <a:lstStyle/>
          <a:p>
            <a:pPr algn="r"/>
            <a:r>
              <a:rPr lang="en-US" dirty="0" smtClean="0">
                <a:latin typeface="Cooper Black" panose="0208090404030B020404" pitchFamily="18" charset="0"/>
              </a:rPr>
              <a:t>COLOR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8782" y="1983751"/>
            <a:ext cx="4917689" cy="4931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0175" y="1505416"/>
            <a:ext cx="7921825" cy="53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2089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ookman Old Style" panose="02050604050505020204" pitchFamily="18" charset="0"/>
              </a:rPr>
              <a:t>December 8</a:t>
            </a:r>
            <a:r>
              <a:rPr lang="en-US" sz="48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4800" dirty="0" smtClean="0">
                <a:latin typeface="Bookman Old Style" panose="02050604050505020204" pitchFamily="18" charset="0"/>
              </a:rPr>
              <a:t> 2015         page 115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03971"/>
            <a:ext cx="12192000" cy="575402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DO: I </a:t>
            </a:r>
            <a:r>
              <a:rPr lang="en-US" sz="4000" dirty="0">
                <a:latin typeface="Bookman Old Style" panose="02050604050505020204" pitchFamily="18" charset="0"/>
              </a:rPr>
              <a:t>will be able to explain the nature of waves, their behaviors and characteristics as they are manipulated by mirrors and lenses</a:t>
            </a:r>
            <a:r>
              <a:rPr lang="en-US" sz="40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EQ</a:t>
            </a:r>
            <a:r>
              <a:rPr lang="en-US" sz="4000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sz="4000" dirty="0" smtClean="0">
                <a:latin typeface="Bookman Old Style" panose="02050604050505020204" pitchFamily="18" charset="0"/>
              </a:rPr>
              <a:t>How </a:t>
            </a:r>
            <a:r>
              <a:rPr lang="en-US" sz="4000" dirty="0">
                <a:latin typeface="Bookman Old Style" panose="02050604050505020204" pitchFamily="18" charset="0"/>
              </a:rPr>
              <a:t>do mediums effect our perception of waves?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Explain how optical illusions work.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US" sz="4000" dirty="0" smtClean="0">
                <a:latin typeface="Bookman Old Style" panose="02050604050505020204" pitchFamily="18" charset="0"/>
              </a:rPr>
              <a:t> 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REVIEW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What do you remember</a:t>
            </a:r>
            <a:r>
              <a:rPr lang="en-US" sz="2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2089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ookman Old Style" panose="02050604050505020204" pitchFamily="18" charset="0"/>
              </a:rPr>
              <a:t>December 8</a:t>
            </a:r>
            <a:r>
              <a:rPr lang="en-US" sz="48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4800" dirty="0" smtClean="0">
                <a:latin typeface="Bookman Old Style" panose="02050604050505020204" pitchFamily="18" charset="0"/>
              </a:rPr>
              <a:t> 2015         page 115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03971"/>
            <a:ext cx="5187819" cy="5754029"/>
          </a:xfrm>
        </p:spPr>
        <p:txBody>
          <a:bodyPr>
            <a:normAutofit/>
          </a:bodyPr>
          <a:lstStyle/>
          <a:p>
            <a:r>
              <a:rPr lang="en-US" sz="1600" i="1" dirty="0">
                <a:latin typeface="Century Schoolbook" panose="02040604050505020304" pitchFamily="18" charset="0"/>
              </a:rPr>
              <a:t>Use the </a:t>
            </a:r>
            <a:r>
              <a:rPr lang="en-US" sz="1600" i="1" dirty="0" smtClean="0">
                <a:latin typeface="Century Schoolbook" panose="02040604050505020304" pitchFamily="18" charset="0"/>
              </a:rPr>
              <a:t>diagram </a:t>
            </a:r>
            <a:r>
              <a:rPr lang="en-US" sz="1600" i="1" dirty="0">
                <a:latin typeface="Century Schoolbook" panose="02040604050505020304" pitchFamily="18" charset="0"/>
              </a:rPr>
              <a:t>below to answer this question</a:t>
            </a:r>
            <a:r>
              <a:rPr lang="en-US" sz="1600" i="1" dirty="0" smtClean="0">
                <a:latin typeface="Century Schoolbook" panose="02040604050505020304" pitchFamily="18" charset="0"/>
              </a:rPr>
              <a:t>.</a:t>
            </a:r>
          </a:p>
          <a:p>
            <a:endParaRPr lang="en-US" sz="1600" i="1" dirty="0" smtClean="0">
              <a:latin typeface="Century Schoolbook" panose="02040604050505020304" pitchFamily="18" charset="0"/>
            </a:endParaRPr>
          </a:p>
          <a:p>
            <a:endParaRPr lang="en-US" sz="1600" i="1" dirty="0">
              <a:latin typeface="Century Schoolbook" panose="02040604050505020304" pitchFamily="18" charset="0"/>
            </a:endParaRPr>
          </a:p>
          <a:p>
            <a:endParaRPr lang="en-US" sz="1600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entury Schoolbook" panose="02040604050505020304" pitchFamily="18" charset="0"/>
              </a:rPr>
              <a:t>1. When </a:t>
            </a:r>
            <a:r>
              <a:rPr lang="en-US" sz="1600" dirty="0">
                <a:latin typeface="Century Schoolbook" panose="02040604050505020304" pitchFamily="18" charset="0"/>
              </a:rPr>
              <a:t>a rock is dropped into a large puddle,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A. the energy of the waves is greatest at the center of the puddle.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B. the energy of the waves is greatest at the edge of the puddle.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C. the </a:t>
            </a:r>
            <a:r>
              <a:rPr lang="en-US" sz="1600" dirty="0" smtClean="0">
                <a:latin typeface="Century Schoolbook" panose="02040604050505020304" pitchFamily="18" charset="0"/>
              </a:rPr>
              <a:t>medium moves out with the energy.</a:t>
            </a:r>
            <a:endParaRPr lang="en-US" sz="1600" dirty="0">
              <a:latin typeface="Century Schoolbook" panose="02040604050505020304" pitchFamily="18" charset="0"/>
            </a:endParaRPr>
          </a:p>
          <a:p>
            <a:r>
              <a:rPr lang="en-US" sz="1600" dirty="0">
                <a:latin typeface="Century Schoolbook" panose="02040604050505020304" pitchFamily="18" charset="0"/>
              </a:rPr>
              <a:t>D. the energy of the waves doesn't change as they </a:t>
            </a:r>
            <a:r>
              <a:rPr lang="en-US" sz="1600" dirty="0" smtClean="0">
                <a:latin typeface="Century Schoolbook" panose="02040604050505020304" pitchFamily="18" charset="0"/>
              </a:rPr>
              <a:t/>
            </a:r>
            <a:br>
              <a:rPr lang="en-US" sz="1600" dirty="0" smtClean="0">
                <a:latin typeface="Century Schoolbook" panose="02040604050505020304" pitchFamily="18" charset="0"/>
              </a:rPr>
            </a:br>
            <a:r>
              <a:rPr lang="en-US" sz="1600" dirty="0" smtClean="0">
                <a:latin typeface="Century Schoolbook" panose="02040604050505020304" pitchFamily="18" charset="0"/>
              </a:rPr>
              <a:t>     move </a:t>
            </a:r>
            <a:r>
              <a:rPr lang="en-US" sz="1600" dirty="0">
                <a:latin typeface="Century Schoolbook" panose="02040604050505020304" pitchFamily="18" charset="0"/>
              </a:rPr>
              <a:t>away from the center of the puddle.</a:t>
            </a:r>
            <a:r>
              <a:rPr lang="en-US" sz="1600" dirty="0" smtClean="0">
                <a:latin typeface="Century Schoolbook" panose="02040604050505020304" pitchFamily="18" charset="0"/>
              </a:rPr>
              <a:t> </a:t>
            </a:r>
            <a:endParaRPr lang="en-US" sz="1600" dirty="0">
              <a:latin typeface="Century Schoolbook" panose="02040604050505020304" pitchFamily="18" charset="0"/>
            </a:endParaRPr>
          </a:p>
          <a:p>
            <a:r>
              <a:rPr lang="en-US" sz="4000" dirty="0" smtClean="0">
                <a:latin typeface="Bookman Old Style" panose="02050604050505020204" pitchFamily="18" charset="0"/>
              </a:rPr>
              <a:t> 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32" t="23848" r="8228" b="13586"/>
          <a:stretch/>
        </p:blipFill>
        <p:spPr>
          <a:xfrm>
            <a:off x="709127" y="1296954"/>
            <a:ext cx="3573624" cy="1632859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262465" y="1103971"/>
            <a:ext cx="6929535" cy="575402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Century Schoolbook" panose="02040604050505020304" pitchFamily="18" charset="0"/>
              </a:rPr>
              <a:t>2. The </a:t>
            </a:r>
            <a:r>
              <a:rPr lang="en-US" sz="1600" dirty="0">
                <a:latin typeface="Century Schoolbook" panose="02040604050505020304" pitchFamily="18" charset="0"/>
              </a:rPr>
              <a:t>leaves on a tree appear to be green because the molecules of the leaves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A. emit only green light.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B. absorb only green light.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C. absorb all colors except green.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D. reflect the light back unchanged. </a:t>
            </a:r>
            <a:endParaRPr lang="en-US" sz="1600" dirty="0" smtClean="0">
              <a:latin typeface="Century Schoolbook" panose="02040604050505020304" pitchFamily="18" charset="0"/>
            </a:endParaRPr>
          </a:p>
          <a:p>
            <a:endParaRPr lang="en-US" sz="1600" dirty="0" smtClean="0">
              <a:latin typeface="Century Schoolbook" panose="02040604050505020304" pitchFamily="18" charset="0"/>
            </a:endParaRPr>
          </a:p>
          <a:p>
            <a:r>
              <a:rPr lang="en-US" sz="1600" dirty="0" smtClean="0">
                <a:latin typeface="Century Schoolbook" panose="02040604050505020304" pitchFamily="18" charset="0"/>
              </a:rPr>
              <a:t>3. You </a:t>
            </a:r>
            <a:r>
              <a:rPr lang="en-US" sz="1600" dirty="0">
                <a:latin typeface="Century Schoolbook" panose="02040604050505020304" pitchFamily="18" charset="0"/>
              </a:rPr>
              <a:t>are sitting on the edge of a pool with your legs in the water. As light waves pass from the pool into the air, </a:t>
            </a:r>
            <a:r>
              <a:rPr lang="en-US" sz="1600" dirty="0" smtClean="0">
                <a:latin typeface="Century Schoolbook" panose="02040604050505020304" pitchFamily="18" charset="0"/>
              </a:rPr>
              <a:t>it looks </a:t>
            </a:r>
            <a:r>
              <a:rPr lang="en-US" sz="1600" dirty="0">
                <a:latin typeface="Century Schoolbook" panose="02040604050505020304" pitchFamily="18" charset="0"/>
              </a:rPr>
              <a:t>like your legs are not attached at the knees where they meet the water. This is because light </a:t>
            </a:r>
            <a:r>
              <a:rPr lang="en-US" sz="1600" dirty="0" smtClean="0">
                <a:latin typeface="Century Schoolbook" panose="02040604050505020304" pitchFamily="18" charset="0"/>
              </a:rPr>
              <a:t>waves _______________ </a:t>
            </a:r>
            <a:r>
              <a:rPr lang="en-US" sz="1600" dirty="0">
                <a:latin typeface="Century Schoolbook" panose="02040604050505020304" pitchFamily="18" charset="0"/>
              </a:rPr>
              <a:t>when they pass from one medium to another.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A. are amplified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B. diffract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C. </a:t>
            </a:r>
            <a:r>
              <a:rPr lang="en-US" sz="1600" dirty="0" smtClean="0">
                <a:latin typeface="Century Schoolbook" panose="02040604050505020304" pitchFamily="18" charset="0"/>
              </a:rPr>
              <a:t>reflect</a:t>
            </a:r>
            <a:br>
              <a:rPr lang="en-US" sz="1600" dirty="0" smtClean="0">
                <a:latin typeface="Century Schoolbook" panose="02040604050505020304" pitchFamily="18" charset="0"/>
              </a:rPr>
            </a:br>
            <a:r>
              <a:rPr lang="en-US" sz="1600" dirty="0" smtClean="0">
                <a:latin typeface="Century Schoolbook" panose="02040604050505020304" pitchFamily="18" charset="0"/>
              </a:rPr>
              <a:t>D</a:t>
            </a:r>
            <a:r>
              <a:rPr lang="en-US" sz="1600" dirty="0">
                <a:latin typeface="Century Schoolbook" panose="02040604050505020304" pitchFamily="18" charset="0"/>
              </a:rPr>
              <a:t>. refract</a:t>
            </a:r>
            <a:r>
              <a:rPr lang="en-US" sz="4000" dirty="0" smtClean="0">
                <a:latin typeface="Bookman Old Style" panose="02050604050505020204" pitchFamily="18" charset="0"/>
              </a:rPr>
              <a:t> </a:t>
            </a:r>
          </a:p>
          <a:p>
            <a:endParaRPr lang="en-US" sz="4000" dirty="0">
              <a:latin typeface="Bookman Old Style" panose="02050604050505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262465" y="1103971"/>
            <a:ext cx="4665" cy="575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858644"/>
          </a:xfrm>
        </p:spPr>
        <p:txBody>
          <a:bodyPr/>
          <a:lstStyle/>
          <a:p>
            <a:r>
              <a:rPr lang="en-US" dirty="0" smtClean="0"/>
              <a:t>THEMATIC 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11" y="676701"/>
            <a:ext cx="7658982" cy="6181299"/>
          </a:xfrm>
        </p:spPr>
      </p:pic>
    </p:spTree>
    <p:extLst>
      <p:ext uri="{BB962C8B-B14F-4D97-AF65-F5344CB8AC3E}">
        <p14:creationId xmlns:p14="http://schemas.microsoft.com/office/powerpoint/2010/main" val="35475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" name="Picture 21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02"/>
            <a:ext cx="6414868" cy="6426898"/>
          </a:xfrm>
          <a:prstGeom prst="rect">
            <a:avLst/>
          </a:prstGeom>
        </p:spPr>
      </p:pic>
      <p:pic>
        <p:nvPicPr>
          <p:cNvPr id="2156" name="Picture 2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0" y="0"/>
            <a:ext cx="5969620" cy="62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828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Century Schoolbook" panose="02040604050505020304" pitchFamily="18" charset="0"/>
              </a:rPr>
              <a:t>Prepare fo</a:t>
            </a:r>
            <a:r>
              <a:rPr lang="en-US" b="1" u="sng" dirty="0">
                <a:latin typeface="Century Schoolbook" panose="02040604050505020304" pitchFamily="18" charset="0"/>
              </a:rPr>
              <a:t>r</a:t>
            </a:r>
            <a:r>
              <a:rPr lang="en-US" b="1" u="sng" dirty="0" smtClean="0">
                <a:latin typeface="Century Schoolbook" panose="02040604050505020304" pitchFamily="18" charset="0"/>
              </a:rPr>
              <a:t> QUIZ</a:t>
            </a:r>
            <a:endParaRPr lang="en-US" b="1" u="sng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366"/>
            <a:ext cx="12192000" cy="5798633"/>
          </a:xfrm>
        </p:spPr>
        <p:txBody>
          <a:bodyPr/>
          <a:lstStyle/>
          <a:p>
            <a:r>
              <a:rPr lang="en-US" sz="4400" dirty="0" smtClean="0">
                <a:latin typeface="Century Schoolbook" panose="02040604050505020304" pitchFamily="18" charset="0"/>
              </a:rPr>
              <a:t>HOW DO YOU HEAR?</a:t>
            </a:r>
          </a:p>
          <a:p>
            <a:r>
              <a:rPr lang="en-US" sz="4400" dirty="0" smtClean="0">
                <a:latin typeface="Century Schoolbook" panose="02040604050505020304" pitchFamily="18" charset="0"/>
              </a:rPr>
              <a:t>HOW DO  YOU SEE?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828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Century Schoolbook" panose="02040604050505020304" pitchFamily="18" charset="0"/>
              </a:rPr>
              <a:t>QUIZ</a:t>
            </a:r>
            <a:endParaRPr lang="en-US" b="1" u="sng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366"/>
            <a:ext cx="12192000" cy="5798633"/>
          </a:xfrm>
        </p:spPr>
        <p:txBody>
          <a:bodyPr/>
          <a:lstStyle/>
          <a:p>
            <a:r>
              <a:rPr lang="en-US" sz="4400" dirty="0" smtClean="0">
                <a:latin typeface="Century Schoolbook" panose="02040604050505020304" pitchFamily="18" charset="0"/>
              </a:rPr>
              <a:t>Explain the simple steps of how a human Hears and Sees. (6 steps)</a:t>
            </a:r>
          </a:p>
          <a:p>
            <a:r>
              <a:rPr lang="en-US" sz="4400" dirty="0" smtClean="0">
                <a:latin typeface="Century Schoolbook" panose="02040604050505020304" pitchFamily="18" charset="0"/>
              </a:rPr>
              <a:t>BONUS:</a:t>
            </a:r>
          </a:p>
          <a:p>
            <a:r>
              <a:rPr lang="en-US" sz="4400" dirty="0" smtClean="0">
                <a:latin typeface="Century Schoolbook" panose="02040604050505020304" pitchFamily="18" charset="0"/>
              </a:rPr>
              <a:t>Explain how waves and energy effect the perceptions of what humans hear and see.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2089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ookman Old Style" panose="02050604050505020204" pitchFamily="18" charset="0"/>
              </a:rPr>
              <a:t>December </a:t>
            </a:r>
            <a:r>
              <a:rPr lang="en-US" sz="4800" dirty="0" smtClean="0">
                <a:latin typeface="Bookman Old Style" panose="02050604050505020204" pitchFamily="18" charset="0"/>
              </a:rPr>
              <a:t>14</a:t>
            </a:r>
            <a:r>
              <a:rPr lang="en-US" sz="48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4800" dirty="0" smtClean="0">
                <a:latin typeface="Bookman Old Style" panose="02050604050505020204" pitchFamily="18" charset="0"/>
              </a:rPr>
              <a:t> </a:t>
            </a:r>
            <a:r>
              <a:rPr lang="en-US" sz="4800" dirty="0" smtClean="0">
                <a:latin typeface="Bookman Old Style" panose="02050604050505020204" pitchFamily="18" charset="0"/>
              </a:rPr>
              <a:t>2015       </a:t>
            </a:r>
            <a:r>
              <a:rPr lang="en-US" sz="4800" dirty="0" smtClean="0">
                <a:latin typeface="Bookman Old Style" panose="02050604050505020204" pitchFamily="18" charset="0"/>
              </a:rPr>
              <a:t>page </a:t>
            </a:r>
            <a:r>
              <a:rPr lang="en-US" sz="4800" dirty="0" smtClean="0">
                <a:latin typeface="Bookman Old Style" panose="02050604050505020204" pitchFamily="18" charset="0"/>
              </a:rPr>
              <a:t>115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03971"/>
            <a:ext cx="5187819" cy="5754029"/>
          </a:xfrm>
        </p:spPr>
        <p:txBody>
          <a:bodyPr>
            <a:normAutofit/>
          </a:bodyPr>
          <a:lstStyle/>
          <a:p>
            <a:endParaRPr lang="en-US" sz="2400" dirty="0" smtClean="0">
              <a:latin typeface="Century Schoolbook" panose="02040604050505020304" pitchFamily="18" charset="0"/>
            </a:endParaRP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endParaRPr lang="en-US" sz="2400" dirty="0" smtClean="0">
              <a:latin typeface="Century Schoolbook" panose="02040604050505020304" pitchFamily="18" charset="0"/>
            </a:endParaRP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endParaRPr lang="en-US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entury Schoolbook" panose="02040604050505020304" pitchFamily="18" charset="0"/>
              </a:rPr>
              <a:t/>
            </a:r>
            <a:br>
              <a:rPr lang="en-US" sz="2400" dirty="0" smtClean="0">
                <a:latin typeface="Century Schoolbook" panose="02040604050505020304" pitchFamily="18" charset="0"/>
              </a:rPr>
            </a:br>
            <a:r>
              <a:rPr lang="en-US" sz="2400" dirty="0" smtClean="0">
                <a:latin typeface="Century Schoolbook" panose="02040604050505020304" pitchFamily="18" charset="0"/>
              </a:rPr>
              <a:t>1. Waves </a:t>
            </a:r>
            <a:r>
              <a:rPr lang="en-US" sz="2400" dirty="0">
                <a:latin typeface="Century Schoolbook" panose="02040604050505020304" pitchFamily="18" charset="0"/>
              </a:rPr>
              <a:t>with short wavelengths have __________ </a:t>
            </a:r>
            <a:r>
              <a:rPr lang="en-US" sz="2400" dirty="0" smtClean="0">
                <a:latin typeface="Century Schoolbook" panose="02040604050505020304" pitchFamily="18" charset="0"/>
              </a:rPr>
              <a:t>frequencies.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A</a:t>
            </a:r>
            <a:r>
              <a:rPr lang="en-US" sz="2400" dirty="0">
                <a:latin typeface="Century Schoolbook" panose="02040604050505020304" pitchFamily="18" charset="0"/>
              </a:rPr>
              <a:t>. High                        </a:t>
            </a:r>
            <a:r>
              <a:rPr lang="en-US" sz="2400" dirty="0" smtClean="0">
                <a:latin typeface="Century Schoolbook" panose="02040604050505020304" pitchFamily="18" charset="0"/>
              </a:rPr>
              <a:t/>
            </a:r>
            <a:br>
              <a:rPr lang="en-US" sz="2400" dirty="0" smtClean="0">
                <a:latin typeface="Century Schoolbook" panose="02040604050505020304" pitchFamily="18" charset="0"/>
              </a:rPr>
            </a:br>
            <a:r>
              <a:rPr lang="en-US" sz="2400" dirty="0" smtClean="0">
                <a:latin typeface="Century Schoolbook" panose="02040604050505020304" pitchFamily="18" charset="0"/>
              </a:rPr>
              <a:t>B</a:t>
            </a:r>
            <a:r>
              <a:rPr lang="en-US" sz="2400" dirty="0">
                <a:latin typeface="Century Schoolbook" panose="02040604050505020304" pitchFamily="18" charset="0"/>
              </a:rPr>
              <a:t>. Low                           </a:t>
            </a:r>
            <a:r>
              <a:rPr lang="en-US" sz="2400" dirty="0" smtClean="0">
                <a:latin typeface="Century Schoolbook" panose="02040604050505020304" pitchFamily="18" charset="0"/>
              </a:rPr>
              <a:t/>
            </a:r>
            <a:br>
              <a:rPr lang="en-US" sz="2400" dirty="0" smtClean="0">
                <a:latin typeface="Century Schoolbook" panose="02040604050505020304" pitchFamily="18" charset="0"/>
              </a:rPr>
            </a:br>
            <a:r>
              <a:rPr lang="en-US" sz="2400" dirty="0" smtClean="0">
                <a:latin typeface="Century Schoolbook" panose="02040604050505020304" pitchFamily="18" charset="0"/>
              </a:rPr>
              <a:t>C</a:t>
            </a:r>
            <a:r>
              <a:rPr lang="en-US" sz="2400" dirty="0">
                <a:latin typeface="Century Schoolbook" panose="02040604050505020304" pitchFamily="18" charset="0"/>
              </a:rPr>
              <a:t>. Medium               </a:t>
            </a:r>
            <a:r>
              <a:rPr lang="en-US" sz="2400" dirty="0" smtClean="0">
                <a:latin typeface="Century Schoolbook" panose="02040604050505020304" pitchFamily="18" charset="0"/>
              </a:rPr>
              <a:t/>
            </a:r>
            <a:br>
              <a:rPr lang="en-US" sz="2400" dirty="0" smtClean="0">
                <a:latin typeface="Century Schoolbook" panose="02040604050505020304" pitchFamily="18" charset="0"/>
              </a:rPr>
            </a:br>
            <a:r>
              <a:rPr lang="en-US" sz="2400" dirty="0" smtClean="0">
                <a:latin typeface="Century Schoolbook" panose="02040604050505020304" pitchFamily="18" charset="0"/>
              </a:rPr>
              <a:t>D</a:t>
            </a:r>
            <a:r>
              <a:rPr lang="en-US" sz="2400" dirty="0">
                <a:latin typeface="Century Schoolbook" panose="02040604050505020304" pitchFamily="18" charset="0"/>
              </a:rPr>
              <a:t>. Undeterminable </a:t>
            </a:r>
            <a:endParaRPr lang="en-US" sz="2400" dirty="0" smtClean="0">
              <a:latin typeface="Century Schoolbook" panose="02040604050505020304" pitchFamily="18" charset="0"/>
            </a:endParaRP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endParaRPr lang="en-US" sz="2400" dirty="0">
              <a:latin typeface="Century Schoolbook" panose="02040604050505020304" pitchFamily="18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262465" y="1103971"/>
            <a:ext cx="6929535" cy="575402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entury Schoolbook" panose="02040604050505020304" pitchFamily="18" charset="0"/>
              </a:rPr>
              <a:t>2. </a:t>
            </a:r>
            <a:r>
              <a:rPr lang="en-US" sz="2400" dirty="0" smtClean="0">
                <a:latin typeface="Century Schoolbook" panose="02040604050505020304" pitchFamily="18" charset="0"/>
              </a:rPr>
              <a:t>Give an everyday example for Each</a:t>
            </a:r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A. </a:t>
            </a:r>
            <a:r>
              <a:rPr lang="en-US" sz="2400" dirty="0" smtClean="0">
                <a:latin typeface="Century Schoolbook" panose="02040604050505020304" pitchFamily="18" charset="0"/>
              </a:rPr>
              <a:t>Conduction</a:t>
            </a:r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B. </a:t>
            </a:r>
            <a:r>
              <a:rPr lang="en-US" sz="2400" dirty="0" smtClean="0">
                <a:latin typeface="Century Schoolbook" panose="02040604050505020304" pitchFamily="18" charset="0"/>
              </a:rPr>
              <a:t>Convection</a:t>
            </a:r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C. </a:t>
            </a:r>
            <a:r>
              <a:rPr lang="en-US" sz="2400" dirty="0" smtClean="0">
                <a:latin typeface="Century Schoolbook" panose="02040604050505020304" pitchFamily="18" charset="0"/>
              </a:rPr>
              <a:t>Radiation</a:t>
            </a:r>
            <a:endParaRPr lang="en-US" sz="2400" dirty="0">
              <a:latin typeface="Century Schoolbook" panose="02040604050505020304" pitchFamily="18" charset="0"/>
            </a:endParaRPr>
          </a:p>
          <a:p>
            <a:endParaRPr lang="en-US" sz="2400" dirty="0" smtClean="0">
              <a:latin typeface="Century Schoolbook" panose="02040604050505020304" pitchFamily="18" charset="0"/>
            </a:endParaRP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3. </a:t>
            </a:r>
            <a:r>
              <a:rPr lang="en-US" sz="2400" dirty="0" smtClean="0">
                <a:latin typeface="Century Schoolbook" panose="02040604050505020304" pitchFamily="18" charset="0"/>
              </a:rPr>
              <a:t>Draw and explain the difference between: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A</a:t>
            </a:r>
            <a:r>
              <a:rPr lang="en-US" sz="2400" dirty="0">
                <a:latin typeface="Century Schoolbook" panose="02040604050505020304" pitchFamily="18" charset="0"/>
              </a:rPr>
              <a:t>. </a:t>
            </a:r>
            <a:r>
              <a:rPr lang="en-US" sz="2400" dirty="0" smtClean="0">
                <a:latin typeface="Century Schoolbook" panose="02040604050505020304" pitchFamily="18" charset="0"/>
              </a:rPr>
              <a:t>Transmission</a:t>
            </a:r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B. </a:t>
            </a:r>
            <a:r>
              <a:rPr lang="en-US" sz="2400" dirty="0" smtClean="0">
                <a:latin typeface="Century Schoolbook" panose="02040604050505020304" pitchFamily="18" charset="0"/>
              </a:rPr>
              <a:t>Reflection</a:t>
            </a:r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C. </a:t>
            </a:r>
            <a:r>
              <a:rPr lang="en-US" sz="2400" dirty="0" smtClean="0">
                <a:latin typeface="Century Schoolbook" panose="02040604050505020304" pitchFamily="18" charset="0"/>
              </a:rPr>
              <a:t>Refraction</a:t>
            </a:r>
            <a:r>
              <a:rPr lang="en-US" sz="2400" dirty="0" smtClean="0">
                <a:latin typeface="Century Schoolbook" panose="02040604050505020304" pitchFamily="18" charset="0"/>
              </a:rPr>
              <a:t/>
            </a:r>
            <a:br>
              <a:rPr lang="en-US" sz="2400" dirty="0" smtClean="0">
                <a:latin typeface="Century Schoolbook" panose="02040604050505020304" pitchFamily="18" charset="0"/>
              </a:rPr>
            </a:br>
            <a:r>
              <a:rPr lang="en-US" sz="2400" dirty="0" smtClean="0">
                <a:latin typeface="Century Schoolbook" panose="02040604050505020304" pitchFamily="18" charset="0"/>
              </a:rPr>
              <a:t>D</a:t>
            </a:r>
            <a:r>
              <a:rPr lang="en-US" sz="2400" dirty="0">
                <a:latin typeface="Century Schoolbook" panose="02040604050505020304" pitchFamily="18" charset="0"/>
              </a:rPr>
              <a:t>. </a:t>
            </a:r>
            <a:r>
              <a:rPr lang="en-US" sz="2400" dirty="0" smtClean="0">
                <a:latin typeface="Century Schoolbook" panose="02040604050505020304" pitchFamily="18" charset="0"/>
              </a:rPr>
              <a:t>Diffraction</a:t>
            </a:r>
            <a:r>
              <a:rPr lang="en-US" sz="5400" dirty="0" smtClean="0">
                <a:latin typeface="Bookman Old Style" panose="02050604050505020204" pitchFamily="18" charset="0"/>
              </a:rPr>
              <a:t> </a:t>
            </a:r>
            <a:endParaRPr lang="en-US" sz="5400" dirty="0" smtClean="0">
              <a:latin typeface="Bookman Old Style" panose="02050604050505020204" pitchFamily="18" charset="0"/>
            </a:endParaRPr>
          </a:p>
          <a:p>
            <a:endParaRPr lang="en-US" sz="4000" dirty="0">
              <a:latin typeface="Bookman Old Style" panose="02050604050505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262465" y="1103971"/>
            <a:ext cx="4665" cy="575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19585"/>
            <a:ext cx="5187820" cy="2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2089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ookman Old Style" panose="02050604050505020204" pitchFamily="18" charset="0"/>
              </a:rPr>
              <a:t>December 4</a:t>
            </a:r>
            <a:r>
              <a:rPr lang="en-US" sz="48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4800" dirty="0" smtClean="0">
                <a:latin typeface="Bookman Old Style" panose="02050604050505020204" pitchFamily="18" charset="0"/>
              </a:rPr>
              <a:t> 2015         page 111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215482"/>
            <a:ext cx="12192000" cy="564251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DO: I </a:t>
            </a:r>
            <a:r>
              <a:rPr lang="en-US" sz="4000" dirty="0">
                <a:latin typeface="Bookman Old Style" panose="02050604050505020204" pitchFamily="18" charset="0"/>
              </a:rPr>
              <a:t>will be able to explain the nature of waves, their behaviors and characteristics as they are manipulated by mirrors and lenses</a:t>
            </a:r>
            <a:r>
              <a:rPr lang="en-US" sz="40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EQ</a:t>
            </a:r>
            <a:r>
              <a:rPr lang="en-US" sz="4000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sz="4000" dirty="0" smtClean="0">
                <a:latin typeface="Bookman Old Style" panose="02050604050505020204" pitchFamily="18" charset="0"/>
              </a:rPr>
              <a:t>How </a:t>
            </a:r>
            <a:r>
              <a:rPr lang="en-US" sz="4000" dirty="0">
                <a:latin typeface="Bookman Old Style" panose="02050604050505020204" pitchFamily="18" charset="0"/>
              </a:rPr>
              <a:t>do mediums effect our perception of waves?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Explain how optical illusions work.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US" sz="4000" dirty="0" smtClean="0">
                <a:latin typeface="Bookman Old Style" panose="02050604050505020204" pitchFamily="18" charset="0"/>
              </a:rPr>
              <a:t> 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499616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HOW Humans see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488"/>
            <a:ext cx="6445405" cy="591151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28" y="-326173"/>
            <a:ext cx="531495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499616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HOW Humans see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703"/>
            <a:ext cx="8731405" cy="59252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58" y="-283554"/>
            <a:ext cx="4073912" cy="72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204332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HOW Humans see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669" y="-367990"/>
            <a:ext cx="8478456" cy="72259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36702"/>
            <a:ext cx="5218771" cy="5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10" y="0"/>
            <a:ext cx="9720072" cy="1499616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575" y="905070"/>
            <a:ext cx="8666760" cy="59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What’s New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Are you taking notes?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You should be…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52089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ookman Old Style" panose="02050604050505020204" pitchFamily="18" charset="0"/>
              </a:rPr>
              <a:t>December </a:t>
            </a:r>
            <a:r>
              <a:rPr lang="en-US" sz="4800" dirty="0">
                <a:latin typeface="Bookman Old Style" panose="02050604050505020204" pitchFamily="18" charset="0"/>
              </a:rPr>
              <a:t>7</a:t>
            </a:r>
            <a:r>
              <a:rPr lang="en-US" sz="4800" baseline="30000" dirty="0" smtClean="0">
                <a:latin typeface="Bookman Old Style" panose="02050604050505020204" pitchFamily="18" charset="0"/>
              </a:rPr>
              <a:t>th</a:t>
            </a:r>
            <a:r>
              <a:rPr lang="en-US" sz="4800" dirty="0" smtClean="0">
                <a:latin typeface="Bookman Old Style" panose="02050604050505020204" pitchFamily="18" charset="0"/>
              </a:rPr>
              <a:t> 2015         page 113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03971"/>
            <a:ext cx="12192000" cy="5754029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DO: I </a:t>
            </a:r>
            <a:r>
              <a:rPr lang="en-US" sz="4000" dirty="0">
                <a:latin typeface="Bookman Old Style" panose="02050604050505020204" pitchFamily="18" charset="0"/>
              </a:rPr>
              <a:t>will be able to explain the nature of waves, their behaviors and characteristics as they are manipulated by mirrors and lenses</a:t>
            </a:r>
            <a:r>
              <a:rPr lang="en-US" sz="40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EQ</a:t>
            </a:r>
            <a:r>
              <a:rPr lang="en-US" sz="4000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sz="4000" dirty="0" smtClean="0">
                <a:latin typeface="Bookman Old Style" panose="02050604050505020204" pitchFamily="18" charset="0"/>
              </a:rPr>
              <a:t>How </a:t>
            </a:r>
            <a:r>
              <a:rPr lang="en-US" sz="4000" dirty="0">
                <a:latin typeface="Bookman Old Style" panose="02050604050505020204" pitchFamily="18" charset="0"/>
              </a:rPr>
              <a:t>do mediums effect our perception of waves?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Explain how optical illusions work.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US" sz="4000" dirty="0" smtClean="0">
                <a:latin typeface="Bookman Old Style" panose="02050604050505020204" pitchFamily="18" charset="0"/>
              </a:rPr>
              <a:t> 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2713</TotalTime>
  <Words>641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Bernard MT Condensed</vt:lpstr>
      <vt:lpstr>Bookman Old Style</vt:lpstr>
      <vt:lpstr>Century Schoolbook</vt:lpstr>
      <vt:lpstr>Cooper Black</vt:lpstr>
      <vt:lpstr>Kristen ITC</vt:lpstr>
      <vt:lpstr>Times New Roman</vt:lpstr>
      <vt:lpstr>Tw Cen MT</vt:lpstr>
      <vt:lpstr>Tw Cen MT Condensed</vt:lpstr>
      <vt:lpstr>Wingdings 3</vt:lpstr>
      <vt:lpstr>Integral</vt:lpstr>
      <vt:lpstr>Sight, COLOR, LENSES, and MIRRORS</vt:lpstr>
      <vt:lpstr>REVIEW</vt:lpstr>
      <vt:lpstr>December 4th 2015         page 111</vt:lpstr>
      <vt:lpstr>HOW Humans see</vt:lpstr>
      <vt:lpstr>HOW Humans see</vt:lpstr>
      <vt:lpstr>HOW Humans see</vt:lpstr>
      <vt:lpstr>REVIEW</vt:lpstr>
      <vt:lpstr>What’s New</vt:lpstr>
      <vt:lpstr>December 7th 2015         page 113</vt:lpstr>
      <vt:lpstr>REVIEW</vt:lpstr>
      <vt:lpstr>REVIEW</vt:lpstr>
      <vt:lpstr>Mirrors and Lenses</vt:lpstr>
      <vt:lpstr>Convex Lenses</vt:lpstr>
      <vt:lpstr>Convex MIRRORs</vt:lpstr>
      <vt:lpstr>Concave Lenses</vt:lpstr>
      <vt:lpstr>Concave MIRRORs</vt:lpstr>
      <vt:lpstr>COLOR</vt:lpstr>
      <vt:lpstr>COLOR</vt:lpstr>
      <vt:lpstr>December 8th 2015         page 115</vt:lpstr>
      <vt:lpstr>December 8th 2015         page 115</vt:lpstr>
      <vt:lpstr>THEMATIC CONNECTION</vt:lpstr>
      <vt:lpstr>PowerPoint Presentation</vt:lpstr>
      <vt:lpstr>Prepare for QUIZ</vt:lpstr>
      <vt:lpstr>QUIZ</vt:lpstr>
      <vt:lpstr>December 14th 2015       page 115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LENSES and MIRRORS</dc:title>
  <dc:creator>Christina Aiken</dc:creator>
  <cp:lastModifiedBy>Christina Aiken</cp:lastModifiedBy>
  <cp:revision>35</cp:revision>
  <dcterms:created xsi:type="dcterms:W3CDTF">2015-11-19T17:12:06Z</dcterms:created>
  <dcterms:modified xsi:type="dcterms:W3CDTF">2015-12-14T22:44:33Z</dcterms:modified>
</cp:coreProperties>
</file>