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64" r:id="rId4"/>
    <p:sldId id="280" r:id="rId5"/>
    <p:sldId id="258" r:id="rId6"/>
    <p:sldId id="265" r:id="rId7"/>
    <p:sldId id="279" r:id="rId8"/>
    <p:sldId id="266" r:id="rId9"/>
    <p:sldId id="267" r:id="rId10"/>
    <p:sldId id="269" r:id="rId11"/>
    <p:sldId id="270" r:id="rId12"/>
    <p:sldId id="271" r:id="rId13"/>
    <p:sldId id="272" r:id="rId14"/>
    <p:sldId id="273" r:id="rId15"/>
    <p:sldId id="274" r:id="rId16"/>
    <p:sldId id="275" r:id="rId17"/>
    <p:sldId id="263" r:id="rId18"/>
    <p:sldId id="277" r:id="rId19"/>
    <p:sldId id="278"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FB64EB-DA53-4B34-A34B-2BBB03F6A8D5}" type="datetimeFigureOut">
              <a:rPr lang="en-US" smtClean="0"/>
              <a:t>11/18/2016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F51E0C-A33B-41A5-BB50-AC14E96B6F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B64EB-DA53-4B34-A34B-2BBB03F6A8D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51E0C-A33B-41A5-BB50-AC14E96B6F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B64EB-DA53-4B34-A34B-2BBB03F6A8D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51E0C-A33B-41A5-BB50-AC14E96B6F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FB64EB-DA53-4B34-A34B-2BBB03F6A8D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51E0C-A33B-41A5-BB50-AC14E96B6F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FB64EB-DA53-4B34-A34B-2BBB03F6A8D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51E0C-A33B-41A5-BB50-AC14E96B6F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B64EB-DA53-4B34-A34B-2BBB03F6A8D5}"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51E0C-A33B-41A5-BB50-AC14E96B6F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FB64EB-DA53-4B34-A34B-2BBB03F6A8D5}"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51E0C-A33B-41A5-BB50-AC14E96B6F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CFB64EB-DA53-4B34-A34B-2BBB03F6A8D5}" type="datetimeFigureOut">
              <a:rPr lang="en-US" smtClean="0"/>
              <a:t>11/18/2016</a:t>
            </a:fld>
            <a:endParaRPr lang="en-US"/>
          </a:p>
        </p:txBody>
      </p:sp>
      <p:sp>
        <p:nvSpPr>
          <p:cNvPr id="8" name="Slide Number Placeholder 7"/>
          <p:cNvSpPr>
            <a:spLocks noGrp="1"/>
          </p:cNvSpPr>
          <p:nvPr>
            <p:ph type="sldNum" sz="quarter" idx="11"/>
          </p:nvPr>
        </p:nvSpPr>
        <p:spPr/>
        <p:txBody>
          <a:bodyPr/>
          <a:lstStyle/>
          <a:p>
            <a:fld id="{40F51E0C-A33B-41A5-BB50-AC14E96B6FA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B64EB-DA53-4B34-A34B-2BBB03F6A8D5}"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51E0C-A33B-41A5-BB50-AC14E96B6F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FB64EB-DA53-4B34-A34B-2BBB03F6A8D5}"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0F51E0C-A33B-41A5-BB50-AC14E96B6F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CFB64EB-DA53-4B34-A34B-2BBB03F6A8D5}"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51E0C-A33B-41A5-BB50-AC14E96B6F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CFB64EB-DA53-4B34-A34B-2BBB03F6A8D5}" type="datetimeFigureOut">
              <a:rPr lang="en-US" smtClean="0"/>
              <a:t>11/18/2016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0F51E0C-A33B-41A5-BB50-AC14E96B6FA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rootsweb.ancestry.com/~gatroup2/georgia_1832goldlottery.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6480048" cy="2072640"/>
          </a:xfrm>
        </p:spPr>
        <p:txBody>
          <a:bodyPr/>
          <a:lstStyle/>
          <a:p>
            <a:pPr algn="ctr"/>
            <a:r>
              <a:rPr lang="en-US" dirty="0" smtClean="0"/>
              <a:t>Land Policies   </a:t>
            </a:r>
            <a:br>
              <a:rPr lang="en-US" dirty="0" smtClean="0"/>
            </a:br>
            <a:r>
              <a:rPr lang="en-US" dirty="0" smtClean="0"/>
              <a:t>       in Georgia</a:t>
            </a:r>
            <a:endParaRPr lang="en-US" dirty="0"/>
          </a:p>
        </p:txBody>
      </p:sp>
      <p:sp>
        <p:nvSpPr>
          <p:cNvPr id="3" name="Subtitle 2"/>
          <p:cNvSpPr>
            <a:spLocks noGrp="1"/>
          </p:cNvSpPr>
          <p:nvPr>
            <p:ph type="subTitle" idx="1"/>
          </p:nvPr>
        </p:nvSpPr>
        <p:spPr>
          <a:xfrm>
            <a:off x="762000" y="3505200"/>
            <a:ext cx="6480048" cy="1981200"/>
          </a:xfrm>
        </p:spPr>
        <p:txBody>
          <a:bodyPr/>
          <a:lstStyle/>
          <a:p>
            <a:pPr algn="l"/>
            <a:r>
              <a:rPr lang="en-US" sz="2400" b="1" dirty="0"/>
              <a:t>Evaluate the impact of land policies pursued by Georgia; include the </a:t>
            </a:r>
            <a:r>
              <a:rPr lang="en-US" sz="2400" b="1" dirty="0" err="1"/>
              <a:t>headright</a:t>
            </a:r>
            <a:r>
              <a:rPr lang="en-US" sz="2400" b="1" dirty="0"/>
              <a:t> system, land lotteries, and the Yazoo land fraud. </a:t>
            </a:r>
            <a:r>
              <a:rPr lang="en-US" dirty="0"/>
              <a:t>	</a:t>
            </a:r>
          </a:p>
        </p:txBody>
      </p:sp>
    </p:spTree>
    <p:extLst>
      <p:ext uri="{BB962C8B-B14F-4D97-AF65-F5344CB8AC3E}">
        <p14:creationId xmlns:p14="http://schemas.microsoft.com/office/powerpoint/2010/main" val="127944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Yazoo Land Fraud</a:t>
            </a:r>
            <a:endParaRPr lang="en-US" dirty="0"/>
          </a:p>
        </p:txBody>
      </p:sp>
      <p:sp>
        <p:nvSpPr>
          <p:cNvPr id="3" name="Content Placeholder 2"/>
          <p:cNvSpPr>
            <a:spLocks noGrp="1"/>
          </p:cNvSpPr>
          <p:nvPr>
            <p:ph idx="1"/>
          </p:nvPr>
        </p:nvSpPr>
        <p:spPr>
          <a:xfrm>
            <a:off x="1143000" y="1447800"/>
            <a:ext cx="7790688" cy="1752600"/>
          </a:xfrm>
        </p:spPr>
        <p:txBody>
          <a:bodyPr>
            <a:normAutofit/>
          </a:bodyPr>
          <a:lstStyle/>
          <a:p>
            <a:r>
              <a:rPr lang="en-US" dirty="0" smtClean="0"/>
              <a:t>In 1795, Georgia’s western border reached the Mississippi River and one of its tributaries, the Yazoo River. </a:t>
            </a:r>
          </a:p>
        </p:txBody>
      </p:sp>
      <p:pic>
        <p:nvPicPr>
          <p:cNvPr id="1026" name="Picture 2" descr="http://www.mapsphotos.net/map/landscape/main/ct001247.jpg"/>
          <p:cNvPicPr>
            <a:picLocks noChangeAspect="1" noChangeArrowheads="1"/>
          </p:cNvPicPr>
          <p:nvPr/>
        </p:nvPicPr>
        <p:blipFill rotWithShape="1">
          <a:blip r:embed="rId2">
            <a:extLst>
              <a:ext uri="{28A0092B-C50C-407E-A947-70E740481C1C}">
                <a14:useLocalDpi xmlns:a14="http://schemas.microsoft.com/office/drawing/2010/main" val="0"/>
              </a:ext>
            </a:extLst>
          </a:blip>
          <a:srcRect t="11581" b="11769"/>
          <a:stretch/>
        </p:blipFill>
        <p:spPr bwMode="auto">
          <a:xfrm>
            <a:off x="1752600" y="3048000"/>
            <a:ext cx="6057900" cy="351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776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Corrupt Government</a:t>
            </a:r>
            <a:endParaRPr lang="en-US" dirty="0"/>
          </a:p>
        </p:txBody>
      </p:sp>
      <p:pic>
        <p:nvPicPr>
          <p:cNvPr id="2050" name="Picture 2" descr="From A History of Georgia for Use in Schools, by L. B.  Ev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975" y="639763"/>
            <a:ext cx="1514475" cy="10096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152400" y="1295400"/>
            <a:ext cx="8763000" cy="3352800"/>
          </a:xfrm>
        </p:spPr>
        <p:txBody>
          <a:bodyPr>
            <a:normAutofit lnSpcReduction="10000"/>
          </a:bodyPr>
          <a:lstStyle/>
          <a:p>
            <a:r>
              <a:rPr lang="en-US" dirty="0" smtClean="0"/>
              <a:t>Georgia legislatures passed and the governor </a:t>
            </a:r>
            <a:r>
              <a:rPr lang="en-US" dirty="0"/>
              <a:t>George Mathews signed the </a:t>
            </a:r>
            <a:r>
              <a:rPr lang="en-US" dirty="0" smtClean="0"/>
              <a:t>Yazoo Act in 1795. This act allowed Georgia to sell large areas of its western lands to four private companies.</a:t>
            </a:r>
          </a:p>
          <a:p>
            <a:pPr marL="365760" lvl="1" indent="-283464">
              <a:spcBef>
                <a:spcPts val="600"/>
              </a:spcBef>
              <a:buSzPct val="80000"/>
              <a:buFont typeface="Wingdings 2"/>
              <a:buChar char=""/>
            </a:pPr>
            <a:r>
              <a:rPr lang="en-US" dirty="0" smtClean="0"/>
              <a:t>Dishonest </a:t>
            </a:r>
            <a:r>
              <a:rPr lang="en-US" dirty="0"/>
              <a:t>legislators were bribed to vote for the act with gifts of stock in the land companies and the promise of large profits. </a:t>
            </a:r>
            <a:endParaRPr lang="en-US" dirty="0" smtClean="0"/>
          </a:p>
        </p:txBody>
      </p:sp>
      <p:sp>
        <p:nvSpPr>
          <p:cNvPr id="3" name="AutoShape 2" descr="data:image/jpeg;base64,/9j/4AAQSkZJRgABAQAAAQABAAD/2wCEAAkGBhQSEBUUEhQUFBUWFBUUFRQUFBQUFRQUFBQVFBQVFhQXHCYeFxkjGRQUHy8gIycpLCwsFR4xNTAqNSYrLCkBCQoKDgwOGg8PGiwkHyQsLCwsKSwsKS0sLCwpLCwsLCwsKSwsLCwsLCkpLCwsLCwpLCwsLCwsLCwpKSksKSksLP/AABEIAL4BCQMBIgACEQEDEQH/xAAcAAABBQEBAQAAAAAAAAAAAAADAQIEBQYABwj/xABHEAACAQIDBQQFCQYEBAcAAAABAgADEQQhMQUGEkFRYXGBkRMiUqHBByMyQmJygrHRFDOSovDxFmOy4RdEU9IkQ3OTo8Li/8QAGQEAAgMBAAAAAAAAAAAAAAAAAQIAAwQF/8QAJBEAAwACAgICAwADAAAAAAAAAAECAxEhMQQSE0EiMlFhcYH/2gAMAwEAAhEDEQA/APVlEJBqY+8YrQys+Ug2uZJrGCppnCKFWnYRpWFES0ARaaQ0GDO45CBCIlogaKDIEesRhFUzmkCRa1OReHOQtubzLTJp0wHqD6V/op2G2rdnLn0g9i7WNX1anCGN+G2V7ZkW7oqyTv1GeG/X31wW6JH2tCU1nVVj7KwZaIDBWMIohBsJeMInFonFIERowQhgmhQrDqYjmDRpzGDRNjGjLx7QcYAsYywqicUkICSSFgGWItWQiJDCBvONScBFCFWdOQR/DIEOIpaMVojtFCNJuY9Vg1EMIWA6dELRVMARwWNaFEG6yEOUR9oxqiopZiFA1JNgPEzP7R3u1Wgt/wDMfTvVefj5RXSnseYddF3jdp06IvUcL0BzY9yjMzJ7Z3vqVAVw4NNebn6bD7Nvod+vdKWurOxdyWY6sT639uwWjXQKAQfHnM1Zm+Ebo8ZLl8jKdMjPTLO5vn3yTu/VL46kAbheJj3BTfzJAlfjtohVyPKancnYxpUjWcWerYgHVaeq+J18oMUuq2WeRkU49GupmPIgKLSRNpykCdILimY21teqMRUVXZQpCgDIaA3PUm8hLvPVQ+vZ155WPmJQvIn29TW/DyeqtG1YRoSUFPfXDj6XpB+An3gmScLvhhnNuMrfQupUefLxl3sv6ZfSv4XPBA1FklHBFwQR1BuD4iCqiMmKyMGji0Y5jQ0YQeTGxROMhB6mPWCBjgZAj3pyMyyahgq6QbI0AUQqiCQSFtHeTDYcfPV6SH2SwLfwLdvdIyItLxbzznbHyyUFuMPSeqfaf5tPLNj7pR/8aMT/ANCh/wDJ/wB0Gx9M9oAi+jmOpfKzgOdSoO+k3wvJtH5UdnH/AJjh+9TqD/6xSaNIacS8o/8AiHs8/wDNUvHiHwg6m/uB4b/tVK3eb+Vrw7JovHeOR5nsLvlhKqsyV0bhNiPWDZ6WUi58JDxe8rvlRHAPaObHuGi++CqS7DMVT4NHtPeCnQFj6znRF17yfqiZ/Fbz4lvoejQfd4j5t+kr6GHz4jck6k5k95h7TJWVvo3Y8MpckDE413N6rM55cWg7hoI5a4jcWmcgVsTwxey1LXCJ9euBKfG7U5Dzi4ajWxT8FBC55nRV7WbQTd7u7mphrPUtVre1b1U+4Dz+0c+loZx7BeZQii3W3MaowrYpbKLFKTaseRccl7NTzy13brCxpmqUp6Ofdu3tiUkhi0RYpEYQyO+OAIYV1GVgr9hH0W+HgJm6rgieoPQDAhgCCLEHQg8jMZt/c5ku+G9ZedM/SH3D9Ydhz75jzYXv2k6vi+UlPx3/AMZlai2MH6QRteqVJDgqRyYEHyMCH4jkD2mVTTXZoyQn0WeAx7J+7dl+6xHuEuKW8+IAzYN95RfzFpQ0KNpaUUBlny66MzwKuyem9dT61NT90sp995Owu9FE/S4kP2hceYlNVw9h4SAaGplk52U34qN7QxiP9B1buYH3QxM85bC2z0PvhKWNqp9GrUH4j+RlyzIzPx2vs9DWOaYanvLiF+srd6i/utCne6qwI9Qcr8JuPfG+WRPho0W2d6aGDUNXZhfQKjOf5RYeJEw22vlqXMYWgT9usbDwRDfzaajYO0BXvRrAMeE2BGTrzFuz4zzD5RNzP2KsHpg+hqE8P2G1Kd3MePSNva2geunplbtfffGYm4qVmCn6lP5tPJdfEmUMWJF2Po6LEvOk2QdeLGxYQHRbxDOvIQm7IxXo66N9oA9xNjPWMK2Qnjd7T1zZj3RT1A/ISjKX4i0Q5RvpLRyrlBVUmc1fRDxdSF3Z2OmJxJWrmgQvw3I4iCoAJGds5Frr1lluXWCY1b/XV0HebEf6ZbK5Krp+rN9Qwq01CU1VFGiqAoHgI8JClYk1GEYVjLQpiGQAwGODQbNGipJoBJkeu8MrZSNXhQWQ69JXFmVWHRgCPfKqvuhQf6F6R+xmv8B+Fpa1JGqY9aSl3NgPeegHMwXKa5DjyVL/ABZlNr7v1cMAxKupNgQbG+uanTLoTI+Gc3+HKSMTtVsTW4myW1lS+Sr+p5mN/YbHn/XbOXlaVaR38CdRu+w6PfI68o9qNtbdw+MRHsLWg6jSuaGqAFdZFqj+vzkuocrGRqmc0TRnuCOzQFR79h5R9QWkJpcuTLS0TsBtU06lOp7DAntU5N7iZ6JvRu+mOwr0ja7rem3s1LXpt/FbwJnmD0bqZ6tuziTUwVFjmQnCfvIeE/lLcb+ijJPVHzLVpFWKsLFSVYHkQbEeYjJuvlg2F6DaBqKLJiF9KOnHpVHnZvxzC2jFYk6dOtCQeBEvEtHqJADZ15wi8OcJBSJ6psX92n3R+Qnllp7HsXC/Nr3D8pTlfBdiW2WFBxbOK9O8ItK0dw5TJs3a4KvEYeV5vTdXXIqwYd6m8v6lCV+LwssmiqoPSaVYMoYaMAw7iL/GOnn2x946mG9Rhx0/Z5r90/D8ptsBtFKy8VNgw59QejDkZsmkzBcOSVacZwjHjFYKrI5MJUaCYR0Kwq14jteV2P2lTorxVGC9BqW7l1Mx+2N63reol6dM9vrsO0jQdg8zEqlJZjx1fRoNr70U6V1T5x9LA+qp+03wEymKx1Ss3FUNwNFGSrfoPjrI1FJKNrCZqyOjdGGYIxqFXuJZptAEZeUqsUB2SJx25zPcKjZjyepdHGHnHJiLylXEmGTGW1lTxtGlZZZZ1WvAsYJa4MVnvDILQKob90jVF6SQIlOiW+H6y9UZKgXCITN7uHXvRqU/YcMO5x+qmZTCYS2Zmj3OqcNeontUwf4G/wD3DF/mirJj1jZG+V/Ynp9nGqou1BvSDrwH1ag8iD+GeCT6tr4UVKbowurAqw6hgQZ8wbe2UcNiatBtabsvePqnxWx8ZqMBX3iXiToSBuHxi2iExICD1X8ohMQmdCQNhKfFURerKPMz2zZCWS08h3cwvHiqY6HiP4f6E9mwVKygTNnZr8ZfZKtOMcEitTmTZsAkdkDUogx9S41kZcaLw8kS2RsVgeki4eo9J+KmxVhzH5EcxLevUvpI1akDHmxLxmk2JvSlWyVLJU0+y5+yeR7D75eMJ5tVwwtLfYu9TUgEr3Zfq1NWUdGH1h26982Rl3wzBkwa5k01eZLbW+irdMPZm51Dmo+6PrHt075Vb2b0mu5pUyVojI8jVPU/Z6DxPZnFqARqyfSBjwfdEurWaoxdyWJ1JzP9oJ3taBbFSE9ZnbhRWdszZQSbDU5aAdZn7Zt4SLmliYtav+UjnY2IWmHZLDT6QJHLMDti4fA1XYKAtzbVhz0vzGh8pNMHvP8AQdS/eIEtNB/g7En2B+I/pE/wLWOrUx4kfCHTB7z/AEz4rW5xyt/VpoaW5DrrUpe+E/we9/3yeCOYAqkZ1eIaQgqOdR5TR/4Ma2dW/dTPxaOqbj1bepUF758a2Fvwkm8RpFiyfwrcDgCwudJcYfAWhMLunWQetWW3RKZPfbP4Rm3y+EempfjDhsyACCpGWXYwlLim+C1Zp0ExCC0Puw9sWO2lUXyAYf6ZWftvEJI2DiQMVTv1YeaMI0cULkW4Z6DSM8Y+XDY4TEUa6j96hRvvUzcePC38s9epYgXPdPPvloAqYNGH/l1lv+JWX9J0GclHilp3DFJnQgH3jbReU4iAgoMUGJ3xZCGp3Ewt6rN3KPHM/CeqUjaYncjA8CJfU+sfGbdCLTDne60dLx51AcNHh4yM4pRovC1BdYA0x0EIzQbCHZNEGvTAz0jVuRb+hDVhIT1eG5g5H2vsmU6EStg78oTZ9cOt1IMmMkKoSpRl8ds7slBjMAVzFz2c5ucTREqMXhgcucvmypwUmx918Rij6ilKfOq4IX8PN/DzE3WH2DRwOFqBSOJkKtVewZ2Iso7Bc5KPfrKfZm9NXDgI6+kpjQEkOo6BunYZnN4NtVcS/FUyUX4EH0VHxPUzVNSlx2YrjJVafRvK6F8PUUezxDIa8PF+YmVw1QkA8bjh4n9RFZgq2LNcsOEDxN+Wt9DuzjQ6W/ykv5cJgdkbNRuIsistxwhlDAMtxcA98qTbQySWy9GYBubGxGZzBziph79f7zhXt3e7KcMQVzFh4Xi/Yd8HLSWSwqcOmeVxrqLc+UrXxXUmOSsCNYUBvf2WNGoLDKR8TthEuCQPefISvxm0Vp0ydbcu3lKjC4ziDMRc2uT3mJkelouwY/Zt/Re19s06lJ7MLWsbkgDvtcjylJ8oVUMuGOudT/SkoauM4ampsQQcwMs7ZkHQ2Ohk3fGvenhz97/SkaV9gt+r0QsPi7LbnCbv7RBxlIZn1je3IcLZmVODwr16qUqerG3cObHsAuZrKW6L4Vw9O72N+Lmw0zHLLlLJxb5EyeRpeprVfM26TBfKVW/8I6/aQ+TiaWntFuStc9hWUe+uCapg67MnCVpl+Z+iQc/KXNaMks8YYTpxiQkCRx/rrOtEtAQUCScDh+Ooq9Tn3DMyLaX+6uHuxc8vVHx+ED4Cltnou7tMcOfKXgpym2IPVMt0M5mT9mdfGvxQ8X65R+UGzX0jrdYo4jtBNiB1j3tIVaw1zg2MkhzVLwFSlnOS/KS6SA6yyWJcmXxoq4dzVpHX6S6qe8S42LvjSrWVvm6nstzP2Tz/ADk/E4EETI7Y3aBzXI9mkfU12V7aNpiM5V4mS9h43CPTp0L1KFVVCg1G4uM9eM5MSeXq9BKreDGph8QaFSoOIAEkBresLgHobW84HipcrkfHlh/i+H/kjFb66wVXAZaSbs+rTf6LK3cQZIxLACFVrgFTvoqtmY1sMxZQGBFipuMgb5HlL3d/a6sCujcRYKdbG2nXnKh6NxINSnY5ZHUWlk2VXg2uDbYmoTpbx5yLisdwLct36WHWZXFbcrKtizHkDl7/ANZEo1mqMONib8rkiRRKp5F2zN8Vb9WWTbQ9I5L34OQuR4nqeyPo48Um4qdwBmVJurLzyOhtmDIZw9hrYjrzErNoYzgU82OSjt69wjrktqdcM0m1NrCoFVSczfwB/tJVzTTvGYMo92tmEqKlQ3PLulvjq9xaU3SdaRoxY3MclPRrE173VbBjc2AB4SBrlqZdbwYOpiBQp0xxv6xNtBdUBLNoBfnHbsbpDEXrVGYU+IqqqSpe1rkt7N8suk3WHwi014UUKOg+JOZ8ZtjG3yzmZcq9uCq3Z3XXCpfJqrD1n5Aa8K9n5y+WMBjry/WjK3vlnmnypY/FYKvSxGHqMtOovC62DU/SJ9lhYXU/ymZqt8rderh6lCtRosKlN6ZdeKmw41K3tcg28J6zvbsAY3CVKJ+kRxUz7NRc0Pnl3Ez5uq0irFWFipIIOoINiPOJSLIYjRIrRIBgxi2ynARTAQThJIA1Jt5za7MwwpoFHIefWE+SndVMVWq1Ky8VOmvCASReo+mY6KCe8ibTaPyd8Jvh6mXsVNR2Bxr4jxgpNrgM0k+SFsatkZcK8zv7HWw7fO02Uc2tdf4hcS2oYnIEZic/NLVbOrgpVPBOE53NoE1rZiMfFZSkvQ565OsDVEVWB5yQtPKRBZX1MXwZkEjs1lhgcSlQXRr9RzB7QcxEOEv2yur7MKnjpkqw5jn2EcxH0n0V7+mX4XrIuJwoIykbAbX4jw1Bwv7m+6evZJdV5E9EclDtDZYYHKZba+yWuWuSepJJPIXJ7BN1Ua+srcXa9iL3ls0V1H9PP0pkHO6nlPTdyN1zVwpqV3qHjPzfraKuRbO97m+vSZ/EbHDfrLnZG+NbDKtN0WrTUBRb1HVRyBGR8R4zRLl/sZrm0vwZYbS3YrUwfR2qDsyf+Hn4GZqnSPEVIKtfncG3Seg7O3rw1ewWoFY/Uqeo1+gvk3gTIm9m75xNMcDcFRDxIbkXvqpI05Z8rQvBL5gWfMuXrIjF7QAWkwf62Sg6luoHZ1kDAkDWPqbBxHHZ6VUt14Wb+bS3jLXA7l12ze1Mfazb+EfEiBY30GvIW/Yg4lC1gouWIAA1JOgtBbw7rmi9Ek8QZfWPIVBmyjsta3cZu9lbvU6B4hdn9ttR14R9WTsbs5KyFHF1PgQRoQeRl04NT/koyeX7UtdGQRwqCxytA4DAtiqvo1yUWNR/ZX9TyH6S6Xc0XzqvwdOEcX8X+00WzsGlFAlNQqjzJ6k8z2yrH42ntl2bzVU6kmYbDKiKiDhVQFA6AR7JOV4+ajnASJwMKVjSkOwDCZ5J8re5/C/7XRXJzauANG5VOwHQ9tus9aMGc5Ggp6PnfY+52KxWdGizLpxn1E/jawPheaH/AIN43rQ/9xv+ye10kheGDSG9mfLhEaVvpeOE1vyabB/acaHYfN0LVG6F7/Nr5gn8JiIdvR6xuPu/+yYKlSIs5HHU/wDUfNhfsyX8MvWpx1KEjdFQ1FylbjN26L3Kr6NuqZDxTT8paExOKByqWmPNOXuWY/HbFrU+XGvtJn5rqJVlSZ6ITK/HbOp1Mytj7QyP+/jMteLvmTdj85ri0YobPJ5kdxIjl9LS/wAxeh+l4H9ZcYjBNTOea+0PiOUZ6pmSk5eqN83Nr2kZgsajj1TpkQdR3iSiBKLHYXhbjQ2bqOfYRzEPgtsq/qt6rjlyPd+kX/QWtj9oYBWGkrV2g9LJvXXkfrjx5ydi8QfD3CVmLqBvCMuQ8omLjlqC6H9R3iQap4n7BI9TZ98xcHqDYyM1SrTOTX7GAPv1jqNdCu9rReU6VlkPFqJCp7xnSolhpxJn/Kf1k+jg/T/uqlOodeDi4Kn8DgE+F48plNOfsqXw/EbWllsneWvh7Di9JTH1HJNh9ltV947IHHUjT9VlKn7QI/OBp0Qozz7/AIQzTkN45ta7PSNmbTSvSFRL20IOqsNVMkzPbk3KVPVst1z6sLg+600NQToQ/aUzi5Y9KaQloog1aElhUdFWdaIDAQKDHrUgxOkGJIeKDIwaEUxWhti1IC8JVeAQwoVkulCQSGP4ouhjznafyV4dy7UmekzG4Asaa9nDa9vGX26W7yYGh6JTxsWLu9rcTHIWHIAWAl/VpyNw5xtIVtlhQaSVWQ6Emq0DGQ1kgmyki8BVgRGAetBF4lWDUxxB7jKVGM2UczTNj7J08DylxOVJXcTa1RZjy1je5ZhcW7q1mBB6EW8usjtgQ1z5z0R8OrizqGHQi/8AaV+I3aW3zbcPYc189R75jrx6n9eTqR5s1xS0YestRBrxDo36/reDpYlL+tde/MH8QlrtPZtVG+cUhRoRmp/F8JW4pQbAAa5ShrT1o1y9rafBP41IuCCOoII90rMQeI2/oSK+GK3tkeq5TabO3dp1sPTc3V+GzEG6lhkTwnrrlbWWRDe0inLcxp10YzGUAEtbORBhDzt+n+81e0N0awN0ZXsb2+ifI5e+R6G61d9aZXtYgD84fjpcaJ82Oudoud1a/p6Bp17VOA+qXFzwnQEnO4IOfdLJN2cP/wBPw4mt+c7YWw/2dCCbs2p5C3IecsjNsxtL2XJybyNU/R8D6VJUUKoCgaACwEG8UvGXlqKWxvDHRQsUrIAQNEgna0Wm0hCSghOCDpmSAYAoAco9TG1BGpCQ6qsEFtJF4JzIAJTaEg6SwtoBkArtaBpZmNxTZwuESQH2TKdOEEQGcDFHHmR6ph7wFWRAZHdZFqVLSbrIeJpxxGcmIvJVOQqNKTVMhEPEKIJTDKYrHRxW8qsdu3QfM0wD1S6H3Ze6W5MYWgaT7GVOemZ4bpUcrlzbqwN/dLxaKogVRYAZCO4YlQyTErpErJVfs9kQnOSaZkcnOSKMdlaHMIxljqhiAyEAsIghCIJhIAKoilYNWhVMgQFWnOpU4Vo6msgBVSPMcBOYQDaBxGMQmDdoQCNUiosCNZKpCQAVRFvG3nXgDs//2Q=="/>
          <p:cNvSpPr>
            <a:spLocks noChangeAspect="1" noChangeArrowheads="1"/>
          </p:cNvSpPr>
          <p:nvPr/>
        </p:nvSpPr>
        <p:spPr bwMode="auto">
          <a:xfrm>
            <a:off x="0" y="-881063"/>
            <a:ext cx="2524125"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UFBUWFBUUFRQUFBQUFRQUFBQVFBQVFhQXHCYeFxkjGRQUHy8gIycpLCwsFR4xNTAqNSYrLCkBCQoKDgwOGg8PGiwkHyQsLCwsKSwsKS0sLCwpLCwsLCwsKSwsLCwsLCkpLCwsLCwpLCwsLCwsLCwpKSksKSksLP/AABEIAL4BCQMBIgACEQEDEQH/xAAcAAABBQEBAQAAAAAAAAAAAAADAQIEBQYABwj/xABHEAACAQIDBQQFCQYEBAcAAAABAgADEQQhMQUGEkFRYXGBkRMiUqHBByMyQmJygrHRFDOSovDxFmOy4RdEU9IkQ3OTo8Li/8QAGQEAAgMBAAAAAAAAAAAAAAAAAQIAAwQF/8QAJBEAAwACAgICAwADAAAAAAAAAAECAxEhMQQSE0EiMlFhcYH/2gAMAwEAAhEDEQA/APVlEJBqY+8YrQys+Ug2uZJrGCppnCKFWnYRpWFES0ARaaQ0GDO45CBCIlogaKDIEesRhFUzmkCRa1OReHOQtubzLTJp0wHqD6V/op2G2rdnLn0g9i7WNX1anCGN+G2V7ZkW7oqyTv1GeG/X31wW6JH2tCU1nVVj7KwZaIDBWMIohBsJeMInFonFIERowQhgmhQrDqYjmDRpzGDRNjGjLx7QcYAsYywqicUkICSSFgGWItWQiJDCBvONScBFCFWdOQR/DIEOIpaMVojtFCNJuY9Vg1EMIWA6dELRVMARwWNaFEG6yEOUR9oxqiopZiFA1JNgPEzP7R3u1Wgt/wDMfTvVefj5RXSnseYddF3jdp06IvUcL0BzY9yjMzJ7Z3vqVAVw4NNebn6bD7Nvod+vdKWurOxdyWY6sT639uwWjXQKAQfHnM1Zm+Ebo8ZLl8jKdMjPTLO5vn3yTu/VL46kAbheJj3BTfzJAlfjtohVyPKancnYxpUjWcWerYgHVaeq+J18oMUuq2WeRkU49GupmPIgKLSRNpykCdILimY21teqMRUVXZQpCgDIaA3PUm8hLvPVQ+vZ155WPmJQvIn29TW/DyeqtG1YRoSUFPfXDj6XpB+An3gmScLvhhnNuMrfQupUefLxl3sv6ZfSv4XPBA1FklHBFwQR1BuD4iCqiMmKyMGji0Y5jQ0YQeTGxROMhB6mPWCBjgZAj3pyMyyahgq6QbI0AUQqiCQSFtHeTDYcfPV6SH2SwLfwLdvdIyItLxbzznbHyyUFuMPSeqfaf5tPLNj7pR/8aMT/ANCh/wDJ/wB0Gx9M9oAi+jmOpfKzgOdSoO+k3wvJtH5UdnH/AJjh+9TqD/6xSaNIacS8o/8AiHs8/wDNUvHiHwg6m/uB4b/tVK3eb+Vrw7JovHeOR5nsLvlhKqsyV0bhNiPWDZ6WUi58JDxe8rvlRHAPaObHuGi++CqS7DMVT4NHtPeCnQFj6znRF17yfqiZ/Fbz4lvoejQfd4j5t+kr6GHz4jck6k5k95h7TJWVvo3Y8MpckDE413N6rM55cWg7hoI5a4jcWmcgVsTwxey1LXCJ9euBKfG7U5Dzi4ajWxT8FBC55nRV7WbQTd7u7mphrPUtVre1b1U+4Dz+0c+loZx7BeZQii3W3MaowrYpbKLFKTaseRccl7NTzy13brCxpmqUp6Ofdu3tiUkhi0RYpEYQyO+OAIYV1GVgr9hH0W+HgJm6rgieoPQDAhgCCLEHQg8jMZt/c5ku+G9ZedM/SH3D9Ydhz75jzYXv2k6vi+UlPx3/AMZlai2MH6QRteqVJDgqRyYEHyMCH4jkD2mVTTXZoyQn0WeAx7J+7dl+6xHuEuKW8+IAzYN95RfzFpQ0KNpaUUBlny66MzwKuyem9dT61NT90sp995Owu9FE/S4kP2hceYlNVw9h4SAaGplk52U34qN7QxiP9B1buYH3QxM85bC2z0PvhKWNqp9GrUH4j+RlyzIzPx2vs9DWOaYanvLiF+srd6i/utCne6qwI9Qcr8JuPfG+WRPho0W2d6aGDUNXZhfQKjOf5RYeJEw22vlqXMYWgT9usbDwRDfzaajYO0BXvRrAMeE2BGTrzFuz4zzD5RNzP2KsHpg+hqE8P2G1Kd3MePSNva2geunplbtfffGYm4qVmCn6lP5tPJdfEmUMWJF2Po6LEvOk2QdeLGxYQHRbxDOvIQm7IxXo66N9oA9xNjPWMK2Qnjd7T1zZj3RT1A/ISjKX4i0Q5RvpLRyrlBVUmc1fRDxdSF3Z2OmJxJWrmgQvw3I4iCoAJGds5Frr1lluXWCY1b/XV0HebEf6ZbK5Krp+rN9Qwq01CU1VFGiqAoHgI8JClYk1GEYVjLQpiGQAwGODQbNGipJoBJkeu8MrZSNXhQWQ69JXFmVWHRgCPfKqvuhQf6F6R+xmv8B+Fpa1JGqY9aSl3NgPeegHMwXKa5DjyVL/ABZlNr7v1cMAxKupNgQbG+uanTLoTI+Gc3+HKSMTtVsTW4myW1lS+Sr+p5mN/YbHn/XbOXlaVaR38CdRu+w6PfI68o9qNtbdw+MRHsLWg6jSuaGqAFdZFqj+vzkuocrGRqmc0TRnuCOzQFR79h5R9QWkJpcuTLS0TsBtU06lOp7DAntU5N7iZ6JvRu+mOwr0ja7rem3s1LXpt/FbwJnmD0bqZ6tuziTUwVFjmQnCfvIeE/lLcb+ijJPVHzLVpFWKsLFSVYHkQbEeYjJuvlg2F6DaBqKLJiF9KOnHpVHnZvxzC2jFYk6dOtCQeBEvEtHqJADZ15wi8OcJBSJ6psX92n3R+Qnllp7HsXC/Nr3D8pTlfBdiW2WFBxbOK9O8ItK0dw5TJs3a4KvEYeV5vTdXXIqwYd6m8v6lCV+LwssmiqoPSaVYMoYaMAw7iL/GOnn2x946mG9Rhx0/Z5r90/D8ptsBtFKy8VNgw59QejDkZsmkzBcOSVacZwjHjFYKrI5MJUaCYR0Kwq14jteV2P2lTorxVGC9BqW7l1Mx+2N63reol6dM9vrsO0jQdg8zEqlJZjx1fRoNr70U6V1T5x9LA+qp+03wEymKx1Ss3FUNwNFGSrfoPjrI1FJKNrCZqyOjdGGYIxqFXuJZptAEZeUqsUB2SJx25zPcKjZjyepdHGHnHJiLylXEmGTGW1lTxtGlZZZZ1WvAsYJa4MVnvDILQKob90jVF6SQIlOiW+H6y9UZKgXCITN7uHXvRqU/YcMO5x+qmZTCYS2Zmj3OqcNeontUwf4G/wD3DF/mirJj1jZG+V/Ynp9nGqou1BvSDrwH1ag8iD+GeCT6tr4UVKbowurAqw6hgQZ8wbe2UcNiatBtabsvePqnxWx8ZqMBX3iXiToSBuHxi2iExICD1X8ohMQmdCQNhKfFURerKPMz2zZCWS08h3cwvHiqY6HiP4f6E9mwVKygTNnZr8ZfZKtOMcEitTmTZsAkdkDUogx9S41kZcaLw8kS2RsVgeki4eo9J+KmxVhzH5EcxLevUvpI1akDHmxLxmk2JvSlWyVLJU0+y5+yeR7D75eMJ5tVwwtLfYu9TUgEr3Zfq1NWUdGH1h26982Rl3wzBkwa5k01eZLbW+irdMPZm51Dmo+6PrHt075Vb2b0mu5pUyVojI8jVPU/Z6DxPZnFqARqyfSBjwfdEurWaoxdyWJ1JzP9oJ3taBbFSE9ZnbhRWdszZQSbDU5aAdZn7Zt4SLmliYtav+UjnY2IWmHZLDT6QJHLMDti4fA1XYKAtzbVhz0vzGh8pNMHvP8AQdS/eIEtNB/g7En2B+I/pE/wLWOrUx4kfCHTB7z/AEz4rW5xyt/VpoaW5DrrUpe+E/we9/3yeCOYAqkZ1eIaQgqOdR5TR/4Ma2dW/dTPxaOqbj1bepUF758a2Fvwkm8RpFiyfwrcDgCwudJcYfAWhMLunWQetWW3RKZPfbP4Rm3y+EempfjDhsyACCpGWXYwlLim+C1Zp0ExCC0Puw9sWO2lUXyAYf6ZWftvEJI2DiQMVTv1YeaMI0cULkW4Z6DSM8Y+XDY4TEUa6j96hRvvUzcePC38s9epYgXPdPPvloAqYNGH/l1lv+JWX9J0GclHilp3DFJnQgH3jbReU4iAgoMUGJ3xZCGp3Ewt6rN3KPHM/CeqUjaYncjA8CJfU+sfGbdCLTDne60dLx51AcNHh4yM4pRovC1BdYA0x0EIzQbCHZNEGvTAz0jVuRb+hDVhIT1eG5g5H2vsmU6EStg78oTZ9cOt1IMmMkKoSpRl8ds7slBjMAVzFz2c5ucTREqMXhgcucvmypwUmx918Rij6ilKfOq4IX8PN/DzE3WH2DRwOFqBSOJkKtVewZ2Iso7Bc5KPfrKfZm9NXDgI6+kpjQEkOo6BunYZnN4NtVcS/FUyUX4EH0VHxPUzVNSlx2YrjJVafRvK6F8PUUezxDIa8PF+YmVw1QkA8bjh4n9RFZgq2LNcsOEDxN+Wt9DuzjQ6W/ykv5cJgdkbNRuIsistxwhlDAMtxcA98qTbQySWy9GYBubGxGZzBziph79f7zhXt3e7KcMQVzFh4Xi/Yd8HLSWSwqcOmeVxrqLc+UrXxXUmOSsCNYUBvf2WNGoLDKR8TthEuCQPefISvxm0Vp0ydbcu3lKjC4ziDMRc2uT3mJkelouwY/Zt/Re19s06lJ7MLWsbkgDvtcjylJ8oVUMuGOudT/SkoauM4ampsQQcwMs7ZkHQ2Ohk3fGvenhz97/SkaV9gt+r0QsPi7LbnCbv7RBxlIZn1je3IcLZmVODwr16qUqerG3cObHsAuZrKW6L4Vw9O72N+Lmw0zHLLlLJxb5EyeRpeprVfM26TBfKVW/8I6/aQ+TiaWntFuStc9hWUe+uCapg67MnCVpl+Z+iQc/KXNaMks8YYTpxiQkCRx/rrOtEtAQUCScDh+Ooq9Tn3DMyLaX+6uHuxc8vVHx+ED4Cltnou7tMcOfKXgpym2IPVMt0M5mT9mdfGvxQ8X65R+UGzX0jrdYo4jtBNiB1j3tIVaw1zg2MkhzVLwFSlnOS/KS6SA6yyWJcmXxoq4dzVpHX6S6qe8S42LvjSrWVvm6nstzP2Tz/ADk/E4EETI7Y3aBzXI9mkfU12V7aNpiM5V4mS9h43CPTp0L1KFVVCg1G4uM9eM5MSeXq9BKreDGph8QaFSoOIAEkBresLgHobW84HipcrkfHlh/i+H/kjFb66wVXAZaSbs+rTf6LK3cQZIxLACFVrgFTvoqtmY1sMxZQGBFipuMgb5HlL3d/a6sCujcRYKdbG2nXnKh6NxINSnY5ZHUWlk2VXg2uDbYmoTpbx5yLisdwLct36WHWZXFbcrKtizHkDl7/ANZEo1mqMONib8rkiRRKp5F2zN8Vb9WWTbQ9I5L34OQuR4nqeyPo48Um4qdwBmVJurLzyOhtmDIZw9hrYjrzErNoYzgU82OSjt69wjrktqdcM0m1NrCoFVSczfwB/tJVzTTvGYMo92tmEqKlQ3PLulvjq9xaU3SdaRoxY3MclPRrE173VbBjc2AB4SBrlqZdbwYOpiBQp0xxv6xNtBdUBLNoBfnHbsbpDEXrVGYU+IqqqSpe1rkt7N8suk3WHwi014UUKOg+JOZ8ZtjG3yzmZcq9uCq3Z3XXCpfJqrD1n5Aa8K9n5y+WMBjry/WjK3vlnmnypY/FYKvSxGHqMtOovC62DU/SJ9lhYXU/ymZqt8rderh6lCtRosKlN6ZdeKmw41K3tcg28J6zvbsAY3CVKJ+kRxUz7NRc0Pnl3Ez5uq0irFWFipIIOoINiPOJSLIYjRIrRIBgxi2ynARTAQThJIA1Jt5za7MwwpoFHIefWE+SndVMVWq1Ky8VOmvCASReo+mY6KCe8ibTaPyd8Jvh6mXsVNR2Bxr4jxgpNrgM0k+SFsatkZcK8zv7HWw7fO02Uc2tdf4hcS2oYnIEZic/NLVbOrgpVPBOE53NoE1rZiMfFZSkvQ565OsDVEVWB5yQtPKRBZX1MXwZkEjs1lhgcSlQXRr9RzB7QcxEOEv2yur7MKnjpkqw5jn2EcxH0n0V7+mX4XrIuJwoIykbAbX4jw1Bwv7m+6evZJdV5E9EclDtDZYYHKZba+yWuWuSepJJPIXJ7BN1Ua+srcXa9iL3ls0V1H9PP0pkHO6nlPTdyN1zVwpqV3qHjPzfraKuRbO97m+vSZ/EbHDfrLnZG+NbDKtN0WrTUBRb1HVRyBGR8R4zRLl/sZrm0vwZYbS3YrUwfR2qDsyf+Hn4GZqnSPEVIKtfncG3Seg7O3rw1ewWoFY/Uqeo1+gvk3gTIm9m75xNMcDcFRDxIbkXvqpI05Z8rQvBL5gWfMuXrIjF7QAWkwf62Sg6luoHZ1kDAkDWPqbBxHHZ6VUt14Wb+bS3jLXA7l12ze1Mfazb+EfEiBY30GvIW/Yg4lC1gouWIAA1JOgtBbw7rmi9Ek8QZfWPIVBmyjsta3cZu9lbvU6B4hdn9ttR14R9WTsbs5KyFHF1PgQRoQeRl04NT/koyeX7UtdGQRwqCxytA4DAtiqvo1yUWNR/ZX9TyH6S6Xc0XzqvwdOEcX8X+00WzsGlFAlNQqjzJ6k8z2yrH42ntl2bzVU6kmYbDKiKiDhVQFA6AR7JOV4+ajnASJwMKVjSkOwDCZ5J8re5/C/7XRXJzauANG5VOwHQ9tus9aMGc5Ggp6PnfY+52KxWdGizLpxn1E/jawPheaH/AIN43rQ/9xv+ye10kheGDSG9mfLhEaVvpeOE1vyabB/acaHYfN0LVG6F7/Nr5gn8JiIdvR6xuPu/+yYKlSIs5HHU/wDUfNhfsyX8MvWpx1KEjdFQ1FylbjN26L3Kr6NuqZDxTT8paExOKByqWmPNOXuWY/HbFrU+XGvtJn5rqJVlSZ6ITK/HbOp1Mytj7QyP+/jMteLvmTdj85ri0YobPJ5kdxIjl9LS/wAxeh+l4H9ZcYjBNTOea+0PiOUZ6pmSk5eqN83Nr2kZgsajj1TpkQdR3iSiBKLHYXhbjQ2bqOfYRzEPgtsq/qt6rjlyPd+kX/QWtj9oYBWGkrV2g9LJvXXkfrjx5ydi8QfD3CVmLqBvCMuQ8omLjlqC6H9R3iQap4n7BI9TZ98xcHqDYyM1SrTOTX7GAPv1jqNdCu9rReU6VlkPFqJCp7xnSolhpxJn/Kf1k+jg/T/uqlOodeDi4Kn8DgE+F48plNOfsqXw/EbWllsneWvh7Di9JTH1HJNh9ltV947IHHUjT9VlKn7QI/OBp0Qozz7/AIQzTkN45ta7PSNmbTSvSFRL20IOqsNVMkzPbk3KVPVst1z6sLg+600NQToQ/aUzi5Y9KaQloog1aElhUdFWdaIDAQKDHrUgxOkGJIeKDIwaEUxWhti1IC8JVeAQwoVkulCQSGP4ouhjznafyV4dy7UmekzG4Asaa9nDa9vGX26W7yYGh6JTxsWLu9rcTHIWHIAWAl/VpyNw5xtIVtlhQaSVWQ6Emq0DGQ1kgmyki8BVgRGAetBF4lWDUxxB7jKVGM2UczTNj7J08DylxOVJXcTa1RZjy1je5ZhcW7q1mBB6EW8usjtgQ1z5z0R8OrizqGHQi/8AaV+I3aW3zbcPYc189R75jrx6n9eTqR5s1xS0YestRBrxDo36/reDpYlL+tde/MH8QlrtPZtVG+cUhRoRmp/F8JW4pQbAAa5ShrT1o1y9rafBP41IuCCOoII90rMQeI2/oSK+GK3tkeq5TabO3dp1sPTc3V+GzEG6lhkTwnrrlbWWRDe0inLcxp10YzGUAEtbORBhDzt+n+81e0N0awN0ZXsb2+ifI5e+R6G61d9aZXtYgD84fjpcaJ82Oudoud1a/p6Bp17VOA+qXFzwnQEnO4IOfdLJN2cP/wBPw4mt+c7YWw/2dCCbs2p5C3IecsjNsxtL2XJybyNU/R8D6VJUUKoCgaACwEG8UvGXlqKWxvDHRQsUrIAQNEgna0Wm0hCSghOCDpmSAYAoAco9TG1BGpCQ6qsEFtJF4JzIAJTaEg6SwtoBkArtaBpZmNxTZwuESQH2TKdOEEQGcDFHHmR6ph7wFWRAZHdZFqVLSbrIeJpxxGcmIvJVOQqNKTVMhEPEKIJTDKYrHRxW8qsdu3QfM0wD1S6H3Ze6W5MYWgaT7GVOemZ4bpUcrlzbqwN/dLxaKogVRYAZCO4YlQyTErpErJVfs9kQnOSaZkcnOSKMdlaHMIxljqhiAyEAsIghCIJhIAKoilYNWhVMgQFWnOpU4Vo6msgBVSPMcBOYQDaBxGMQmDdoQCNUiosCNZKpCQAVRFvG3nXgDs//2Q=="/>
          <p:cNvSpPr>
            <a:spLocks noChangeAspect="1" noChangeArrowheads="1"/>
          </p:cNvSpPr>
          <p:nvPr/>
        </p:nvSpPr>
        <p:spPr bwMode="auto">
          <a:xfrm>
            <a:off x="152400" y="-728663"/>
            <a:ext cx="2524125"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sustainablesushi.net/wp-content/uploads/2010/02/f_bribe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65093"/>
            <a:ext cx="3114675" cy="224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6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 Priced Land</a:t>
            </a:r>
            <a:endParaRPr lang="en-US" dirty="0"/>
          </a:p>
        </p:txBody>
      </p:sp>
      <p:pic>
        <p:nvPicPr>
          <p:cNvPr id="7170" name="Picture 2" descr="3AC79A8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4" t="5540" b="4940"/>
          <a:stretch/>
        </p:blipFill>
        <p:spPr bwMode="auto">
          <a:xfrm>
            <a:off x="2514600" y="4038600"/>
            <a:ext cx="4329629" cy="26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371600"/>
            <a:ext cx="8534400" cy="4525963"/>
          </a:xfrm>
        </p:spPr>
        <p:txBody>
          <a:bodyPr/>
          <a:lstStyle/>
          <a:p>
            <a:r>
              <a:rPr lang="en-US" dirty="0" smtClean="0"/>
              <a:t>Land companies bought 35 million acres in what would become Mississippi and Alabama for $500,000.</a:t>
            </a:r>
          </a:p>
          <a:p>
            <a:r>
              <a:rPr lang="en-US" dirty="0" smtClean="0"/>
              <a:t>The companies would make money by selling the land in smaller portions to individuals. </a:t>
            </a:r>
            <a:endParaRPr lang="en-US" dirty="0"/>
          </a:p>
        </p:txBody>
      </p:sp>
    </p:spTree>
    <p:extLst>
      <p:ext uri="{BB962C8B-B14F-4D97-AF65-F5344CB8AC3E}">
        <p14:creationId xmlns:p14="http://schemas.microsoft.com/office/powerpoint/2010/main" val="1494078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Georgians React</a:t>
            </a:r>
            <a:endParaRPr lang="en-US" dirty="0"/>
          </a:p>
        </p:txBody>
      </p:sp>
      <p:sp>
        <p:nvSpPr>
          <p:cNvPr id="3" name="Content Placeholder 2"/>
          <p:cNvSpPr>
            <a:spLocks noGrp="1"/>
          </p:cNvSpPr>
          <p:nvPr>
            <p:ph idx="1"/>
          </p:nvPr>
        </p:nvSpPr>
        <p:spPr>
          <a:xfrm>
            <a:off x="381000" y="1447800"/>
            <a:ext cx="8552688" cy="2590800"/>
          </a:xfrm>
        </p:spPr>
        <p:txBody>
          <a:bodyPr/>
          <a:lstStyle/>
          <a:p>
            <a:r>
              <a:rPr lang="en-US" dirty="0" smtClean="0"/>
              <a:t>Georgians were shocked about the bribery. They protested in the street and voted out most of the bill’s supporters in the next election. </a:t>
            </a:r>
          </a:p>
        </p:txBody>
      </p:sp>
      <p:pic>
        <p:nvPicPr>
          <p:cNvPr id="4098" name="Picture 2" descr="http://www.ohiofreepress.com/wp-content/uploads/v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29000"/>
            <a:ext cx="4152900" cy="324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7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Louisville Known For…</a:t>
            </a:r>
            <a:endParaRPr lang="en-US" dirty="0"/>
          </a:p>
        </p:txBody>
      </p:sp>
      <p:sp>
        <p:nvSpPr>
          <p:cNvPr id="3" name="Content Placeholder 2"/>
          <p:cNvSpPr>
            <a:spLocks noGrp="1"/>
          </p:cNvSpPr>
          <p:nvPr>
            <p:ph idx="1"/>
          </p:nvPr>
        </p:nvSpPr>
        <p:spPr>
          <a:xfrm>
            <a:off x="457200" y="1600200"/>
            <a:ext cx="5257800" cy="4800600"/>
          </a:xfrm>
        </p:spPr>
        <p:txBody>
          <a:bodyPr>
            <a:normAutofit/>
          </a:bodyPr>
          <a:lstStyle/>
          <a:p>
            <a:r>
              <a:rPr lang="en-US" dirty="0"/>
              <a:t>The government reversed the Yazoo Act on February 18, 1796. All records of the bill were taken out and publicly burned. </a:t>
            </a:r>
            <a:endParaRPr lang="en-US" dirty="0" smtClean="0"/>
          </a:p>
          <a:p>
            <a:r>
              <a:rPr lang="en-US" dirty="0" smtClean="0"/>
              <a:t>This is one of the most important events to take place in Louisville.</a:t>
            </a:r>
            <a:endParaRPr lang="en-US" dirty="0"/>
          </a:p>
          <a:p>
            <a:endParaRPr lang="en-US" dirty="0"/>
          </a:p>
        </p:txBody>
      </p:sp>
      <p:pic>
        <p:nvPicPr>
          <p:cNvPr id="5122" name="Picture 2" descr="Burning of the Yazoo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3124606" cy="295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60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the Courts Decide</a:t>
            </a:r>
            <a:endParaRPr lang="en-US" dirty="0"/>
          </a:p>
        </p:txBody>
      </p:sp>
      <p:sp>
        <p:nvSpPr>
          <p:cNvPr id="3" name="Content Placeholder 2"/>
          <p:cNvSpPr>
            <a:spLocks noGrp="1"/>
          </p:cNvSpPr>
          <p:nvPr>
            <p:ph idx="1"/>
          </p:nvPr>
        </p:nvSpPr>
        <p:spPr>
          <a:xfrm>
            <a:off x="381000" y="1447800"/>
            <a:ext cx="7924800" cy="3352800"/>
          </a:xfrm>
        </p:spPr>
        <p:txBody>
          <a:bodyPr>
            <a:normAutofit fontScale="92500" lnSpcReduction="20000"/>
          </a:bodyPr>
          <a:lstStyle/>
          <a:p>
            <a:r>
              <a:rPr lang="en-US" dirty="0" smtClean="0"/>
              <a:t>The state refunded the money to the companies from the land sales. However, there were many people who had already bought land from the land companies and they wanted to keep it. </a:t>
            </a:r>
          </a:p>
          <a:p>
            <a:r>
              <a:rPr lang="en-US" dirty="0" smtClean="0"/>
              <a:t>Georgia argued that because the act had been repealed, the buyers had no right to the land.</a:t>
            </a:r>
          </a:p>
          <a:p>
            <a:r>
              <a:rPr lang="en-US" dirty="0" smtClean="0"/>
              <a:t>These disputes ended up in court.</a:t>
            </a:r>
            <a:endParaRPr lang="en-US" dirty="0"/>
          </a:p>
        </p:txBody>
      </p:sp>
      <p:pic>
        <p:nvPicPr>
          <p:cNvPr id="6146" name="Picture 2" descr="http://respublicamyblog.files.wordpress.com/2011/01/gavel-4x6-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411" y="4876800"/>
            <a:ext cx="2717269" cy="177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85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 as we know it today</a:t>
            </a:r>
            <a:endParaRPr lang="en-US" dirty="0"/>
          </a:p>
        </p:txBody>
      </p:sp>
      <p:sp>
        <p:nvSpPr>
          <p:cNvPr id="3" name="Content Placeholder 2"/>
          <p:cNvSpPr>
            <a:spLocks noGrp="1"/>
          </p:cNvSpPr>
          <p:nvPr>
            <p:ph idx="1"/>
          </p:nvPr>
        </p:nvSpPr>
        <p:spPr>
          <a:xfrm>
            <a:off x="609600" y="1447800"/>
            <a:ext cx="8305800" cy="2895600"/>
          </a:xfrm>
        </p:spPr>
        <p:txBody>
          <a:bodyPr>
            <a:normAutofit fontScale="85000" lnSpcReduction="20000"/>
          </a:bodyPr>
          <a:lstStyle/>
          <a:p>
            <a:r>
              <a:rPr lang="en-US" dirty="0"/>
              <a:t>The US government solved the scandal by forcing Georgia to cede (give up) the lands west of the Chattahoochee River in exchange for $1.25 million dollars and a promise to help remove Creek and Cherokee Indians from the Georgia territories.</a:t>
            </a:r>
          </a:p>
          <a:p>
            <a:r>
              <a:rPr lang="en-US" dirty="0"/>
              <a:t>The Yazoo Land Fraud is a reason why Georgia’s western border is shaped the way it is today.</a:t>
            </a:r>
          </a:p>
          <a:p>
            <a:endParaRPr lang="en-US" dirty="0"/>
          </a:p>
        </p:txBody>
      </p:sp>
      <p:pic>
        <p:nvPicPr>
          <p:cNvPr id="3074" name="Picture 2" descr="9B166EF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303" r="12500" b="23585"/>
          <a:stretch/>
        </p:blipFill>
        <p:spPr bwMode="auto">
          <a:xfrm>
            <a:off x="3075709" y="4267200"/>
            <a:ext cx="4038600" cy="245200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4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Land Lottery</a:t>
            </a:r>
            <a:endParaRPr lang="en-US" dirty="0"/>
          </a:p>
        </p:txBody>
      </p:sp>
      <p:sp>
        <p:nvSpPr>
          <p:cNvPr id="4" name="Content Placeholder 3"/>
          <p:cNvSpPr>
            <a:spLocks noGrp="1"/>
          </p:cNvSpPr>
          <p:nvPr>
            <p:ph idx="1"/>
          </p:nvPr>
        </p:nvSpPr>
        <p:spPr>
          <a:xfrm>
            <a:off x="242248" y="1600200"/>
            <a:ext cx="5029200" cy="4525963"/>
          </a:xfrm>
        </p:spPr>
        <p:txBody>
          <a:bodyPr>
            <a:normAutofit fontScale="92500" lnSpcReduction="10000"/>
          </a:bodyPr>
          <a:lstStyle/>
          <a:p>
            <a:r>
              <a:rPr lang="en-US" dirty="0"/>
              <a:t>The final approach Georgia used to allocate land was the </a:t>
            </a:r>
            <a:r>
              <a:rPr lang="en-US" i="1" dirty="0"/>
              <a:t>land lottery system. </a:t>
            </a:r>
            <a:endParaRPr lang="en-US" i="1" dirty="0" smtClean="0"/>
          </a:p>
          <a:p>
            <a:r>
              <a:rPr lang="en-US" dirty="0" smtClean="0"/>
              <a:t>From </a:t>
            </a:r>
            <a:r>
              <a:rPr lang="en-US" dirty="0"/>
              <a:t>1805-1833, Georgia had eight land lotteries. These lotteries gave the average Georgian the opportunity to gain a large amount of land for </a:t>
            </a:r>
            <a:r>
              <a:rPr lang="en-US" dirty="0" smtClean="0"/>
              <a:t>very little money. </a:t>
            </a:r>
          </a:p>
        </p:txBody>
      </p:sp>
      <p:pic>
        <p:nvPicPr>
          <p:cNvPr id="2052" name="Picture 4" descr="http://www.gabartow.org/Images/Misc/mapLandLott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624" y="1981200"/>
            <a:ext cx="35623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6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 Lotteries</a:t>
            </a:r>
            <a:endParaRPr lang="en-US" dirty="0"/>
          </a:p>
        </p:txBody>
      </p:sp>
      <p:sp>
        <p:nvSpPr>
          <p:cNvPr id="3" name="Content Placeholder 2"/>
          <p:cNvSpPr>
            <a:spLocks noGrp="1"/>
          </p:cNvSpPr>
          <p:nvPr>
            <p:ph idx="1"/>
          </p:nvPr>
        </p:nvSpPr>
        <p:spPr>
          <a:xfrm>
            <a:off x="228600" y="1600200"/>
            <a:ext cx="4953000" cy="4953000"/>
          </a:xfrm>
        </p:spPr>
        <p:txBody>
          <a:bodyPr>
            <a:normAutofit fontScale="77500" lnSpcReduction="20000"/>
          </a:bodyPr>
          <a:lstStyle/>
          <a:p>
            <a:r>
              <a:rPr lang="en-US" dirty="0"/>
              <a:t>To take part in a land lottery, a person would simply have to submit their names to the state and pay for </a:t>
            </a:r>
            <a:r>
              <a:rPr lang="en-US" dirty="0" smtClean="0"/>
              <a:t>a ticket</a:t>
            </a:r>
            <a:r>
              <a:rPr lang="en-US" dirty="0"/>
              <a:t>. On the day of the lottery, the participants’ names were placed in one drum while the lots bearing a number would be placed in a second drum. </a:t>
            </a:r>
          </a:p>
          <a:p>
            <a:r>
              <a:rPr lang="en-US" dirty="0"/>
              <a:t>Participants could have their name placed in the drum more than once based on characteristics such as their age, marital status, </a:t>
            </a:r>
            <a:r>
              <a:rPr lang="en-US" dirty="0" smtClean="0"/>
              <a:t>number of years living in Georgia, and </a:t>
            </a:r>
            <a:r>
              <a:rPr lang="en-US" dirty="0"/>
              <a:t>war service. </a:t>
            </a:r>
          </a:p>
        </p:txBody>
      </p:sp>
      <p:pic>
        <p:nvPicPr>
          <p:cNvPr id="4" name="Picture 2" descr="http://www.georgiaencyclopedia.org/media_content/m-76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622698"/>
            <a:ext cx="37719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93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 Lotteries</a:t>
            </a:r>
            <a:endParaRPr lang="en-US" dirty="0"/>
          </a:p>
        </p:txBody>
      </p:sp>
      <p:sp>
        <p:nvSpPr>
          <p:cNvPr id="3" name="Content Placeholder 2"/>
          <p:cNvSpPr>
            <a:spLocks noGrp="1"/>
          </p:cNvSpPr>
          <p:nvPr>
            <p:ph idx="1"/>
          </p:nvPr>
        </p:nvSpPr>
        <p:spPr>
          <a:xfrm>
            <a:off x="228600" y="1600200"/>
            <a:ext cx="4495800" cy="4525963"/>
          </a:xfrm>
        </p:spPr>
        <p:txBody>
          <a:bodyPr>
            <a:normAutofit fontScale="85000" lnSpcReduction="20000"/>
          </a:bodyPr>
          <a:lstStyle/>
          <a:p>
            <a:r>
              <a:rPr lang="en-US" dirty="0"/>
              <a:t>During the twenty-eight years in which the lottery operated, Georgia sold approximately three-quarters of the state to about 100,000 families and individuals for </a:t>
            </a:r>
            <a:r>
              <a:rPr lang="en-US" dirty="0" smtClean="0"/>
              <a:t>a very small amount  </a:t>
            </a:r>
            <a:r>
              <a:rPr lang="en-US" dirty="0"/>
              <a:t>of </a:t>
            </a:r>
            <a:r>
              <a:rPr lang="en-US" dirty="0" smtClean="0"/>
              <a:t>money (If someone’s name was </a:t>
            </a:r>
            <a:r>
              <a:rPr lang="en-US" dirty="0"/>
              <a:t>picked out of the barrel, they paid </a:t>
            </a:r>
            <a:r>
              <a:rPr lang="en-US" dirty="0" smtClean="0"/>
              <a:t>a small amount per acre or per lot) </a:t>
            </a:r>
            <a:r>
              <a:rPr lang="en-US" dirty="0"/>
              <a:t>.</a:t>
            </a:r>
          </a:p>
        </p:txBody>
      </p:sp>
      <p:pic>
        <p:nvPicPr>
          <p:cNvPr id="4" name="Picture 3" descr="47E4BA83"/>
          <p:cNvPicPr/>
          <p:nvPr/>
        </p:nvPicPr>
        <p:blipFill>
          <a:blip r:embed="rId2" cstate="print">
            <a:lum contrast="6000"/>
            <a:extLst>
              <a:ext uri="{28A0092B-C50C-407E-A947-70E740481C1C}">
                <a14:useLocalDpi xmlns:a14="http://schemas.microsoft.com/office/drawing/2010/main" val="0"/>
              </a:ext>
            </a:extLst>
          </a:blip>
          <a:srcRect/>
          <a:stretch>
            <a:fillRect/>
          </a:stretch>
        </p:blipFill>
        <p:spPr bwMode="auto">
          <a:xfrm>
            <a:off x="5257800" y="1676400"/>
            <a:ext cx="3602182" cy="4343400"/>
          </a:xfrm>
          <a:prstGeom prst="rect">
            <a:avLst/>
          </a:prstGeom>
          <a:noFill/>
          <a:ln>
            <a:noFill/>
          </a:ln>
        </p:spPr>
      </p:pic>
    </p:spTree>
    <p:extLst>
      <p:ext uri="{BB962C8B-B14F-4D97-AF65-F5344CB8AC3E}">
        <p14:creationId xmlns:p14="http://schemas.microsoft.com/office/powerpoint/2010/main" val="2340274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419600"/>
            <a:ext cx="8229600" cy="2286000"/>
          </a:xfrm>
        </p:spPr>
        <p:txBody>
          <a:bodyPr>
            <a:normAutofit fontScale="92500" lnSpcReduction="10000"/>
          </a:bodyPr>
          <a:lstStyle/>
          <a:p>
            <a:r>
              <a:rPr lang="en-US" dirty="0"/>
              <a:t>After the Revolutionary War, Georgia gained access to a large amount of land from the Native Americans who sided with the British. </a:t>
            </a:r>
            <a:endParaRPr lang="en-US" dirty="0" smtClean="0"/>
          </a:p>
          <a:p>
            <a:r>
              <a:rPr lang="en-US" dirty="0" smtClean="0"/>
              <a:t>The </a:t>
            </a:r>
            <a:r>
              <a:rPr lang="en-US" dirty="0"/>
              <a:t>land Georgia claimed stretched all the way to the Mississippi River. </a:t>
            </a:r>
          </a:p>
        </p:txBody>
      </p:sp>
      <p:pic>
        <p:nvPicPr>
          <p:cNvPr id="2050" name="Picture 2" descr="http://jimcofer.com/personal/wp-content/uploads/2011/05/ga1796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385"/>
            <a:ext cx="639311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82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Lottery of 1832</a:t>
            </a:r>
          </a:p>
        </p:txBody>
      </p:sp>
      <p:sp>
        <p:nvSpPr>
          <p:cNvPr id="3" name="Content Placeholder 2"/>
          <p:cNvSpPr>
            <a:spLocks noGrp="1"/>
          </p:cNvSpPr>
          <p:nvPr>
            <p:ph idx="1"/>
          </p:nvPr>
        </p:nvSpPr>
        <p:spPr/>
        <p:txBody>
          <a:bodyPr>
            <a:normAutofit/>
          </a:bodyPr>
          <a:lstStyle/>
          <a:p>
            <a:r>
              <a:rPr lang="en-US" dirty="0" smtClean="0"/>
              <a:t>Paulding county was distributed in the Gold Land Lottery of 1832. </a:t>
            </a:r>
          </a:p>
          <a:p>
            <a:pPr lvl="1"/>
            <a:r>
              <a:rPr lang="en-US" dirty="0" smtClean="0"/>
              <a:t>It was called the Gold Lottery because the land distributed during this lottery had two veins of gold running through it. By the time the lottery was held, the gold rush was coming to an end and the state did not guarantee any gold still existed. </a:t>
            </a:r>
          </a:p>
          <a:p>
            <a:pPr lvl="1"/>
            <a:r>
              <a:rPr lang="en-US" dirty="0">
                <a:hlinkClick r:id="rId2"/>
              </a:rPr>
              <a:t>http://www.rootsweb.ancestry.com/~</a:t>
            </a:r>
            <a:r>
              <a:rPr lang="en-US" dirty="0" smtClean="0">
                <a:hlinkClick r:id="rId2"/>
              </a:rPr>
              <a:t>gatroup2/georgia_1832goldlottery.htm</a:t>
            </a:r>
            <a:endParaRPr lang="en-US" dirty="0" smtClean="0"/>
          </a:p>
          <a:p>
            <a:pPr marL="448056"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2047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B8AAA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4876800" cy="4681537"/>
          </a:xfrm>
          <a:prstGeom prst="rect">
            <a:avLst/>
          </a:prstGeom>
          <a:noFill/>
          <a:ln>
            <a:noFill/>
          </a:ln>
        </p:spPr>
      </p:pic>
      <p:sp>
        <p:nvSpPr>
          <p:cNvPr id="5" name="Title 4"/>
          <p:cNvSpPr>
            <a:spLocks noGrp="1"/>
          </p:cNvSpPr>
          <p:nvPr>
            <p:ph type="title"/>
          </p:nvPr>
        </p:nvSpPr>
        <p:spPr/>
        <p:txBody>
          <a:bodyPr/>
          <a:lstStyle/>
          <a:p>
            <a:pPr algn="ctr"/>
            <a:r>
              <a:rPr lang="en-US" dirty="0" smtClean="0"/>
              <a:t>Indian Land Cessions</a:t>
            </a:r>
            <a:endParaRPr lang="en-US" dirty="0"/>
          </a:p>
        </p:txBody>
      </p:sp>
      <p:sp>
        <p:nvSpPr>
          <p:cNvPr id="3" name="TextBox 2"/>
          <p:cNvSpPr txBox="1"/>
          <p:nvPr/>
        </p:nvSpPr>
        <p:spPr>
          <a:xfrm>
            <a:off x="6248400" y="1524000"/>
            <a:ext cx="2209800" cy="4678204"/>
          </a:xfrm>
          <a:prstGeom prst="rect">
            <a:avLst/>
          </a:prstGeom>
          <a:noFill/>
        </p:spPr>
        <p:txBody>
          <a:bodyPr wrap="square" rtlCol="0">
            <a:spAutoFit/>
          </a:bodyPr>
          <a:lstStyle/>
          <a:p>
            <a:r>
              <a:rPr lang="en-US" sz="2800" dirty="0" smtClean="0"/>
              <a:t>The </a:t>
            </a:r>
            <a:r>
              <a:rPr lang="en-US" sz="2800" dirty="0"/>
              <a:t>question became what was the </a:t>
            </a:r>
            <a:r>
              <a:rPr lang="en-US" sz="2800" dirty="0" smtClean="0"/>
              <a:t>best way </a:t>
            </a:r>
            <a:r>
              <a:rPr lang="en-US" sz="2800" dirty="0"/>
              <a:t>to allocate land to the people of the </a:t>
            </a:r>
            <a:r>
              <a:rPr lang="en-US" sz="2800" dirty="0" smtClean="0"/>
              <a:t>state… </a:t>
            </a:r>
            <a:r>
              <a:rPr lang="en-US" dirty="0"/>
              <a:t>	</a:t>
            </a:r>
          </a:p>
        </p:txBody>
      </p:sp>
    </p:spTree>
    <p:extLst>
      <p:ext uri="{BB962C8B-B14F-4D97-AF65-F5344CB8AC3E}">
        <p14:creationId xmlns:p14="http://schemas.microsoft.com/office/powerpoint/2010/main" val="408530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Headright</a:t>
            </a:r>
            <a:r>
              <a:rPr lang="en-US" dirty="0" smtClean="0"/>
              <a:t> System- When?</a:t>
            </a:r>
            <a:endParaRPr lang="en-US" dirty="0"/>
          </a:p>
        </p:txBody>
      </p:sp>
      <p:sp>
        <p:nvSpPr>
          <p:cNvPr id="3" name="Content Placeholder 2"/>
          <p:cNvSpPr>
            <a:spLocks noGrp="1"/>
          </p:cNvSpPr>
          <p:nvPr>
            <p:ph idx="1"/>
          </p:nvPr>
        </p:nvSpPr>
        <p:spPr/>
        <p:txBody>
          <a:bodyPr/>
          <a:lstStyle/>
          <a:p>
            <a:r>
              <a:rPr lang="en-US" dirty="0"/>
              <a:t>February 17, 1783 passed first land </a:t>
            </a:r>
            <a:r>
              <a:rPr lang="en-US" dirty="0" smtClean="0"/>
              <a:t>act</a:t>
            </a:r>
          </a:p>
          <a:p>
            <a:r>
              <a:rPr lang="en-US" dirty="0" smtClean="0"/>
              <a:t>System was used from </a:t>
            </a:r>
            <a:r>
              <a:rPr lang="en-US" dirty="0"/>
              <a:t>1783 TO 1804</a:t>
            </a:r>
          </a:p>
        </p:txBody>
      </p:sp>
    </p:spTree>
    <p:extLst>
      <p:ext uri="{BB962C8B-B14F-4D97-AF65-F5344CB8AC3E}">
        <p14:creationId xmlns:p14="http://schemas.microsoft.com/office/powerpoint/2010/main" val="324874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Headright System- </a:t>
            </a:r>
            <a:br>
              <a:rPr lang="en-US" dirty="0" smtClean="0"/>
            </a:br>
            <a:r>
              <a:rPr lang="en-US" dirty="0" smtClean="0"/>
              <a:t>Who Got Land?</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lnSpc>
                <a:spcPct val="150000"/>
              </a:lnSpc>
            </a:pPr>
            <a:r>
              <a:rPr lang="en-US" dirty="0" smtClean="0"/>
              <a:t>Soldiers who fought in the Revolution</a:t>
            </a:r>
            <a:r>
              <a:rPr lang="en-US" dirty="0"/>
              <a:t>	</a:t>
            </a:r>
          </a:p>
          <a:p>
            <a:pPr>
              <a:lnSpc>
                <a:spcPct val="150000"/>
              </a:lnSpc>
            </a:pPr>
            <a:r>
              <a:rPr lang="en-US" dirty="0" smtClean="0"/>
              <a:t>Heads of households – White men over the age of 21</a:t>
            </a:r>
            <a:r>
              <a:rPr lang="en-US" dirty="0"/>
              <a:t>	</a:t>
            </a:r>
          </a:p>
          <a:p>
            <a:endParaRPr lang="en-US" dirty="0"/>
          </a:p>
        </p:txBody>
      </p:sp>
    </p:spTree>
    <p:extLst>
      <p:ext uri="{BB962C8B-B14F-4D97-AF65-F5344CB8AC3E}">
        <p14:creationId xmlns:p14="http://schemas.microsoft.com/office/powerpoint/2010/main" val="288361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Headright System- </a:t>
            </a:r>
            <a:br>
              <a:rPr lang="en-US" dirty="0"/>
            </a:br>
            <a:r>
              <a:rPr lang="en-US" dirty="0" smtClean="0"/>
              <a:t>How much land was given?</a:t>
            </a:r>
            <a:endParaRPr lang="en-US" dirty="0"/>
          </a:p>
        </p:txBody>
      </p:sp>
      <p:sp>
        <p:nvSpPr>
          <p:cNvPr id="3" name="Content Placeholder 2"/>
          <p:cNvSpPr>
            <a:spLocks noGrp="1"/>
          </p:cNvSpPr>
          <p:nvPr>
            <p:ph idx="1"/>
          </p:nvPr>
        </p:nvSpPr>
        <p:spPr/>
        <p:txBody>
          <a:bodyPr/>
          <a:lstStyle/>
          <a:p>
            <a:pPr>
              <a:lnSpc>
                <a:spcPct val="150000"/>
              </a:lnSpc>
            </a:pPr>
            <a:r>
              <a:rPr lang="en-US" dirty="0"/>
              <a:t>200 acres plus 50 additional </a:t>
            </a:r>
            <a:r>
              <a:rPr lang="en-US" dirty="0" smtClean="0"/>
              <a:t>acres </a:t>
            </a:r>
            <a:r>
              <a:rPr lang="en-US" dirty="0"/>
              <a:t>of land per household member. </a:t>
            </a:r>
            <a:endParaRPr lang="en-US" dirty="0" smtClean="0"/>
          </a:p>
          <a:p>
            <a:pPr lvl="1">
              <a:lnSpc>
                <a:spcPct val="150000"/>
              </a:lnSpc>
            </a:pPr>
            <a:r>
              <a:rPr lang="en-US" dirty="0" smtClean="0"/>
              <a:t>Household </a:t>
            </a:r>
            <a:r>
              <a:rPr lang="en-US" dirty="0"/>
              <a:t>members included wife, children, servants, and slaves.</a:t>
            </a:r>
          </a:p>
          <a:p>
            <a:r>
              <a:rPr lang="en-US" dirty="0"/>
              <a:t>1,000 acre maximum</a:t>
            </a:r>
          </a:p>
        </p:txBody>
      </p:sp>
    </p:spTree>
    <p:extLst>
      <p:ext uri="{BB962C8B-B14F-4D97-AF65-F5344CB8AC3E}">
        <p14:creationId xmlns:p14="http://schemas.microsoft.com/office/powerpoint/2010/main" val="356395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4838"/>
            <a:ext cx="450532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64791" y="1828800"/>
            <a:ext cx="3124200" cy="2554545"/>
          </a:xfrm>
          <a:prstGeom prst="rect">
            <a:avLst/>
          </a:prstGeom>
          <a:noFill/>
        </p:spPr>
        <p:txBody>
          <a:bodyPr wrap="square" rtlCol="0">
            <a:spAutoFit/>
          </a:bodyPr>
          <a:lstStyle/>
          <a:p>
            <a:r>
              <a:rPr lang="en-US" sz="4000" dirty="0" smtClean="0"/>
              <a:t>Distributed land east of the </a:t>
            </a:r>
            <a:r>
              <a:rPr lang="en-US" sz="4000" i="1" dirty="0"/>
              <a:t>Oconee River</a:t>
            </a:r>
            <a:endParaRPr lang="en-US" sz="4000" dirty="0"/>
          </a:p>
        </p:txBody>
      </p:sp>
      <p:sp>
        <p:nvSpPr>
          <p:cNvPr id="3" name="TextBox 2"/>
          <p:cNvSpPr txBox="1"/>
          <p:nvPr/>
        </p:nvSpPr>
        <p:spPr>
          <a:xfrm>
            <a:off x="5464791" y="457200"/>
            <a:ext cx="3124200" cy="923330"/>
          </a:xfrm>
          <a:prstGeom prst="rect">
            <a:avLst/>
          </a:prstGeom>
          <a:noFill/>
        </p:spPr>
        <p:txBody>
          <a:bodyPr wrap="square" rtlCol="0">
            <a:spAutoFit/>
          </a:bodyPr>
          <a:lstStyle/>
          <a:p>
            <a:r>
              <a:rPr lang="en-US" sz="5400" dirty="0" smtClean="0"/>
              <a:t>Where?</a:t>
            </a:r>
            <a:endParaRPr lang="en-US" sz="5400" dirty="0"/>
          </a:p>
        </p:txBody>
      </p:sp>
    </p:spTree>
    <p:extLst>
      <p:ext uri="{BB962C8B-B14F-4D97-AF65-F5344CB8AC3E}">
        <p14:creationId xmlns:p14="http://schemas.microsoft.com/office/powerpoint/2010/main" val="132385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Headright System- </a:t>
            </a:r>
            <a:br>
              <a:rPr lang="en-US" dirty="0"/>
            </a:br>
            <a:r>
              <a:rPr lang="en-US" dirty="0" smtClean="0"/>
              <a:t>Why was this system used?</a:t>
            </a:r>
            <a:endParaRPr lang="en-US" dirty="0"/>
          </a:p>
        </p:txBody>
      </p:sp>
      <p:sp>
        <p:nvSpPr>
          <p:cNvPr id="3" name="Content Placeholder 2"/>
          <p:cNvSpPr>
            <a:spLocks noGrp="1"/>
          </p:cNvSpPr>
          <p:nvPr>
            <p:ph idx="1"/>
          </p:nvPr>
        </p:nvSpPr>
        <p:spPr>
          <a:xfrm>
            <a:off x="457200" y="1828800"/>
            <a:ext cx="7924800" cy="4297363"/>
          </a:xfrm>
        </p:spPr>
        <p:txBody>
          <a:bodyPr>
            <a:normAutofit fontScale="92500"/>
          </a:bodyPr>
          <a:lstStyle/>
          <a:p>
            <a:pPr>
              <a:lnSpc>
                <a:spcPct val="150000"/>
              </a:lnSpc>
            </a:pPr>
            <a:r>
              <a:rPr lang="en-US" dirty="0" smtClean="0"/>
              <a:t>Wanted to give land to people who would build homes, farm the land, and defend it.</a:t>
            </a:r>
          </a:p>
          <a:p>
            <a:pPr>
              <a:lnSpc>
                <a:spcPct val="150000"/>
              </a:lnSpc>
            </a:pPr>
            <a:r>
              <a:rPr lang="en-US" dirty="0" smtClean="0"/>
              <a:t>Their </a:t>
            </a:r>
            <a:r>
              <a:rPr lang="en-US" dirty="0"/>
              <a:t>goal was to strengthen the state and increase the population in order to increase Georgia’s power in the House of Representatives. </a:t>
            </a:r>
          </a:p>
        </p:txBody>
      </p:sp>
    </p:spTree>
    <p:extLst>
      <p:ext uri="{BB962C8B-B14F-4D97-AF65-F5344CB8AC3E}">
        <p14:creationId xmlns:p14="http://schemas.microsoft.com/office/powerpoint/2010/main" val="427239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Headright System- </a:t>
            </a:r>
            <a:br>
              <a:rPr lang="en-US" dirty="0"/>
            </a:br>
            <a:r>
              <a:rPr lang="en-US" dirty="0" smtClean="0"/>
              <a:t>Why did it end?</a:t>
            </a:r>
            <a:endParaRPr lang="en-US" dirty="0"/>
          </a:p>
        </p:txBody>
      </p:sp>
      <p:sp>
        <p:nvSpPr>
          <p:cNvPr id="3" name="Content Placeholder 2"/>
          <p:cNvSpPr>
            <a:spLocks noGrp="1"/>
          </p:cNvSpPr>
          <p:nvPr>
            <p:ph idx="1"/>
          </p:nvPr>
        </p:nvSpPr>
        <p:spPr/>
        <p:txBody>
          <a:bodyPr/>
          <a:lstStyle/>
          <a:p>
            <a:pPr>
              <a:lnSpc>
                <a:spcPct val="150000"/>
              </a:lnSpc>
            </a:pPr>
            <a:r>
              <a:rPr lang="en-US" dirty="0"/>
              <a:t>This system ended when there were too many claimants and not enough land. </a:t>
            </a:r>
          </a:p>
          <a:p>
            <a:endParaRPr lang="en-US" dirty="0"/>
          </a:p>
        </p:txBody>
      </p:sp>
    </p:spTree>
    <p:extLst>
      <p:ext uri="{BB962C8B-B14F-4D97-AF65-F5344CB8AC3E}">
        <p14:creationId xmlns:p14="http://schemas.microsoft.com/office/powerpoint/2010/main" val="2905972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Comic Sans MS"/>
        <a:ea typeface=""/>
        <a:cs typeface=""/>
      </a:majorFont>
      <a:minorFont>
        <a:latin typeface="Comic Sans M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378</TotalTime>
  <Words>790</Words>
  <Application>Microsoft Office PowerPoint</Application>
  <PresentationFormat>On-screen Show (4:3)</PresentationFormat>
  <Paragraphs>56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Comic Sans MS</vt:lpstr>
      <vt:lpstr>Wingdings 2</vt:lpstr>
      <vt:lpstr>Technic</vt:lpstr>
      <vt:lpstr>Land Policies           in Georgia</vt:lpstr>
      <vt:lpstr>PowerPoint Presentation</vt:lpstr>
      <vt:lpstr>Indian Land Cessions</vt:lpstr>
      <vt:lpstr>Headright System- When?</vt:lpstr>
      <vt:lpstr>Headright System-  Who Got Land?</vt:lpstr>
      <vt:lpstr>Headright System-  How much land was given?</vt:lpstr>
      <vt:lpstr>PowerPoint Presentation</vt:lpstr>
      <vt:lpstr>Headright System-  Why was this system used?</vt:lpstr>
      <vt:lpstr>Headright System-  Why did it end?</vt:lpstr>
      <vt:lpstr>Yazoo Land Fraud</vt:lpstr>
      <vt:lpstr>Corrupt Government</vt:lpstr>
      <vt:lpstr>Bargain Priced Land</vt:lpstr>
      <vt:lpstr>Georgians React</vt:lpstr>
      <vt:lpstr>Louisville Known For…</vt:lpstr>
      <vt:lpstr>Let the Courts Decide</vt:lpstr>
      <vt:lpstr>Georgia as we know it today</vt:lpstr>
      <vt:lpstr>Land Lottery</vt:lpstr>
      <vt:lpstr>Land Lotteries</vt:lpstr>
      <vt:lpstr>Land Lotteries</vt:lpstr>
      <vt:lpstr>Gold Lottery of 1832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Policies           in Georgia</dc:title>
  <dc:creator>Lee</dc:creator>
  <cp:lastModifiedBy>Christina Aiken</cp:lastModifiedBy>
  <cp:revision>31</cp:revision>
  <dcterms:created xsi:type="dcterms:W3CDTF">2012-11-04T00:37:13Z</dcterms:created>
  <dcterms:modified xsi:type="dcterms:W3CDTF">2016-11-18T19:58:11Z</dcterms:modified>
</cp:coreProperties>
</file>