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0" r:id="rId3"/>
    <p:sldId id="282" r:id="rId4"/>
    <p:sldId id="283" r:id="rId5"/>
    <p:sldId id="284" r:id="rId6"/>
    <p:sldId id="285" r:id="rId7"/>
    <p:sldId id="261" r:id="rId8"/>
    <p:sldId id="286" r:id="rId9"/>
    <p:sldId id="287" r:id="rId10"/>
    <p:sldId id="288" r:id="rId11"/>
    <p:sldId id="257" r:id="rId12"/>
    <p:sldId id="258" r:id="rId13"/>
    <p:sldId id="260" r:id="rId14"/>
    <p:sldId id="262" r:id="rId15"/>
    <p:sldId id="263" r:id="rId16"/>
    <p:sldId id="264" r:id="rId17"/>
    <p:sldId id="267" r:id="rId18"/>
    <p:sldId id="266"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varScale="1">
        <p:scale>
          <a:sx n="89" d="100"/>
          <a:sy n="89"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71022-F108-4A8A-8F25-49141AD2693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FD52186-3661-4DC4-ABBB-A91A959DCB55}">
      <dgm:prSet/>
      <dgm:spPr/>
      <dgm:t>
        <a:bodyPr/>
        <a:lstStyle/>
        <a:p>
          <a:r>
            <a:rPr lang="en-US"/>
            <a:t>The ACCESS helps students and families understand students’ current level of English language proficiency.  </a:t>
          </a:r>
        </a:p>
      </dgm:t>
    </dgm:pt>
    <dgm:pt modelId="{9C20C22C-36B2-45EA-BD75-D0EA12001DB5}" type="parTrans" cxnId="{D81F6B12-0EBA-4A8C-91CE-DAF5DF31B77B}">
      <dgm:prSet/>
      <dgm:spPr/>
      <dgm:t>
        <a:bodyPr/>
        <a:lstStyle/>
        <a:p>
          <a:endParaRPr lang="en-US"/>
        </a:p>
      </dgm:t>
    </dgm:pt>
    <dgm:pt modelId="{87CE6597-447A-49C5-AE0B-4863AB6D2BD6}" type="sibTrans" cxnId="{D81F6B12-0EBA-4A8C-91CE-DAF5DF31B77B}">
      <dgm:prSet/>
      <dgm:spPr/>
      <dgm:t>
        <a:bodyPr/>
        <a:lstStyle/>
        <a:p>
          <a:endParaRPr lang="en-US"/>
        </a:p>
      </dgm:t>
    </dgm:pt>
    <dgm:pt modelId="{EDC31B94-57D5-49A0-944D-071138A386C1}">
      <dgm:prSet/>
      <dgm:spPr/>
      <dgm:t>
        <a:bodyPr/>
        <a:lstStyle/>
        <a:p>
          <a:r>
            <a:rPr lang="en-US"/>
            <a:t>It serves as one of multiple measures used to determine whether students are prepared to exit English language support programs.  </a:t>
          </a:r>
        </a:p>
      </dgm:t>
    </dgm:pt>
    <dgm:pt modelId="{74ED199B-2B7C-4164-9D72-BB99579ADA0D}" type="parTrans" cxnId="{5017DB7C-DA3B-4D01-B94E-8F0905588F26}">
      <dgm:prSet/>
      <dgm:spPr/>
      <dgm:t>
        <a:bodyPr/>
        <a:lstStyle/>
        <a:p>
          <a:endParaRPr lang="en-US"/>
        </a:p>
      </dgm:t>
    </dgm:pt>
    <dgm:pt modelId="{B5F7D175-FE8A-402F-A791-9B6E2B3EAD4E}" type="sibTrans" cxnId="{5017DB7C-DA3B-4D01-B94E-8F0905588F26}">
      <dgm:prSet/>
      <dgm:spPr/>
      <dgm:t>
        <a:bodyPr/>
        <a:lstStyle/>
        <a:p>
          <a:endParaRPr lang="en-US"/>
        </a:p>
      </dgm:t>
    </dgm:pt>
    <dgm:pt modelId="{5CA94C5F-4039-4356-8D14-A84402D14C32}">
      <dgm:prSet/>
      <dgm:spPr/>
      <dgm:t>
        <a:bodyPr/>
        <a:lstStyle/>
        <a:p>
          <a:r>
            <a:rPr lang="en-US"/>
            <a:t>It generates information that assists in determining whether ELLs have attained the language proficiency needed to participate meaningfully in content area classrooms without program support.  </a:t>
          </a:r>
        </a:p>
      </dgm:t>
    </dgm:pt>
    <dgm:pt modelId="{F6036CEC-BA9E-420A-B1A1-81DCA8A13DF7}" type="parTrans" cxnId="{BBA09306-F432-4806-B8A6-43694434DD93}">
      <dgm:prSet/>
      <dgm:spPr/>
      <dgm:t>
        <a:bodyPr/>
        <a:lstStyle/>
        <a:p>
          <a:endParaRPr lang="en-US"/>
        </a:p>
      </dgm:t>
    </dgm:pt>
    <dgm:pt modelId="{94869EBD-4480-4883-868B-2DA9C3CD91D0}" type="sibTrans" cxnId="{BBA09306-F432-4806-B8A6-43694434DD93}">
      <dgm:prSet/>
      <dgm:spPr/>
      <dgm:t>
        <a:bodyPr/>
        <a:lstStyle/>
        <a:p>
          <a:endParaRPr lang="en-US"/>
        </a:p>
      </dgm:t>
    </dgm:pt>
    <dgm:pt modelId="{BCB1AFFD-D4F1-444D-BD8B-0A8FE36DFAE9}">
      <dgm:prSet/>
      <dgm:spPr/>
      <dgm:t>
        <a:bodyPr/>
        <a:lstStyle/>
        <a:p>
          <a:r>
            <a:rPr lang="en-US"/>
            <a:t>It provides teachers with information they can use to enhance instruction and learning in programs for their English language learners.     </a:t>
          </a:r>
        </a:p>
      </dgm:t>
    </dgm:pt>
    <dgm:pt modelId="{BA9B97D2-7034-4673-B833-C7F70F354115}" type="parTrans" cxnId="{BB2A6F2C-CAF1-4A2C-8FC1-BE1CFDC492E8}">
      <dgm:prSet/>
      <dgm:spPr/>
      <dgm:t>
        <a:bodyPr/>
        <a:lstStyle/>
        <a:p>
          <a:endParaRPr lang="en-US"/>
        </a:p>
      </dgm:t>
    </dgm:pt>
    <dgm:pt modelId="{01EF0085-61C5-4C33-8810-664EAB501896}" type="sibTrans" cxnId="{BB2A6F2C-CAF1-4A2C-8FC1-BE1CFDC492E8}">
      <dgm:prSet/>
      <dgm:spPr/>
      <dgm:t>
        <a:bodyPr/>
        <a:lstStyle/>
        <a:p>
          <a:endParaRPr lang="en-US"/>
        </a:p>
      </dgm:t>
    </dgm:pt>
    <dgm:pt modelId="{318E7D4F-FC19-4702-9771-BDF21765A8D4}">
      <dgm:prSet/>
      <dgm:spPr/>
      <dgm:t>
        <a:bodyPr/>
        <a:lstStyle/>
        <a:p>
          <a:r>
            <a:rPr lang="en-US"/>
            <a:t>It provides districts with information to help them evaluate the effectiveness of their ESL / bilingual programs</a:t>
          </a:r>
        </a:p>
      </dgm:t>
    </dgm:pt>
    <dgm:pt modelId="{25040921-E8B5-4ACF-B310-E1312FF51133}" type="parTrans" cxnId="{24A8D5CF-FB28-4250-890B-6DC6E047E8F3}">
      <dgm:prSet/>
      <dgm:spPr/>
      <dgm:t>
        <a:bodyPr/>
        <a:lstStyle/>
        <a:p>
          <a:endParaRPr lang="en-US"/>
        </a:p>
      </dgm:t>
    </dgm:pt>
    <dgm:pt modelId="{C10F9788-C409-44B8-AE04-0F91CA755C71}" type="sibTrans" cxnId="{24A8D5CF-FB28-4250-890B-6DC6E047E8F3}">
      <dgm:prSet/>
      <dgm:spPr/>
      <dgm:t>
        <a:bodyPr/>
        <a:lstStyle/>
        <a:p>
          <a:endParaRPr lang="en-US"/>
        </a:p>
      </dgm:t>
    </dgm:pt>
    <dgm:pt modelId="{FC5DE98A-CE6C-4C34-9935-2BF21E804021}" type="pres">
      <dgm:prSet presAssocID="{F4A71022-F108-4A8A-8F25-49141AD26931}" presName="diagram" presStyleCnt="0">
        <dgm:presLayoutVars>
          <dgm:dir/>
          <dgm:resizeHandles val="exact"/>
        </dgm:presLayoutVars>
      </dgm:prSet>
      <dgm:spPr/>
    </dgm:pt>
    <dgm:pt modelId="{1841ADF7-B71C-456C-8AA8-B8DC18A6E54B}" type="pres">
      <dgm:prSet presAssocID="{BFD52186-3661-4DC4-ABBB-A91A959DCB55}" presName="node" presStyleLbl="node1" presStyleIdx="0" presStyleCnt="5">
        <dgm:presLayoutVars>
          <dgm:bulletEnabled val="1"/>
        </dgm:presLayoutVars>
      </dgm:prSet>
      <dgm:spPr/>
    </dgm:pt>
    <dgm:pt modelId="{9A80A992-1AC4-4363-BA30-CA693B07CEFA}" type="pres">
      <dgm:prSet presAssocID="{87CE6597-447A-49C5-AE0B-4863AB6D2BD6}" presName="sibTrans" presStyleCnt="0"/>
      <dgm:spPr/>
    </dgm:pt>
    <dgm:pt modelId="{9DBE7D78-E292-4479-B7D4-583B122695C7}" type="pres">
      <dgm:prSet presAssocID="{EDC31B94-57D5-49A0-944D-071138A386C1}" presName="node" presStyleLbl="node1" presStyleIdx="1" presStyleCnt="5">
        <dgm:presLayoutVars>
          <dgm:bulletEnabled val="1"/>
        </dgm:presLayoutVars>
      </dgm:prSet>
      <dgm:spPr/>
    </dgm:pt>
    <dgm:pt modelId="{65B6114F-1333-4A47-BBB1-CC43E8491C8D}" type="pres">
      <dgm:prSet presAssocID="{B5F7D175-FE8A-402F-A791-9B6E2B3EAD4E}" presName="sibTrans" presStyleCnt="0"/>
      <dgm:spPr/>
    </dgm:pt>
    <dgm:pt modelId="{A74AFB2C-EB80-4EBF-8A66-2E1DAD332188}" type="pres">
      <dgm:prSet presAssocID="{5CA94C5F-4039-4356-8D14-A84402D14C32}" presName="node" presStyleLbl="node1" presStyleIdx="2" presStyleCnt="5">
        <dgm:presLayoutVars>
          <dgm:bulletEnabled val="1"/>
        </dgm:presLayoutVars>
      </dgm:prSet>
      <dgm:spPr/>
    </dgm:pt>
    <dgm:pt modelId="{E296E970-17C4-4314-AD3B-B327A26CB204}" type="pres">
      <dgm:prSet presAssocID="{94869EBD-4480-4883-868B-2DA9C3CD91D0}" presName="sibTrans" presStyleCnt="0"/>
      <dgm:spPr/>
    </dgm:pt>
    <dgm:pt modelId="{EE3BF737-DC08-40B6-A3D3-4F47FC9F1184}" type="pres">
      <dgm:prSet presAssocID="{BCB1AFFD-D4F1-444D-BD8B-0A8FE36DFAE9}" presName="node" presStyleLbl="node1" presStyleIdx="3" presStyleCnt="5">
        <dgm:presLayoutVars>
          <dgm:bulletEnabled val="1"/>
        </dgm:presLayoutVars>
      </dgm:prSet>
      <dgm:spPr/>
    </dgm:pt>
    <dgm:pt modelId="{21F9732B-D4BB-4AC8-BFB6-0C4DBA8044B2}" type="pres">
      <dgm:prSet presAssocID="{01EF0085-61C5-4C33-8810-664EAB501896}" presName="sibTrans" presStyleCnt="0"/>
      <dgm:spPr/>
    </dgm:pt>
    <dgm:pt modelId="{2706044B-CC00-4DAC-87D0-804F6C489189}" type="pres">
      <dgm:prSet presAssocID="{318E7D4F-FC19-4702-9771-BDF21765A8D4}" presName="node" presStyleLbl="node1" presStyleIdx="4" presStyleCnt="5">
        <dgm:presLayoutVars>
          <dgm:bulletEnabled val="1"/>
        </dgm:presLayoutVars>
      </dgm:prSet>
      <dgm:spPr/>
    </dgm:pt>
  </dgm:ptLst>
  <dgm:cxnLst>
    <dgm:cxn modelId="{BBA09306-F432-4806-B8A6-43694434DD93}" srcId="{F4A71022-F108-4A8A-8F25-49141AD26931}" destId="{5CA94C5F-4039-4356-8D14-A84402D14C32}" srcOrd="2" destOrd="0" parTransId="{F6036CEC-BA9E-420A-B1A1-81DCA8A13DF7}" sibTransId="{94869EBD-4480-4883-868B-2DA9C3CD91D0}"/>
    <dgm:cxn modelId="{9B8C9C0A-C5A8-4E30-AB0F-0811FC1B4300}" type="presOf" srcId="{BFD52186-3661-4DC4-ABBB-A91A959DCB55}" destId="{1841ADF7-B71C-456C-8AA8-B8DC18A6E54B}" srcOrd="0" destOrd="0" presId="urn:microsoft.com/office/officeart/2005/8/layout/default"/>
    <dgm:cxn modelId="{D81F6B12-0EBA-4A8C-91CE-DAF5DF31B77B}" srcId="{F4A71022-F108-4A8A-8F25-49141AD26931}" destId="{BFD52186-3661-4DC4-ABBB-A91A959DCB55}" srcOrd="0" destOrd="0" parTransId="{9C20C22C-36B2-45EA-BD75-D0EA12001DB5}" sibTransId="{87CE6597-447A-49C5-AE0B-4863AB6D2BD6}"/>
    <dgm:cxn modelId="{767E4C24-356D-409F-A971-D05D93150770}" type="presOf" srcId="{5CA94C5F-4039-4356-8D14-A84402D14C32}" destId="{A74AFB2C-EB80-4EBF-8A66-2E1DAD332188}" srcOrd="0" destOrd="0" presId="urn:microsoft.com/office/officeart/2005/8/layout/default"/>
    <dgm:cxn modelId="{BB2A6F2C-CAF1-4A2C-8FC1-BE1CFDC492E8}" srcId="{F4A71022-F108-4A8A-8F25-49141AD26931}" destId="{BCB1AFFD-D4F1-444D-BD8B-0A8FE36DFAE9}" srcOrd="3" destOrd="0" parTransId="{BA9B97D2-7034-4673-B833-C7F70F354115}" sibTransId="{01EF0085-61C5-4C33-8810-664EAB501896}"/>
    <dgm:cxn modelId="{83DC2C36-5A03-447E-8090-814E84E830EE}" type="presOf" srcId="{EDC31B94-57D5-49A0-944D-071138A386C1}" destId="{9DBE7D78-E292-4479-B7D4-583B122695C7}" srcOrd="0" destOrd="0" presId="urn:microsoft.com/office/officeart/2005/8/layout/default"/>
    <dgm:cxn modelId="{5017DB7C-DA3B-4D01-B94E-8F0905588F26}" srcId="{F4A71022-F108-4A8A-8F25-49141AD26931}" destId="{EDC31B94-57D5-49A0-944D-071138A386C1}" srcOrd="1" destOrd="0" parTransId="{74ED199B-2B7C-4164-9D72-BB99579ADA0D}" sibTransId="{B5F7D175-FE8A-402F-A791-9B6E2B3EAD4E}"/>
    <dgm:cxn modelId="{24A8D5CF-FB28-4250-890B-6DC6E047E8F3}" srcId="{F4A71022-F108-4A8A-8F25-49141AD26931}" destId="{318E7D4F-FC19-4702-9771-BDF21765A8D4}" srcOrd="4" destOrd="0" parTransId="{25040921-E8B5-4ACF-B310-E1312FF51133}" sibTransId="{C10F9788-C409-44B8-AE04-0F91CA755C71}"/>
    <dgm:cxn modelId="{3CD11FE7-0D0D-4D38-9420-05384059B926}" type="presOf" srcId="{BCB1AFFD-D4F1-444D-BD8B-0A8FE36DFAE9}" destId="{EE3BF737-DC08-40B6-A3D3-4F47FC9F1184}" srcOrd="0" destOrd="0" presId="urn:microsoft.com/office/officeart/2005/8/layout/default"/>
    <dgm:cxn modelId="{F8E660E7-5F29-4E4E-BE9F-012DFACA7971}" type="presOf" srcId="{318E7D4F-FC19-4702-9771-BDF21765A8D4}" destId="{2706044B-CC00-4DAC-87D0-804F6C489189}" srcOrd="0" destOrd="0" presId="urn:microsoft.com/office/officeart/2005/8/layout/default"/>
    <dgm:cxn modelId="{B36A8AF5-CCE2-4B16-A0E8-953C70C18CCA}" type="presOf" srcId="{F4A71022-F108-4A8A-8F25-49141AD26931}" destId="{FC5DE98A-CE6C-4C34-9935-2BF21E804021}" srcOrd="0" destOrd="0" presId="urn:microsoft.com/office/officeart/2005/8/layout/default"/>
    <dgm:cxn modelId="{D9A6EF6E-7A48-4B7A-85AF-685AB68D11F5}" type="presParOf" srcId="{FC5DE98A-CE6C-4C34-9935-2BF21E804021}" destId="{1841ADF7-B71C-456C-8AA8-B8DC18A6E54B}" srcOrd="0" destOrd="0" presId="urn:microsoft.com/office/officeart/2005/8/layout/default"/>
    <dgm:cxn modelId="{EAA9B906-5650-4227-A7FF-BED2DD6BD399}" type="presParOf" srcId="{FC5DE98A-CE6C-4C34-9935-2BF21E804021}" destId="{9A80A992-1AC4-4363-BA30-CA693B07CEFA}" srcOrd="1" destOrd="0" presId="urn:microsoft.com/office/officeart/2005/8/layout/default"/>
    <dgm:cxn modelId="{FA179A28-47C5-49D9-B974-42DCA36C33E5}" type="presParOf" srcId="{FC5DE98A-CE6C-4C34-9935-2BF21E804021}" destId="{9DBE7D78-E292-4479-B7D4-583B122695C7}" srcOrd="2" destOrd="0" presId="urn:microsoft.com/office/officeart/2005/8/layout/default"/>
    <dgm:cxn modelId="{FB96BFF4-32B1-4A2F-9B38-4DBD0827FF88}" type="presParOf" srcId="{FC5DE98A-CE6C-4C34-9935-2BF21E804021}" destId="{65B6114F-1333-4A47-BBB1-CC43E8491C8D}" srcOrd="3" destOrd="0" presId="urn:microsoft.com/office/officeart/2005/8/layout/default"/>
    <dgm:cxn modelId="{FB0EAEF1-622C-49B5-A90C-B4BFA38FF6D0}" type="presParOf" srcId="{FC5DE98A-CE6C-4C34-9935-2BF21E804021}" destId="{A74AFB2C-EB80-4EBF-8A66-2E1DAD332188}" srcOrd="4" destOrd="0" presId="urn:microsoft.com/office/officeart/2005/8/layout/default"/>
    <dgm:cxn modelId="{6B8C5660-3266-4EFF-B288-586D3B8AF4A7}" type="presParOf" srcId="{FC5DE98A-CE6C-4C34-9935-2BF21E804021}" destId="{E296E970-17C4-4314-AD3B-B327A26CB204}" srcOrd="5" destOrd="0" presId="urn:microsoft.com/office/officeart/2005/8/layout/default"/>
    <dgm:cxn modelId="{65364FA7-34FD-4A99-A93C-659748331648}" type="presParOf" srcId="{FC5DE98A-CE6C-4C34-9935-2BF21E804021}" destId="{EE3BF737-DC08-40B6-A3D3-4F47FC9F1184}" srcOrd="6" destOrd="0" presId="urn:microsoft.com/office/officeart/2005/8/layout/default"/>
    <dgm:cxn modelId="{41AAFE1E-D2C7-4816-A014-749D1DE9327F}" type="presParOf" srcId="{FC5DE98A-CE6C-4C34-9935-2BF21E804021}" destId="{21F9732B-D4BB-4AC8-BFB6-0C4DBA8044B2}" srcOrd="7" destOrd="0" presId="urn:microsoft.com/office/officeart/2005/8/layout/default"/>
    <dgm:cxn modelId="{0B5232F4-C35C-48E6-BC23-2AAB797557E2}" type="presParOf" srcId="{FC5DE98A-CE6C-4C34-9935-2BF21E804021}" destId="{2706044B-CC00-4DAC-87D0-804F6C4891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ADF7-B71C-456C-8AA8-B8DC18A6E54B}">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ACCESS helps students and families understand students’ current level of English language proficiency.  </a:t>
          </a:r>
        </a:p>
      </dsp:txBody>
      <dsp:txXfrm>
        <a:off x="377190" y="3160"/>
        <a:ext cx="2907506" cy="1744503"/>
      </dsp:txXfrm>
    </dsp:sp>
    <dsp:sp modelId="{9DBE7D78-E292-4479-B7D4-583B122695C7}">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serves as one of multiple measures used to determine whether students are prepared to exit English language support programs.  </a:t>
          </a:r>
        </a:p>
      </dsp:txBody>
      <dsp:txXfrm>
        <a:off x="3575446" y="3160"/>
        <a:ext cx="2907506" cy="1744503"/>
      </dsp:txXfrm>
    </dsp:sp>
    <dsp:sp modelId="{A74AFB2C-EB80-4EBF-8A66-2E1DAD332188}">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generates information that assists in determining whether ELLs have attained the language proficiency needed to participate meaningfully in content area classrooms without program support.  </a:t>
          </a:r>
        </a:p>
      </dsp:txBody>
      <dsp:txXfrm>
        <a:off x="6773703" y="3160"/>
        <a:ext cx="2907506" cy="1744503"/>
      </dsp:txXfrm>
    </dsp:sp>
    <dsp:sp modelId="{EE3BF737-DC08-40B6-A3D3-4F47FC9F1184}">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teachers with information they can use to enhance instruction and learning in programs for their English language learners.     </a:t>
          </a:r>
        </a:p>
      </dsp:txBody>
      <dsp:txXfrm>
        <a:off x="1976318" y="2038415"/>
        <a:ext cx="2907506" cy="1744503"/>
      </dsp:txXfrm>
    </dsp:sp>
    <dsp:sp modelId="{2706044B-CC00-4DAC-87D0-804F6C489189}">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districts with information to help them evaluate the effectiveness of their ESL / bilingual programs</a:t>
          </a:r>
        </a:p>
      </dsp:txBody>
      <dsp:txXfrm>
        <a:off x="5174575"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2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6591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37709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47503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709C2-68D8-4754-A326-AC06F347311E}"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9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B709C2-68D8-4754-A326-AC06F347311E}"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504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709C2-68D8-4754-A326-AC06F347311E}"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4945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B709C2-68D8-4754-A326-AC06F347311E}"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68623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B709C2-68D8-4754-A326-AC06F347311E}" type="datetimeFigureOut">
              <a:rPr lang="en-US" smtClean="0"/>
              <a:t>11/9/2020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53818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709C2-68D8-4754-A326-AC06F347311E}" type="datetimeFigureOut">
              <a:rPr lang="en-US" smtClean="0"/>
              <a:t>11/9/2020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CC5532-5886-4E83-94CE-A40EF51CE7F4}" type="slidenum">
              <a:rPr lang="en-US" smtClean="0"/>
              <a:t>‹#›</a:t>
            </a:fld>
            <a:endParaRPr lang="en-US"/>
          </a:p>
        </p:txBody>
      </p:sp>
    </p:spTree>
    <p:extLst>
      <p:ext uri="{BB962C8B-B14F-4D97-AF65-F5344CB8AC3E}">
        <p14:creationId xmlns:p14="http://schemas.microsoft.com/office/powerpoint/2010/main" val="315161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709C2-68D8-4754-A326-AC06F347311E}"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30309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B709C2-68D8-4754-A326-AC06F347311E}" type="datetimeFigureOut">
              <a:rPr lang="en-US" smtClean="0"/>
              <a:t>11/9/2020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CC5532-5886-4E83-94CE-A40EF51CE7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9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lwilson@paulding.k12.ga.us" TargetMode="External"/><Relationship Id="rId2" Type="http://schemas.openxmlformats.org/officeDocument/2006/relationships/hyperlink" Target="mailto:AANDERSON@PAULDING.K12.GA.US"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canvaslms.com/docs/DOC-17993-415211657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en.org/core/englishlanguage/downloads/wida_intro.pdf"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ida.wisc.edu/sites/default/files/resource/ACCESS-Sample-Individual-Score-Report-English.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paulding.k12.ga.us/domain/15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74007127-7284-4497-8897-A91660A32C1D}"/>
              </a:ext>
            </a:extLst>
          </p:cNvPr>
          <p:cNvSpPr>
            <a:spLocks noGrp="1"/>
          </p:cNvSpPr>
          <p:nvPr>
            <p:ph type="subTitle" idx="1"/>
          </p:nvPr>
        </p:nvSpPr>
        <p:spPr>
          <a:xfrm>
            <a:off x="1065212" y="5195406"/>
            <a:ext cx="10058400" cy="1291707"/>
          </a:xfrm>
        </p:spPr>
        <p:txBody>
          <a:bodyPr>
            <a:normAutofit lnSpcReduction="10000"/>
          </a:bodyPr>
          <a:lstStyle/>
          <a:p>
            <a:endParaRPr lang="en-US" sz="900" dirty="0">
              <a:solidFill>
                <a:srgbClr val="FFFFFF"/>
              </a:solidFill>
            </a:endParaRPr>
          </a:p>
          <a:p>
            <a:r>
              <a:rPr lang="en-US" sz="900" dirty="0">
                <a:solidFill>
                  <a:srgbClr val="FFFFFF"/>
                </a:solidFill>
              </a:rPr>
              <a:t>Parents: Welcome to our presentation! PCSD typically hosts an annual meeting with parents and leaders to review and highlight our Awesome ESOL program. In lieu of </a:t>
            </a:r>
            <a:r>
              <a:rPr lang="en-US" sz="900">
                <a:solidFill>
                  <a:srgbClr val="FFFFFF"/>
                </a:solidFill>
              </a:rPr>
              <a:t>a face-to-face </a:t>
            </a:r>
            <a:r>
              <a:rPr lang="en-US" sz="900" dirty="0">
                <a:solidFill>
                  <a:srgbClr val="FFFFFF"/>
                </a:solidFill>
              </a:rPr>
              <a:t>meeting for 2020-2021, please enjoy this presentation and reach out with any questions. If you would like this presentation in a different language, please email Ashley Anderson at </a:t>
            </a:r>
            <a:r>
              <a:rPr lang="en-US" sz="900" dirty="0">
                <a:solidFill>
                  <a:srgbClr val="FFFFFF"/>
                </a:solidFill>
                <a:hlinkClick r:id="rId2"/>
              </a:rPr>
              <a:t>AANDERSON@PAULDING.K12.GA.US</a:t>
            </a:r>
            <a:r>
              <a:rPr lang="en-US" sz="900" dirty="0">
                <a:solidFill>
                  <a:srgbClr val="FFFFFF"/>
                </a:solidFill>
              </a:rPr>
              <a:t> OR Jessica Wilson at </a:t>
            </a:r>
            <a:r>
              <a:rPr lang="en-US" sz="900" dirty="0">
                <a:solidFill>
                  <a:srgbClr val="FFFFFF"/>
                </a:solidFill>
                <a:hlinkClick r:id="rId3"/>
              </a:rPr>
              <a:t>Jlwilson@paulding.k12.ga.us</a:t>
            </a:r>
            <a:r>
              <a:rPr lang="en-US" sz="900" dirty="0">
                <a:solidFill>
                  <a:srgbClr val="FFFFFF"/>
                </a:solidFill>
              </a:rPr>
              <a:t>.  </a:t>
            </a:r>
            <a:r>
              <a:rPr lang="en-US" sz="900" dirty="0" err="1">
                <a:solidFill>
                  <a:srgbClr val="FFFFFF"/>
                </a:solidFill>
              </a:rPr>
              <a:t>tHANK</a:t>
            </a:r>
            <a:r>
              <a:rPr lang="en-US" sz="900" dirty="0">
                <a:solidFill>
                  <a:srgbClr val="FFFFFF"/>
                </a:solidFill>
              </a:rPr>
              <a:t> YOU FOR VISITING and know that it is our pleasure to serve you and your families!</a:t>
            </a:r>
          </a:p>
          <a:p>
            <a:r>
              <a:rPr lang="en-US" sz="900" dirty="0">
                <a:solidFill>
                  <a:srgbClr val="FFFFFF"/>
                </a:solidFill>
              </a:rPr>
              <a:t> </a:t>
            </a:r>
          </a:p>
        </p:txBody>
      </p:sp>
      <p:pic>
        <p:nvPicPr>
          <p:cNvPr id="4" name="Picture 3">
            <a:extLst>
              <a:ext uri="{FF2B5EF4-FFF2-40B4-BE49-F238E27FC236}">
                <a16:creationId xmlns:a16="http://schemas.microsoft.com/office/drawing/2014/main" id="{2B37B83E-1168-4B6E-AAEB-06A808B6E9FC}"/>
              </a:ext>
            </a:extLst>
          </p:cNvPr>
          <p:cNvPicPr>
            <a:picLocks noChangeAspect="1"/>
          </p:cNvPicPr>
          <p:nvPr/>
        </p:nvPicPr>
        <p:blipFill>
          <a:blip r:embed="rId4"/>
          <a:stretch>
            <a:fillRect/>
          </a:stretch>
        </p:blipFill>
        <p:spPr>
          <a:xfrm>
            <a:off x="633999" y="1046224"/>
            <a:ext cx="10925102" cy="2813213"/>
          </a:xfrm>
          <a:prstGeom prst="rect">
            <a:avLst/>
          </a:prstGeom>
        </p:spPr>
      </p:pic>
      <p:sp>
        <p:nvSpPr>
          <p:cNvPr id="13" name="Rectangle 12">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054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776CB-D4EF-4A5D-BBA4-52D629FE895C}"/>
              </a:ext>
            </a:extLst>
          </p:cNvPr>
          <p:cNvSpPr txBox="1"/>
          <p:nvPr/>
        </p:nvSpPr>
        <p:spPr>
          <a:xfrm>
            <a:off x="1796743" y="962813"/>
            <a:ext cx="7369028" cy="2092881"/>
          </a:xfrm>
          <a:prstGeom prst="rect">
            <a:avLst/>
          </a:prstGeom>
          <a:noFill/>
        </p:spPr>
        <p:txBody>
          <a:bodyPr wrap="square" rtlCol="0">
            <a:spAutoFit/>
          </a:bodyPr>
          <a:lstStyle/>
          <a:p>
            <a:r>
              <a:rPr lang="en-US" sz="2600" b="1" dirty="0">
                <a:latin typeface="Bradley Hand ITC" panose="03070402050302030203" pitchFamily="66" charset="0"/>
              </a:rPr>
              <a:t>Who are my ESOL contacts?</a:t>
            </a:r>
          </a:p>
          <a:p>
            <a:pPr marL="457200" indent="-457200">
              <a:buFont typeface="Arial" panose="020B0604020202020204" pitchFamily="34" charset="0"/>
              <a:buChar char="•"/>
            </a:pPr>
            <a:r>
              <a:rPr lang="en-US" sz="2600" b="1" dirty="0">
                <a:latin typeface="Bradley Hand ITC" panose="03070402050302030203" pitchFamily="66" charset="0"/>
              </a:rPr>
              <a:t>Ashley Anderson </a:t>
            </a:r>
            <a:r>
              <a:rPr lang="en-US" sz="2600" i="1" dirty="0">
                <a:latin typeface="Bradley Hand ITC" panose="03070402050302030203" pitchFamily="66" charset="0"/>
              </a:rPr>
              <a:t>Director of Curriculum  Services </a:t>
            </a:r>
          </a:p>
          <a:p>
            <a:pPr marL="457200" indent="-457200">
              <a:buFont typeface="Arial" panose="020B0604020202020204" pitchFamily="34" charset="0"/>
              <a:buChar char="•"/>
            </a:pPr>
            <a:r>
              <a:rPr lang="en-US" sz="2600" b="1" i="1" dirty="0">
                <a:latin typeface="Bradley Hand ITC" panose="03070402050302030203" pitchFamily="66" charset="0"/>
              </a:rPr>
              <a:t>Jessica Wilson</a:t>
            </a:r>
            <a:r>
              <a:rPr lang="en-US" sz="2600" dirty="0">
                <a:latin typeface="Bradley Hand ITC" panose="03070402050302030203" pitchFamily="66" charset="0"/>
              </a:rPr>
              <a:t>  Lead ESOL Teacher</a:t>
            </a:r>
          </a:p>
          <a:p>
            <a:pPr marL="457200" indent="-457200">
              <a:buFont typeface="Arial" panose="020B0604020202020204" pitchFamily="34" charset="0"/>
              <a:buChar char="•"/>
            </a:pPr>
            <a:r>
              <a:rPr lang="en-US" sz="2600" b="1" dirty="0">
                <a:latin typeface="Bradley Hand ITC" panose="03070402050302030203" pitchFamily="66" charset="0"/>
              </a:rPr>
              <a:t>Local School ESOL teachers</a:t>
            </a:r>
          </a:p>
        </p:txBody>
      </p:sp>
    </p:spTree>
    <p:extLst>
      <p:ext uri="{BB962C8B-B14F-4D97-AF65-F5344CB8AC3E}">
        <p14:creationId xmlns:p14="http://schemas.microsoft.com/office/powerpoint/2010/main" val="23662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44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DDAC-2D52-41C5-AEA2-5A78F8438092}"/>
              </a:ext>
            </a:extLst>
          </p:cNvPr>
          <p:cNvSpPr>
            <a:spLocks noGrp="1"/>
          </p:cNvSpPr>
          <p:nvPr>
            <p:ph type="title"/>
          </p:nvPr>
        </p:nvSpPr>
        <p:spPr/>
        <p:txBody>
          <a:bodyPr/>
          <a:lstStyle/>
          <a:p>
            <a:pPr algn="ctr"/>
            <a:r>
              <a:rPr lang="en-US" dirty="0"/>
              <a:t>Talking Points</a:t>
            </a:r>
          </a:p>
        </p:txBody>
      </p:sp>
      <p:pic>
        <p:nvPicPr>
          <p:cNvPr id="4" name="Content Placeholder 3">
            <a:extLst>
              <a:ext uri="{FF2B5EF4-FFF2-40B4-BE49-F238E27FC236}">
                <a16:creationId xmlns:a16="http://schemas.microsoft.com/office/drawing/2014/main" id="{C264B7A1-1C8A-4D20-B14E-8E85B71491D9}"/>
              </a:ext>
            </a:extLst>
          </p:cNvPr>
          <p:cNvPicPr>
            <a:picLocks noGrp="1" noChangeAspect="1"/>
          </p:cNvPicPr>
          <p:nvPr>
            <p:ph idx="1"/>
          </p:nvPr>
        </p:nvPicPr>
        <p:blipFill>
          <a:blip r:embed="rId2"/>
          <a:stretch>
            <a:fillRect/>
          </a:stretch>
        </p:blipFill>
        <p:spPr>
          <a:xfrm>
            <a:off x="1676343" y="1846263"/>
            <a:ext cx="8899639" cy="4022725"/>
          </a:xfrm>
          <a:prstGeom prst="rect">
            <a:avLst/>
          </a:prstGeom>
        </p:spPr>
      </p:pic>
    </p:spTree>
    <p:extLst>
      <p:ext uri="{BB962C8B-B14F-4D97-AF65-F5344CB8AC3E}">
        <p14:creationId xmlns:p14="http://schemas.microsoft.com/office/powerpoint/2010/main" val="160352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0D4F9-009B-43F1-BB50-2BFB157E0863}"/>
              </a:ext>
            </a:extLst>
          </p:cNvPr>
          <p:cNvSpPr>
            <a:spLocks noGrp="1"/>
          </p:cNvSpPr>
          <p:nvPr>
            <p:ph type="title"/>
          </p:nvPr>
        </p:nvSpPr>
        <p:spPr>
          <a:xfrm>
            <a:off x="990932" y="286603"/>
            <a:ext cx="6750987" cy="1450757"/>
          </a:xfrm>
        </p:spPr>
        <p:txBody>
          <a:bodyPr>
            <a:normAutofit/>
          </a:bodyPr>
          <a:lstStyle/>
          <a:p>
            <a:r>
              <a:rPr lang="en-US">
                <a:solidFill>
                  <a:schemeClr val="accent2"/>
                </a:solidFill>
              </a:rPr>
              <a:t>Why Talking Points?</a:t>
            </a:r>
          </a:p>
        </p:txBody>
      </p:sp>
      <p:sp>
        <p:nvSpPr>
          <p:cNvPr id="3" name="Content Placeholder 2">
            <a:extLst>
              <a:ext uri="{FF2B5EF4-FFF2-40B4-BE49-F238E27FC236}">
                <a16:creationId xmlns:a16="http://schemas.microsoft.com/office/drawing/2014/main" id="{8C636161-B0E0-4C5D-B048-166C8446E5D6}"/>
              </a:ext>
            </a:extLst>
          </p:cNvPr>
          <p:cNvSpPr>
            <a:spLocks noGrp="1"/>
          </p:cNvSpPr>
          <p:nvPr>
            <p:ph idx="1"/>
          </p:nvPr>
        </p:nvSpPr>
        <p:spPr>
          <a:xfrm>
            <a:off x="1044204" y="2023962"/>
            <a:ext cx="6697715" cy="3845131"/>
          </a:xfrm>
        </p:spPr>
        <p:txBody>
          <a:bodyPr>
            <a:normAutofit/>
          </a:bodyPr>
          <a:lstStyle/>
          <a:p>
            <a:r>
              <a:rPr lang="en-US" sz="1400"/>
              <a:t>Talking Points is a free resource for teachers and parents.  </a:t>
            </a:r>
          </a:p>
          <a:p>
            <a:r>
              <a:rPr lang="en-US" sz="1400"/>
              <a:t>It can be used on your computer or as an app on your smart phone.</a:t>
            </a:r>
          </a:p>
          <a:p>
            <a:r>
              <a:rPr lang="en-US" sz="1400"/>
              <a:t>Teachers create a login &amp; password. Parents get texts on their phone or can get the Talking Points App.</a:t>
            </a:r>
          </a:p>
          <a:p>
            <a:r>
              <a:rPr lang="en-US" sz="1400"/>
              <a:t>Teachers add their student’s name and parent’s cell phone number and home language.</a:t>
            </a:r>
          </a:p>
          <a:p>
            <a:r>
              <a:rPr lang="en-US" sz="1400"/>
              <a:t>Teachers can communicate with their parents by typing a message in English and sending it to their parents.</a:t>
            </a:r>
          </a:p>
          <a:p>
            <a:r>
              <a:rPr lang="en-US" sz="1400"/>
              <a:t>When the parents receive the teacher’s message, it will be translated in their home/native language. </a:t>
            </a:r>
          </a:p>
          <a:p>
            <a:r>
              <a:rPr lang="en-US" sz="1400"/>
              <a:t>The parent can respond to the teacher by typing a message in their home/native language and sending it back to their teacher.</a:t>
            </a:r>
          </a:p>
          <a:p>
            <a:r>
              <a:rPr lang="en-US" sz="1400"/>
              <a:t>The teacher will receive the parent’s return response in English.</a:t>
            </a:r>
          </a:p>
          <a:p>
            <a:endParaRPr lang="en-US" sz="1400"/>
          </a:p>
          <a:p>
            <a:pPr marL="0" indent="0">
              <a:buNone/>
            </a:pPr>
            <a:endParaRPr lang="en-US" sz="14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419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7DBC-A346-4519-8B19-37E23C44FC5E}"/>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dirty="0" err="1"/>
              <a:t>SayHi</a:t>
            </a:r>
            <a:r>
              <a:rPr lang="en-US" sz="4800" dirty="0"/>
              <a:t> is a voice translator app</a:t>
            </a:r>
          </a:p>
        </p:txBody>
      </p:sp>
      <p:pic>
        <p:nvPicPr>
          <p:cNvPr id="4" name="Content Placeholder 3">
            <a:extLst>
              <a:ext uri="{FF2B5EF4-FFF2-40B4-BE49-F238E27FC236}">
                <a16:creationId xmlns:a16="http://schemas.microsoft.com/office/drawing/2014/main" id="{BC09F037-4899-4A91-A3FA-3F02ECCAEFB6}"/>
              </a:ext>
            </a:extLst>
          </p:cNvPr>
          <p:cNvPicPr>
            <a:picLocks noGrp="1" noChangeAspect="1"/>
          </p:cNvPicPr>
          <p:nvPr>
            <p:ph idx="1"/>
          </p:nvPr>
        </p:nvPicPr>
        <p:blipFill rotWithShape="1">
          <a:blip r:embed="rId2"/>
          <a:srcRect t="3469" r="2" b="1033"/>
          <a:stretch/>
        </p:blipFill>
        <p:spPr>
          <a:xfrm>
            <a:off x="1093169" y="567260"/>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67728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C18011-7F33-4CD5-B6B0-3BDB45B69168}"/>
              </a:ext>
            </a:extLst>
          </p:cNvPr>
          <p:cNvPicPr>
            <a:picLocks noGrp="1" noChangeAspect="1"/>
          </p:cNvPicPr>
          <p:nvPr>
            <p:ph idx="1"/>
          </p:nvPr>
        </p:nvPicPr>
        <p:blipFill>
          <a:blip r:embed="rId2"/>
          <a:stretch>
            <a:fillRect/>
          </a:stretch>
        </p:blipFill>
        <p:spPr>
          <a:xfrm>
            <a:off x="2255755" y="1846263"/>
            <a:ext cx="7740815" cy="4022725"/>
          </a:xfrm>
          <a:prstGeom prst="rect">
            <a:avLst/>
          </a:prstGeom>
        </p:spPr>
      </p:pic>
      <p:sp>
        <p:nvSpPr>
          <p:cNvPr id="5" name="Title 4">
            <a:extLst>
              <a:ext uri="{FF2B5EF4-FFF2-40B4-BE49-F238E27FC236}">
                <a16:creationId xmlns:a16="http://schemas.microsoft.com/office/drawing/2014/main" id="{31817B75-87DB-41FB-ACB8-5C20D69BE807}"/>
              </a:ext>
            </a:extLst>
          </p:cNvPr>
          <p:cNvSpPr>
            <a:spLocks noGrp="1"/>
          </p:cNvSpPr>
          <p:nvPr>
            <p:ph type="title"/>
          </p:nvPr>
        </p:nvSpPr>
        <p:spPr/>
        <p:txBody>
          <a:bodyPr/>
          <a:lstStyle/>
          <a:p>
            <a:r>
              <a:rPr lang="en-US" dirty="0" err="1"/>
              <a:t>SayHi</a:t>
            </a:r>
            <a:r>
              <a:rPr lang="en-US" dirty="0"/>
              <a:t> app</a:t>
            </a:r>
          </a:p>
        </p:txBody>
      </p:sp>
    </p:spTree>
    <p:extLst>
      <p:ext uri="{BB962C8B-B14F-4D97-AF65-F5344CB8AC3E}">
        <p14:creationId xmlns:p14="http://schemas.microsoft.com/office/powerpoint/2010/main" val="155322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2E6F-AB76-4C70-AC65-9FFAB6D8339A}"/>
              </a:ext>
            </a:extLst>
          </p:cNvPr>
          <p:cNvSpPr>
            <a:spLocks noGrp="1"/>
          </p:cNvSpPr>
          <p:nvPr>
            <p:ph type="title"/>
          </p:nvPr>
        </p:nvSpPr>
        <p:spPr>
          <a:xfrm>
            <a:off x="1007743" y="77084"/>
            <a:ext cx="8288032" cy="1096648"/>
          </a:xfrm>
        </p:spPr>
        <p:txBody>
          <a:bodyPr vert="horz" lIns="91440" tIns="45720" rIns="91440" bIns="45720" rtlCol="0" anchor="b">
            <a:normAutofit/>
          </a:bodyPr>
          <a:lstStyle/>
          <a:p>
            <a:pPr algn="ctr"/>
            <a:r>
              <a:rPr lang="en-US" sz="4800" dirty="0"/>
              <a:t>Google Translate</a:t>
            </a:r>
          </a:p>
        </p:txBody>
      </p:sp>
      <p:pic>
        <p:nvPicPr>
          <p:cNvPr id="4" name="Content Placeholder 3">
            <a:extLst>
              <a:ext uri="{FF2B5EF4-FFF2-40B4-BE49-F238E27FC236}">
                <a16:creationId xmlns:a16="http://schemas.microsoft.com/office/drawing/2014/main" id="{FCB9BB10-385C-4A33-924D-0D0BD7A76CA8}"/>
              </a:ext>
            </a:extLst>
          </p:cNvPr>
          <p:cNvPicPr>
            <a:picLocks noGrp="1" noChangeAspect="1"/>
          </p:cNvPicPr>
          <p:nvPr>
            <p:ph idx="1"/>
          </p:nvPr>
        </p:nvPicPr>
        <p:blipFill rotWithShape="1">
          <a:blip r:embed="rId2"/>
          <a:stretch/>
        </p:blipFill>
        <p:spPr>
          <a:xfrm>
            <a:off x="2516989" y="1846263"/>
            <a:ext cx="7218347" cy="4022725"/>
          </a:xfrm>
          <a:prstGeom prst="rect">
            <a:avLst/>
          </a:prstGeom>
        </p:spPr>
      </p:pic>
      <p:pic>
        <p:nvPicPr>
          <p:cNvPr id="6" name="Picture 5">
            <a:extLst>
              <a:ext uri="{FF2B5EF4-FFF2-40B4-BE49-F238E27FC236}">
                <a16:creationId xmlns:a16="http://schemas.microsoft.com/office/drawing/2014/main" id="{5F60722F-E8E1-40D7-8264-7FD7EC6A59D3}"/>
              </a:ext>
            </a:extLst>
          </p:cNvPr>
          <p:cNvPicPr>
            <a:picLocks noChangeAspect="1"/>
          </p:cNvPicPr>
          <p:nvPr/>
        </p:nvPicPr>
        <p:blipFill>
          <a:blip r:embed="rId3"/>
          <a:stretch>
            <a:fillRect/>
          </a:stretch>
        </p:blipFill>
        <p:spPr>
          <a:xfrm>
            <a:off x="729992" y="1494808"/>
            <a:ext cx="8994030" cy="2490475"/>
          </a:xfrm>
          <a:prstGeom prst="rect">
            <a:avLst/>
          </a:prstGeom>
        </p:spPr>
      </p:pic>
    </p:spTree>
    <p:extLst>
      <p:ext uri="{BB962C8B-B14F-4D97-AF65-F5344CB8AC3E}">
        <p14:creationId xmlns:p14="http://schemas.microsoft.com/office/powerpoint/2010/main" val="139697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C9D6-99E1-44CA-B0FE-9D97B80D0C52}"/>
              </a:ext>
            </a:extLst>
          </p:cNvPr>
          <p:cNvSpPr>
            <a:spLocks noGrp="1"/>
          </p:cNvSpPr>
          <p:nvPr>
            <p:ph type="title"/>
          </p:nvPr>
        </p:nvSpPr>
        <p:spPr>
          <a:xfrm>
            <a:off x="928721" y="1357753"/>
            <a:ext cx="8288032" cy="1096316"/>
          </a:xfrm>
        </p:spPr>
        <p:txBody>
          <a:bodyPr vert="horz" lIns="91440" tIns="45720" rIns="91440" bIns="45720" rtlCol="0" anchor="b">
            <a:normAutofit/>
          </a:bodyPr>
          <a:lstStyle/>
          <a:p>
            <a:pPr algn="ctr">
              <a:lnSpc>
                <a:spcPct val="90000"/>
              </a:lnSpc>
            </a:pPr>
            <a:r>
              <a:rPr lang="en-US" sz="4100" kern="1200" dirty="0">
                <a:solidFill>
                  <a:schemeClr val="accent1"/>
                </a:solidFill>
                <a:latin typeface="+mj-lt"/>
                <a:ea typeface="+mj-ea"/>
                <a:cs typeface="+mj-cs"/>
              </a:rPr>
              <a:t>RTT Translation Services/ELSA Lite</a:t>
            </a:r>
          </a:p>
        </p:txBody>
      </p:sp>
      <p:sp>
        <p:nvSpPr>
          <p:cNvPr id="7" name="Content Placeholder 6">
            <a:extLst>
              <a:ext uri="{FF2B5EF4-FFF2-40B4-BE49-F238E27FC236}">
                <a16:creationId xmlns:a16="http://schemas.microsoft.com/office/drawing/2014/main" id="{FD79D88A-DF26-47CC-AAC0-08DFD7D1E689}"/>
              </a:ext>
            </a:extLst>
          </p:cNvPr>
          <p:cNvSpPr>
            <a:spLocks noGrp="1"/>
          </p:cNvSpPr>
          <p:nvPr>
            <p:ph idx="1"/>
          </p:nvPr>
        </p:nvSpPr>
        <p:spPr>
          <a:xfrm>
            <a:off x="734658" y="2525714"/>
            <a:ext cx="8596668" cy="3880773"/>
          </a:xfrm>
        </p:spPr>
        <p:txBody>
          <a:bodyPr/>
          <a:lstStyle/>
          <a:p>
            <a:r>
              <a:rPr lang="en-US" sz="3600" dirty="0"/>
              <a:t>ELSA lite is a live interpretation solution that provides immediate communication in 180 languages. ELSA gives us the freedom to communicate with Non-English speakers via cell phone or land line.</a:t>
            </a:r>
          </a:p>
          <a:p>
            <a:endParaRPr lang="en-US" sz="3600" dirty="0"/>
          </a:p>
          <a:p>
            <a:endParaRPr lang="en-US" dirty="0"/>
          </a:p>
        </p:txBody>
      </p:sp>
      <p:pic>
        <p:nvPicPr>
          <p:cNvPr id="8" name="Picture 7">
            <a:extLst>
              <a:ext uri="{FF2B5EF4-FFF2-40B4-BE49-F238E27FC236}">
                <a16:creationId xmlns:a16="http://schemas.microsoft.com/office/drawing/2014/main" id="{48569E66-2C0E-4D51-B2CB-1B2747185877}"/>
              </a:ext>
            </a:extLst>
          </p:cNvPr>
          <p:cNvPicPr>
            <a:picLocks noChangeAspect="1"/>
          </p:cNvPicPr>
          <p:nvPr/>
        </p:nvPicPr>
        <p:blipFill>
          <a:blip r:embed="rId2"/>
          <a:stretch>
            <a:fillRect/>
          </a:stretch>
        </p:blipFill>
        <p:spPr>
          <a:xfrm>
            <a:off x="3560000" y="145575"/>
            <a:ext cx="3153215" cy="1276528"/>
          </a:xfrm>
          <a:prstGeom prst="rect">
            <a:avLst/>
          </a:prstGeom>
        </p:spPr>
      </p:pic>
    </p:spTree>
    <p:extLst>
      <p:ext uri="{BB962C8B-B14F-4D97-AF65-F5344CB8AC3E}">
        <p14:creationId xmlns:p14="http://schemas.microsoft.com/office/powerpoint/2010/main" val="139220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F95D-0A5C-4349-BFCF-E2B3C3B16CB4}"/>
              </a:ext>
            </a:extLst>
          </p:cNvPr>
          <p:cNvSpPr>
            <a:spLocks noGrp="1"/>
          </p:cNvSpPr>
          <p:nvPr>
            <p:ph type="title"/>
          </p:nvPr>
        </p:nvSpPr>
        <p:spPr/>
        <p:txBody>
          <a:bodyPr/>
          <a:lstStyle/>
          <a:p>
            <a:pPr algn="ctr"/>
            <a:r>
              <a:rPr lang="en-US" dirty="0"/>
              <a:t>Immersive Reader on Canvas</a:t>
            </a:r>
          </a:p>
        </p:txBody>
      </p:sp>
      <p:sp>
        <p:nvSpPr>
          <p:cNvPr id="3" name="Content Placeholder 2">
            <a:extLst>
              <a:ext uri="{FF2B5EF4-FFF2-40B4-BE49-F238E27FC236}">
                <a16:creationId xmlns:a16="http://schemas.microsoft.com/office/drawing/2014/main" id="{C1D224F5-C263-4AB5-9FDB-D38BEB7DE94C}"/>
              </a:ext>
            </a:extLst>
          </p:cNvPr>
          <p:cNvSpPr>
            <a:spLocks noGrp="1"/>
          </p:cNvSpPr>
          <p:nvPr>
            <p:ph idx="1"/>
          </p:nvPr>
        </p:nvSpPr>
        <p:spPr/>
        <p:txBody>
          <a:bodyPr/>
          <a:lstStyle/>
          <a:p>
            <a:r>
              <a:rPr lang="en-US" sz="2400" b="1" dirty="0"/>
              <a:t>Immersive Reader</a:t>
            </a:r>
            <a:r>
              <a:rPr lang="en-US" sz="2400" dirty="0"/>
              <a:t> will allow text-to-speech and make text more consumable inside </a:t>
            </a:r>
            <a:r>
              <a:rPr lang="en-US" sz="2400" b="1" dirty="0"/>
              <a:t>Canvas</a:t>
            </a:r>
            <a:r>
              <a:rPr lang="en-US" sz="2400" dirty="0"/>
              <a:t> by offering it in different sizes and colors." </a:t>
            </a:r>
            <a:r>
              <a:rPr lang="en-US" sz="2400" b="1" dirty="0"/>
              <a:t>Immersive Reader</a:t>
            </a:r>
            <a:r>
              <a:rPr lang="en-US" sz="2400" dirty="0"/>
              <a:t> demonstrably improves reading comprehension through tools that read text out loud, break it into syllables, and increase spacing between lines and letters, offer a picture dictionary for words, and translate text.</a:t>
            </a:r>
          </a:p>
          <a:p>
            <a:r>
              <a:rPr lang="en-US" sz="2400" dirty="0"/>
              <a:t>Visit </a:t>
            </a:r>
            <a:r>
              <a:rPr lang="en-US" sz="2400" dirty="0">
                <a:hlinkClick r:id="rId2"/>
              </a:rPr>
              <a:t>Microsoft Immersive Reader website</a:t>
            </a:r>
            <a:endParaRPr lang="en-US" sz="2400" dirty="0"/>
          </a:p>
          <a:p>
            <a:pPr marL="0" indent="0">
              <a:buNone/>
            </a:pPr>
            <a:endParaRPr lang="en-US" dirty="0"/>
          </a:p>
        </p:txBody>
      </p:sp>
    </p:spTree>
    <p:extLst>
      <p:ext uri="{BB962C8B-B14F-4D97-AF65-F5344CB8AC3E}">
        <p14:creationId xmlns:p14="http://schemas.microsoft.com/office/powerpoint/2010/main" val="41186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D02F-8A7E-46D9-802D-51CAFB5A103E}"/>
              </a:ext>
            </a:extLst>
          </p:cNvPr>
          <p:cNvSpPr>
            <a:spLocks noGrp="1"/>
          </p:cNvSpPr>
          <p:nvPr>
            <p:ph type="title"/>
          </p:nvPr>
        </p:nvSpPr>
        <p:spPr/>
        <p:txBody>
          <a:bodyPr/>
          <a:lstStyle/>
          <a:p>
            <a:pPr algn="ctr"/>
            <a:r>
              <a:rPr lang="en-US" dirty="0"/>
              <a:t>ESOL Testing</a:t>
            </a:r>
          </a:p>
        </p:txBody>
      </p:sp>
      <p:sp>
        <p:nvSpPr>
          <p:cNvPr id="3" name="Content Placeholder 2">
            <a:extLst>
              <a:ext uri="{FF2B5EF4-FFF2-40B4-BE49-F238E27FC236}">
                <a16:creationId xmlns:a16="http://schemas.microsoft.com/office/drawing/2014/main" id="{8E35BB1D-D38E-4BC6-A882-285B4DB0ABCC}"/>
              </a:ext>
            </a:extLst>
          </p:cNvPr>
          <p:cNvSpPr>
            <a:spLocks noGrp="1"/>
          </p:cNvSpPr>
          <p:nvPr>
            <p:ph idx="1"/>
          </p:nvPr>
        </p:nvSpPr>
        <p:spPr/>
        <p:txBody>
          <a:bodyPr/>
          <a:lstStyle/>
          <a:p>
            <a:pPr algn="l" defTabSz="806867" fontAlgn="base">
              <a:spcBef>
                <a:spcPct val="0"/>
              </a:spcBef>
              <a:spcAft>
                <a:spcPct val="0"/>
              </a:spcAft>
            </a:pPr>
            <a:r>
              <a:rPr lang="en-US" altLang="en-US" sz="1800" dirty="0">
                <a:latin typeface="Century Gothic" panose="020B0502020202020204" pitchFamily="34" charset="0"/>
                <a:sym typeface="Century Gothic" panose="020B0502020202020204" pitchFamily="34" charset="0"/>
              </a:rPr>
              <a:t>We give 2 tests throughout the year. </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W-APT:</a:t>
            </a:r>
            <a:r>
              <a:rPr lang="en-US" altLang="en-US" sz="2800" dirty="0">
                <a:latin typeface="Crushed" charset="0"/>
                <a:cs typeface="Crushed" charset="0"/>
                <a:sym typeface="Crushed" charset="0"/>
              </a:rPr>
              <a:t> </a:t>
            </a:r>
            <a:r>
              <a:rPr lang="en-US" altLang="en-US" sz="2400" dirty="0">
                <a:latin typeface="Arial" panose="020B0604020202020204" pitchFamily="34" charset="0"/>
                <a:cs typeface="Arial" panose="020B0604020202020204" pitchFamily="34" charset="0"/>
                <a:sym typeface="Arial" panose="020B0604020202020204" pitchFamily="34" charset="0"/>
              </a:rPr>
              <a:t> </a:t>
            </a:r>
            <a:r>
              <a:rPr lang="en-US" altLang="en-US" sz="1800" dirty="0">
                <a:latin typeface="Century Gothic" panose="020B0502020202020204" pitchFamily="34" charset="0"/>
                <a:sym typeface="Century Gothic" panose="020B0502020202020204" pitchFamily="34" charset="0"/>
              </a:rPr>
              <a:t>This is a placement test for students entering our school that speak more than one language. It tests skills in listening, speaking, reading and writing English. These test scores help us decide whether the student needs ESL services.</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ACCESS:</a:t>
            </a:r>
            <a:r>
              <a:rPr lang="en-US" altLang="en-US" sz="2400" dirty="0">
                <a:latin typeface="Crushed" charset="0"/>
                <a:cs typeface="Crushed" charset="0"/>
                <a:sym typeface="Crushed" charset="0"/>
              </a:rPr>
              <a:t> </a:t>
            </a:r>
            <a:r>
              <a:rPr lang="en-US" altLang="en-US" sz="1800" dirty="0">
                <a:latin typeface="Century Gothic" panose="020B0502020202020204" pitchFamily="34" charset="0"/>
                <a:sym typeface="Century Gothic" panose="020B0502020202020204" pitchFamily="34" charset="0"/>
              </a:rPr>
              <a:t>This test measures English language growth in listening, speaking, reading, and writing. It is given to all ESL students in February. We receive and send home score reports in May. We use the ACCESS to help decide ESL services.</a:t>
            </a:r>
          </a:p>
          <a:p>
            <a:endParaRPr lang="en-US" dirty="0"/>
          </a:p>
        </p:txBody>
      </p:sp>
    </p:spTree>
    <p:extLst>
      <p:ext uri="{BB962C8B-B14F-4D97-AF65-F5344CB8AC3E}">
        <p14:creationId xmlns:p14="http://schemas.microsoft.com/office/powerpoint/2010/main" val="40708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6582-3518-4657-AA9D-C6D3A4E3A73F}"/>
              </a:ext>
            </a:extLst>
          </p:cNvPr>
          <p:cNvSpPr>
            <a:spLocks noGrp="1"/>
          </p:cNvSpPr>
          <p:nvPr>
            <p:ph type="title"/>
          </p:nvPr>
        </p:nvSpPr>
        <p:spPr>
          <a:xfrm>
            <a:off x="1097280" y="286603"/>
            <a:ext cx="10058400" cy="1450757"/>
          </a:xfrm>
        </p:spPr>
        <p:txBody>
          <a:bodyPr>
            <a:normAutofit/>
          </a:bodyPr>
          <a:lstStyle/>
          <a:p>
            <a:r>
              <a:rPr lang="en-US" sz="3700">
                <a:latin typeface="Times New Roman" panose="02020603050405020304" pitchFamily="18" charset="0"/>
                <a:cs typeface="Times New Roman" panose="02020603050405020304" pitchFamily="18" charset="0"/>
              </a:rPr>
              <a:t>What is the purpose and use of the ACCESS test?</a:t>
            </a:r>
            <a:br>
              <a:rPr lang="en-US" sz="3700">
                <a:latin typeface="Times New Roman" panose="02020603050405020304" pitchFamily="18" charset="0"/>
                <a:cs typeface="Times New Roman" panose="02020603050405020304" pitchFamily="18" charset="0"/>
              </a:rPr>
            </a:br>
            <a:endParaRPr lang="en-US" sz="3700"/>
          </a:p>
        </p:txBody>
      </p:sp>
      <p:graphicFrame>
        <p:nvGraphicFramePr>
          <p:cNvPr id="5" name="Content Placeholder 2">
            <a:extLst>
              <a:ext uri="{FF2B5EF4-FFF2-40B4-BE49-F238E27FC236}">
                <a16:creationId xmlns:a16="http://schemas.microsoft.com/office/drawing/2014/main" id="{349F5904-6F50-46D0-8F99-CBF8AE490340}"/>
              </a:ext>
            </a:extLst>
          </p:cNvPr>
          <p:cNvGraphicFramePr>
            <a:graphicFrameLocks noGrp="1"/>
          </p:cNvGraphicFramePr>
          <p:nvPr>
            <p:ph idx="1"/>
            <p:extLst>
              <p:ext uri="{D42A27DB-BD31-4B8C-83A1-F6EECF244321}">
                <p14:modId xmlns:p14="http://schemas.microsoft.com/office/powerpoint/2010/main" val="15021278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48D23F-5235-4ED5-815D-0CAB812EB8EF}"/>
              </a:ext>
            </a:extLst>
          </p:cNvPr>
          <p:cNvSpPr>
            <a:spLocks noGrp="1"/>
          </p:cNvSpPr>
          <p:nvPr>
            <p:ph type="title"/>
          </p:nvPr>
        </p:nvSpPr>
        <p:spPr>
          <a:xfrm>
            <a:off x="1066800" y="5252936"/>
            <a:ext cx="10058400" cy="1028715"/>
          </a:xfrm>
        </p:spPr>
        <p:txBody>
          <a:bodyPr anchor="ctr">
            <a:normAutofit/>
          </a:bodyPr>
          <a:lstStyle/>
          <a:p>
            <a:pPr algn="ctr"/>
            <a:endParaRPr lang="en-US">
              <a:solidFill>
                <a:srgbClr val="FFFFFF"/>
              </a:solidFill>
            </a:endParaRPr>
          </a:p>
        </p:txBody>
      </p:sp>
      <p:sp>
        <p:nvSpPr>
          <p:cNvPr id="24" name="Content Placeholder 2">
            <a:extLst>
              <a:ext uri="{FF2B5EF4-FFF2-40B4-BE49-F238E27FC236}">
                <a16:creationId xmlns:a16="http://schemas.microsoft.com/office/drawing/2014/main" id="{83167227-C170-48E1-8944-9463C23E9403}"/>
              </a:ext>
            </a:extLst>
          </p:cNvPr>
          <p:cNvSpPr>
            <a:spLocks noGrp="1"/>
          </p:cNvSpPr>
          <p:nvPr>
            <p:ph idx="1"/>
          </p:nvPr>
        </p:nvSpPr>
        <p:spPr>
          <a:xfrm>
            <a:off x="1097280" y="466780"/>
            <a:ext cx="10027920" cy="4091365"/>
          </a:xfrm>
        </p:spPr>
        <p:txBody>
          <a:bodyPr>
            <a:normAutofit lnSpcReduction="10000"/>
          </a:bodyPr>
          <a:lstStyle/>
          <a:p>
            <a:r>
              <a:rPr lang="en-US" sz="2400" dirty="0">
                <a:latin typeface="Bradley Hand ITC" panose="03070402050302030203" pitchFamily="66" charset="0"/>
              </a:rPr>
              <a:t>What is ESOL? </a:t>
            </a:r>
          </a:p>
          <a:p>
            <a:r>
              <a:rPr lang="en-US" sz="2400" dirty="0">
                <a:latin typeface="Bradley Hand ITC" panose="03070402050302030203" pitchFamily="66" charset="0"/>
              </a:rPr>
              <a:t>How do you qualify for ESOL?</a:t>
            </a:r>
          </a:p>
          <a:p>
            <a:r>
              <a:rPr lang="en-US" sz="2400" dirty="0">
                <a:latin typeface="Bradley Hand ITC" panose="03070402050302030203" pitchFamily="66" charset="0"/>
              </a:rPr>
              <a:t>What are the ESOL program models?</a:t>
            </a:r>
          </a:p>
          <a:p>
            <a:r>
              <a:rPr lang="en-US" sz="2400" dirty="0">
                <a:latin typeface="Bradley Hand ITC" panose="03070402050302030203" pitchFamily="66" charset="0"/>
              </a:rPr>
              <a:t>What is the role of the ESOL teacher? What does my child do in ESOL? </a:t>
            </a:r>
          </a:p>
          <a:p>
            <a:r>
              <a:rPr lang="en-US" sz="2400" dirty="0">
                <a:latin typeface="Bradley Hand ITC" panose="03070402050302030203" pitchFamily="66" charset="0"/>
              </a:rPr>
              <a:t>How do I know when my child is proficient in English? What is  the ACCESS test?</a:t>
            </a:r>
          </a:p>
          <a:p>
            <a:r>
              <a:rPr lang="en-US" sz="2400" dirty="0">
                <a:latin typeface="Bradley Hand ITC" panose="03070402050302030203" pitchFamily="66" charset="0"/>
              </a:rPr>
              <a:t>What are the Language Proficiency Levels? </a:t>
            </a:r>
          </a:p>
          <a:p>
            <a:r>
              <a:rPr lang="en-US" sz="2400" dirty="0">
                <a:latin typeface="Bradley Hand ITC" panose="03070402050302030203" pitchFamily="66" charset="0"/>
              </a:rPr>
              <a:t>How can I help my child be successful at school?</a:t>
            </a:r>
          </a:p>
          <a:p>
            <a:r>
              <a:rPr lang="en-US" sz="2400" dirty="0">
                <a:latin typeface="Bradley Hand ITC" panose="03070402050302030203" pitchFamily="66" charset="0"/>
              </a:rPr>
              <a:t>Who are my ESOL contacts?</a:t>
            </a: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p>
        </p:txBody>
      </p:sp>
      <p:sp>
        <p:nvSpPr>
          <p:cNvPr id="34" name="Rectangle 3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49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730921-7886-4622-9041-76BDE2E0C98B}"/>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a:solidFill>
                  <a:schemeClr val="tx2"/>
                </a:solidFill>
                <a:latin typeface="+mj-lt"/>
              </a:rPr>
              <a:t>English Language Learning is an educational program for students who…</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Speak or are exposed to more than one language.</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Need support in understanding English used in the classroom and by peers.</a:t>
            </a:r>
          </a:p>
        </p:txBody>
      </p:sp>
      <p:cxnSp>
        <p:nvCxnSpPr>
          <p:cNvPr id="21"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1EF706E-1EF9-41D9-A430-03EAED22614C}"/>
              </a:ext>
            </a:extLst>
          </p:cNvPr>
          <p:cNvSpPr txBox="1"/>
          <p:nvPr/>
        </p:nvSpPr>
        <p:spPr>
          <a:xfrm>
            <a:off x="1938399" y="998656"/>
            <a:ext cx="3426959" cy="5262979"/>
          </a:xfrm>
          <a:prstGeom prst="rect">
            <a:avLst/>
          </a:prstGeom>
          <a:noFill/>
        </p:spPr>
        <p:txBody>
          <a:bodyPr wrap="square" rtlCol="0">
            <a:spAutoFit/>
          </a:bodyPr>
          <a:lstStyle/>
          <a:p>
            <a:pPr>
              <a:spcAft>
                <a:spcPts val="600"/>
              </a:spcAft>
            </a:pPr>
            <a:r>
              <a:rPr lang="en-US" sz="2600" b="1">
                <a:latin typeface="Bradley Hand ITC" panose="03070402050302030203" pitchFamily="66" charset="0"/>
              </a:rPr>
              <a:t>What is ESOL?</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 for</a:t>
            </a:r>
          </a:p>
          <a:p>
            <a:pPr>
              <a:spcAft>
                <a:spcPts val="600"/>
              </a:spcAft>
            </a:pPr>
            <a:r>
              <a:rPr lang="en-US" sz="2600">
                <a:solidFill>
                  <a:srgbClr val="FF0000"/>
                </a:solidFill>
                <a:latin typeface="Bradley Hand ITC" panose="03070402050302030203" pitchFamily="66" charset="0"/>
              </a:rPr>
              <a:t>S</a:t>
            </a:r>
            <a:r>
              <a:rPr lang="en-US" sz="2600">
                <a:latin typeface="Bradley Hand ITC" panose="03070402050302030203" pitchFamily="66" charset="0"/>
              </a:rPr>
              <a:t>peakers of</a:t>
            </a:r>
          </a:p>
          <a:p>
            <a:pPr>
              <a:spcAft>
                <a:spcPts val="600"/>
              </a:spcAft>
            </a:pPr>
            <a:r>
              <a:rPr lang="en-US" sz="2600">
                <a:solidFill>
                  <a:srgbClr val="FF0000"/>
                </a:solidFill>
                <a:latin typeface="Bradley Hand ITC" panose="03070402050302030203" pitchFamily="66" charset="0"/>
              </a:rPr>
              <a:t>O</a:t>
            </a:r>
            <a:r>
              <a:rPr lang="en-US" sz="2600">
                <a:latin typeface="Bradley Hand ITC" panose="03070402050302030203" pitchFamily="66" charset="0"/>
              </a:rPr>
              <a:t>ther</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anguages</a:t>
            </a:r>
          </a:p>
          <a:p>
            <a:pPr>
              <a:spcAft>
                <a:spcPts val="600"/>
              </a:spcAft>
            </a:pPr>
            <a:endParaRPr lang="en-US" sz="2600">
              <a:latin typeface="Bradley Hand ITC" panose="03070402050302030203" pitchFamily="66" charset="0"/>
            </a:endParaRPr>
          </a:p>
          <a:p>
            <a:pPr>
              <a:spcAft>
                <a:spcPts val="600"/>
              </a:spcAft>
            </a:pPr>
            <a:r>
              <a:rPr lang="en-US" sz="2600" b="1">
                <a:latin typeface="Bradley Hand ITC" panose="03070402050302030203" pitchFamily="66" charset="0"/>
              </a:rPr>
              <a:t>What does ELL </a:t>
            </a:r>
          </a:p>
          <a:p>
            <a:pPr>
              <a:spcAft>
                <a:spcPts val="600"/>
              </a:spcAft>
            </a:pPr>
            <a:r>
              <a:rPr lang="en-US" sz="2600" b="1">
                <a:latin typeface="Bradley Hand ITC" panose="03070402050302030203" pitchFamily="66" charset="0"/>
              </a:rPr>
              <a:t>Stand for?</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earners</a:t>
            </a:r>
          </a:p>
        </p:txBody>
      </p:sp>
    </p:spTree>
    <p:extLst>
      <p:ext uri="{BB962C8B-B14F-4D97-AF65-F5344CB8AC3E}">
        <p14:creationId xmlns:p14="http://schemas.microsoft.com/office/powerpoint/2010/main" val="23836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351"/>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A7E3A1-E07F-4EEE-86FC-F6446E88A44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dirty="0">
                <a:solidFill>
                  <a:schemeClr val="tx2"/>
                </a:solidFill>
                <a:latin typeface="+mj-lt"/>
              </a:rPr>
              <a:t>What does the W-APT /Screener measure? </a:t>
            </a:r>
            <a:r>
              <a:rPr lang="en-US" sz="2200" cap="all" spc="200" dirty="0">
                <a:solidFill>
                  <a:schemeClr val="tx2"/>
                </a:solidFill>
                <a:latin typeface="+mj-lt"/>
              </a:rPr>
              <a:t>It is used to measure the English language proficiency of students.  It allows us to determine if a child needs English language instructional services, and if so, at what level. The tests were developed by the WIDA Consortium.</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323D7667-6E8E-4ADE-B1D1-004FCBD5FEF2}"/>
              </a:ext>
            </a:extLst>
          </p:cNvPr>
          <p:cNvSpPr txBox="1"/>
          <p:nvPr/>
        </p:nvSpPr>
        <p:spPr>
          <a:xfrm>
            <a:off x="1943684" y="906359"/>
            <a:ext cx="4152316" cy="4293483"/>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How does my child qualify for ESOL?</a:t>
            </a:r>
            <a:endParaRPr lang="en-US" sz="2600" b="1">
              <a:latin typeface="Bradley Hand ITC" panose="03070402050302030203" pitchFamily="66" charset="0"/>
            </a:endParaRPr>
          </a:p>
          <a:p>
            <a:pPr>
              <a:spcAft>
                <a:spcPts val="600"/>
              </a:spcAft>
            </a:pPr>
            <a:r>
              <a:rPr lang="en-US" sz="2400" dirty="0">
                <a:latin typeface="Bradley Hand ITC" panose="03070402050302030203" pitchFamily="66" charset="0"/>
              </a:rPr>
              <a:t>At registration, if the home language survey indicates that a language other than English is spoken in the home, the ESOL teacher will administer the W-APT (WIDA ACCESS Placement Test for Kindergarten) or WIDA Screener (1</a:t>
            </a:r>
            <a:r>
              <a:rPr lang="en-US" sz="2400" baseline="30000" dirty="0">
                <a:latin typeface="Bradley Hand ITC" panose="03070402050302030203" pitchFamily="66" charset="0"/>
              </a:rPr>
              <a:t>st</a:t>
            </a:r>
            <a:r>
              <a:rPr lang="en-US" sz="2400" dirty="0">
                <a:latin typeface="Bradley Hand ITC" panose="03070402050302030203" pitchFamily="66" charset="0"/>
              </a:rPr>
              <a:t>-12</a:t>
            </a:r>
            <a:r>
              <a:rPr lang="en-US" sz="2400" baseline="30000" dirty="0">
                <a:latin typeface="Bradley Hand ITC" panose="03070402050302030203" pitchFamily="66" charset="0"/>
              </a:rPr>
              <a:t>th</a:t>
            </a:r>
            <a:r>
              <a:rPr lang="en-US" sz="2400" dirty="0">
                <a:latin typeface="Bradley Hand ITC" panose="03070402050302030203" pitchFamily="66" charset="0"/>
              </a:rPr>
              <a:t> graders). </a:t>
            </a:r>
            <a:endParaRPr lang="en-US" sz="2400">
              <a:latin typeface="Bradley Hand ITC" panose="03070402050302030203" pitchFamily="66" charset="0"/>
            </a:endParaRPr>
          </a:p>
        </p:txBody>
      </p:sp>
    </p:spTree>
    <p:extLst>
      <p:ext uri="{BB962C8B-B14F-4D97-AF65-F5344CB8AC3E}">
        <p14:creationId xmlns:p14="http://schemas.microsoft.com/office/powerpoint/2010/main" val="40912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4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2EADAD-6AC7-4331-8526-A23B467F0CD3}"/>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700" b="1" u="sng" cap="all" spc="200">
                <a:solidFill>
                  <a:schemeClr val="tx2"/>
                </a:solidFill>
                <a:latin typeface="+mj-lt"/>
              </a:rPr>
              <a:t>ESOL Models</a:t>
            </a:r>
            <a:endParaRPr lang="en-US" sz="1700" u="sng" cap="all" spc="200">
              <a:solidFill>
                <a:schemeClr val="tx2"/>
              </a:solidFill>
              <a:latin typeface="+mj-lt"/>
            </a:endParaRP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Scheduled Class-</a:t>
            </a:r>
            <a:r>
              <a:rPr lang="en-US" sz="1700" cap="all" spc="200">
                <a:solidFill>
                  <a:schemeClr val="tx2"/>
                </a:solidFill>
                <a:latin typeface="+mj-lt"/>
              </a:rPr>
              <a:t>Students are scheduled a class time with the ESOL teacher either in the classroom or the EL teachers' room.</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Sheltered content-</a:t>
            </a:r>
            <a:r>
              <a:rPr lang="en-US" sz="1700" cap="all" spc="200">
                <a:solidFill>
                  <a:schemeClr val="tx2"/>
                </a:solidFill>
                <a:latin typeface="+mj-lt"/>
              </a:rPr>
              <a:t>Students are taught the academic content directly through the EL teacher.</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Consult-</a:t>
            </a:r>
            <a:r>
              <a:rPr lang="en-US" sz="1700" cap="all" spc="200">
                <a:solidFill>
                  <a:schemeClr val="tx2"/>
                </a:solidFill>
                <a:latin typeface="+mj-lt"/>
              </a:rPr>
              <a:t>The ESOL teacher consults with the special education teacher to support the student.</a:t>
            </a:r>
          </a:p>
          <a:p>
            <a:pPr defTabSz="914400">
              <a:lnSpc>
                <a:spcPct val="90000"/>
              </a:lnSpc>
              <a:spcBef>
                <a:spcPts val="1200"/>
              </a:spcBef>
              <a:spcAft>
                <a:spcPts val="200"/>
              </a:spcAft>
              <a:buClr>
                <a:schemeClr val="accent1"/>
              </a:buClr>
              <a:buSzPct val="100000"/>
            </a:pPr>
            <a:endParaRPr lang="en-US" sz="1700" cap="all" spc="200">
              <a:solidFill>
                <a:schemeClr val="tx2"/>
              </a:solidFill>
              <a:latin typeface="+mj-lt"/>
            </a:endParaRPr>
          </a:p>
        </p:txBody>
      </p:sp>
      <p:cxnSp>
        <p:nvCxnSpPr>
          <p:cNvPr id="15"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DB1BEBE5-375B-47E1-91EB-F8BF8ECD96C7}"/>
              </a:ext>
            </a:extLst>
          </p:cNvPr>
          <p:cNvSpPr txBox="1"/>
          <p:nvPr/>
        </p:nvSpPr>
        <p:spPr>
          <a:xfrm>
            <a:off x="1948721" y="997946"/>
            <a:ext cx="3374636" cy="49859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are the ESOL program segments?</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Kindergarten-3</a:t>
            </a:r>
            <a:r>
              <a:rPr lang="en-US" sz="2200" baseline="30000" dirty="0">
                <a:latin typeface="Bradley Hand ITC" panose="03070402050302030203" pitchFamily="66" charset="0"/>
              </a:rPr>
              <a:t>rd</a:t>
            </a:r>
            <a:r>
              <a:rPr lang="en-US" sz="2200" dirty="0">
                <a:latin typeface="Bradley Hand ITC" panose="03070402050302030203" pitchFamily="66" charset="0"/>
              </a:rPr>
              <a:t> Grade students are served for 45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4th-8th Grade students are served for 50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9</a:t>
            </a:r>
            <a:r>
              <a:rPr lang="en-US" sz="2200" baseline="30000" dirty="0">
                <a:latin typeface="Bradley Hand ITC" panose="03070402050302030203" pitchFamily="66" charset="0"/>
              </a:rPr>
              <a:t>th</a:t>
            </a:r>
            <a:r>
              <a:rPr lang="en-US" sz="2200" dirty="0">
                <a:latin typeface="Bradley Hand ITC" panose="03070402050302030203" pitchFamily="66" charset="0"/>
              </a:rPr>
              <a:t>-12</a:t>
            </a:r>
            <a:r>
              <a:rPr lang="en-US" sz="2200" baseline="30000" dirty="0">
                <a:latin typeface="Bradley Hand ITC" panose="03070402050302030203" pitchFamily="66" charset="0"/>
              </a:rPr>
              <a:t>th</a:t>
            </a:r>
            <a:r>
              <a:rPr lang="en-US" sz="2200" dirty="0">
                <a:latin typeface="Bradley Hand ITC" panose="03070402050302030203" pitchFamily="66" charset="0"/>
              </a:rPr>
              <a:t> Grade students are served one block minimum per year.</a:t>
            </a:r>
            <a:endParaRPr lang="en-US" sz="2200">
              <a:latin typeface="Bradley Hand ITC" panose="03070402050302030203" pitchFamily="66" charset="0"/>
            </a:endParaRPr>
          </a:p>
          <a:p>
            <a:pPr>
              <a:spcAft>
                <a:spcPts val="600"/>
              </a:spcAft>
            </a:pPr>
            <a:endParaRPr lang="en-US" sz="2600">
              <a:latin typeface="Bradley Hand ITC" panose="03070402050302030203" pitchFamily="66" charset="0"/>
            </a:endParaRPr>
          </a:p>
        </p:txBody>
      </p:sp>
    </p:spTree>
    <p:extLst>
      <p:ext uri="{BB962C8B-B14F-4D97-AF65-F5344CB8AC3E}">
        <p14:creationId xmlns:p14="http://schemas.microsoft.com/office/powerpoint/2010/main" val="14206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42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5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91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147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par>
                          <p:cTn id="25" fill="hold">
                            <p:stCondLst>
                              <p:cond delay="18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8D0EB3-391A-4B46-9DC6-4C7525D3E08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900" b="1" cap="all" spc="200">
                <a:solidFill>
                  <a:schemeClr val="tx2"/>
                </a:solidFill>
                <a:latin typeface="+mj-lt"/>
              </a:rPr>
              <a:t>What happens in your child’s ESOL class?</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Extended time for students to process information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Emphasis in vocabulary with visuals, reading &amp; writing instruction.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Use of SIOP strategies &amp; other instructional strategies. </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ESOL Supplemental resources (Lexia, visuals, translation devices, tutoring)</a:t>
            </a:r>
          </a:p>
        </p:txBody>
      </p:sp>
      <p:cxnSp>
        <p:nvCxnSpPr>
          <p:cNvPr id="14" name="Straight Connector 18">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2">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16B2A16D-0772-4690-BF8F-F003D79A8AEA}"/>
              </a:ext>
            </a:extLst>
          </p:cNvPr>
          <p:cNvSpPr txBox="1"/>
          <p:nvPr/>
        </p:nvSpPr>
        <p:spPr>
          <a:xfrm>
            <a:off x="1893251" y="997946"/>
            <a:ext cx="3611505" cy="51244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is the role of the ESOL teacher?</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Provides language support through academic content.</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Addresses 4ESOL domains- Reading, Writing, Listening, and Speaking.</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Supports students in meeting Georgia standards.</a:t>
            </a:r>
            <a:endParaRPr lang="en-US" sz="2600">
              <a:latin typeface="Bradley Hand ITC" panose="03070402050302030203" pitchFamily="66" charset="0"/>
            </a:endParaRPr>
          </a:p>
        </p:txBody>
      </p:sp>
    </p:spTree>
    <p:extLst>
      <p:ext uri="{BB962C8B-B14F-4D97-AF65-F5344CB8AC3E}">
        <p14:creationId xmlns:p14="http://schemas.microsoft.com/office/powerpoint/2010/main" val="12310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37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66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87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03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24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53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77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1F243-A120-4DE8-A44B-464706B36A9E}"/>
              </a:ext>
            </a:extLst>
          </p:cNvPr>
          <p:cNvSpPr txBox="1"/>
          <p:nvPr/>
        </p:nvSpPr>
        <p:spPr>
          <a:xfrm>
            <a:off x="1948721" y="915036"/>
            <a:ext cx="3660993" cy="6555641"/>
          </a:xfrm>
          <a:prstGeom prst="rect">
            <a:avLst/>
          </a:prstGeom>
          <a:noFill/>
        </p:spPr>
        <p:txBody>
          <a:bodyPr wrap="square" rtlCol="0">
            <a:spAutoFit/>
          </a:bodyPr>
          <a:lstStyle/>
          <a:p>
            <a:r>
              <a:rPr lang="en-US" sz="2600" b="1" dirty="0">
                <a:latin typeface="Bradley Hand ITC" panose="03070402050302030203" pitchFamily="66" charset="0"/>
              </a:rPr>
              <a:t>How do I know when my child is proficient in English? </a:t>
            </a:r>
          </a:p>
          <a:p>
            <a:pPr marL="342900" indent="-342900">
              <a:buFont typeface="Arial" panose="020B0604020202020204" pitchFamily="34" charset="0"/>
              <a:buChar char="•"/>
            </a:pPr>
            <a:r>
              <a:rPr lang="en-US" sz="2400" dirty="0">
                <a:latin typeface="Bradley Hand ITC" panose="03070402050302030203" pitchFamily="66" charset="0"/>
              </a:rPr>
              <a:t>All ESOL students (grades K-12 &amp; waived) are required to take the ACCESS test yearly. (testing window: January-March)</a:t>
            </a:r>
          </a:p>
          <a:p>
            <a:pPr marL="342900" indent="-342900">
              <a:buFont typeface="Arial" panose="020B0604020202020204" pitchFamily="34" charset="0"/>
              <a:buChar char="•"/>
            </a:pPr>
            <a:r>
              <a:rPr lang="en-US" sz="2400" dirty="0">
                <a:latin typeface="Bradley Hand ITC" panose="03070402050302030203" pitchFamily="66" charset="0"/>
              </a:rPr>
              <a:t>Parents will be given test results in May. </a:t>
            </a:r>
          </a:p>
          <a:p>
            <a:pPr marL="342900" indent="-342900">
              <a:buFont typeface="Arial" panose="020B0604020202020204" pitchFamily="34" charset="0"/>
              <a:buChar char="•"/>
            </a:pPr>
            <a:r>
              <a:rPr lang="en-US" sz="2400" dirty="0">
                <a:latin typeface="Bradley Hand ITC" panose="03070402050302030203" pitchFamily="66" charset="0"/>
              </a:rPr>
              <a:t>The results explain your child’s English proficiency level.</a:t>
            </a: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b="1" dirty="0">
              <a:latin typeface="Bradley Hand ITC" panose="03070402050302030203" pitchFamily="66" charset="0"/>
            </a:endParaRPr>
          </a:p>
          <a:p>
            <a:endParaRPr lang="en-US" sz="2600" dirty="0">
              <a:latin typeface="Bradley Hand ITC" panose="03070402050302030203" pitchFamily="66" charset="0"/>
            </a:endParaRPr>
          </a:p>
        </p:txBody>
      </p:sp>
      <p:sp>
        <p:nvSpPr>
          <p:cNvPr id="12" name="TextBox 11">
            <a:extLst>
              <a:ext uri="{FF2B5EF4-FFF2-40B4-BE49-F238E27FC236}">
                <a16:creationId xmlns:a16="http://schemas.microsoft.com/office/drawing/2014/main" id="{0A228482-B75B-4E1D-926D-256F997422C8}"/>
              </a:ext>
            </a:extLst>
          </p:cNvPr>
          <p:cNvSpPr txBox="1"/>
          <p:nvPr/>
        </p:nvSpPr>
        <p:spPr>
          <a:xfrm>
            <a:off x="6656509" y="906359"/>
            <a:ext cx="4142548" cy="6894195"/>
          </a:xfrm>
          <a:prstGeom prst="rect">
            <a:avLst/>
          </a:prstGeom>
          <a:noFill/>
        </p:spPr>
        <p:txBody>
          <a:bodyPr wrap="square" rtlCol="0">
            <a:spAutoFit/>
          </a:bodyPr>
          <a:lstStyle/>
          <a:p>
            <a:r>
              <a:rPr lang="en-US" sz="2600" b="1" dirty="0">
                <a:latin typeface="Bradley Hand ITC" panose="03070402050302030203" pitchFamily="66" charset="0"/>
              </a:rPr>
              <a:t>What is the ACCESS test?</a:t>
            </a:r>
          </a:p>
          <a:p>
            <a:pPr marL="457200" indent="-457200">
              <a:buFont typeface="Arial" panose="020B0604020202020204" pitchFamily="34" charset="0"/>
              <a:buChar char="•"/>
            </a:pPr>
            <a:r>
              <a:rPr lang="en-US" sz="2600" dirty="0">
                <a:solidFill>
                  <a:srgbClr val="FF0000"/>
                </a:solidFill>
                <a:latin typeface="Bradley Hand ITC" panose="03070402050302030203" pitchFamily="66" charset="0"/>
              </a:rPr>
              <a:t>A</a:t>
            </a:r>
            <a:r>
              <a:rPr lang="en-US" sz="2600" dirty="0">
                <a:latin typeface="Bradley Hand ITC" panose="03070402050302030203" pitchFamily="66" charset="0"/>
              </a:rPr>
              <a:t>ccessing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omprehension and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ommunication in </a:t>
            </a:r>
            <a:r>
              <a:rPr lang="en-US" sz="2600" dirty="0">
                <a:solidFill>
                  <a:srgbClr val="FF0000"/>
                </a:solidFill>
                <a:latin typeface="Bradley Hand ITC" panose="03070402050302030203" pitchFamily="66" charset="0"/>
              </a:rPr>
              <a:t>E</a:t>
            </a:r>
            <a:r>
              <a:rPr lang="en-US" sz="2600" dirty="0">
                <a:latin typeface="Bradley Hand ITC" panose="03070402050302030203" pitchFamily="66" charset="0"/>
              </a:rPr>
              <a:t>nglish </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tate-to-</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a:t>
            </a:r>
          </a:p>
          <a:p>
            <a:pPr marL="457200" indent="-457200">
              <a:buFont typeface="Arial" panose="020B0604020202020204" pitchFamily="34" charset="0"/>
              <a:buChar char="•"/>
            </a:pPr>
            <a:r>
              <a:rPr lang="en-US" sz="2600" dirty="0">
                <a:latin typeface="Bradley Hand ITC" panose="03070402050302030203" pitchFamily="66" charset="0"/>
              </a:rPr>
              <a:t>It assesses </a:t>
            </a:r>
            <a:r>
              <a:rPr lang="en-US" sz="2600" b="1" dirty="0">
                <a:latin typeface="Bradley Hand ITC" panose="03070402050302030203" pitchFamily="66" charset="0"/>
              </a:rPr>
              <a:t>reading, writing, listening</a:t>
            </a:r>
            <a:r>
              <a:rPr lang="en-US" sz="2600" dirty="0">
                <a:latin typeface="Bradley Hand ITC" panose="03070402050302030203" pitchFamily="66" charset="0"/>
              </a:rPr>
              <a:t>, and </a:t>
            </a:r>
            <a:r>
              <a:rPr lang="en-US" sz="2600" b="1" dirty="0">
                <a:latin typeface="Bradley Hand ITC" panose="03070402050302030203" pitchFamily="66" charset="0"/>
              </a:rPr>
              <a:t>speaking</a:t>
            </a:r>
            <a:r>
              <a:rPr lang="en-US" sz="2600" dirty="0">
                <a:latin typeface="Bradley Hand ITC" panose="03070402050302030203" pitchFamily="66" charset="0"/>
              </a:rPr>
              <a:t>.</a:t>
            </a:r>
          </a:p>
          <a:p>
            <a:pPr marL="457200" indent="-457200">
              <a:buFont typeface="Arial" panose="020B0604020202020204" pitchFamily="34" charset="0"/>
              <a:buChar char="•"/>
            </a:pPr>
            <a:r>
              <a:rPr lang="en-US" sz="2600" dirty="0">
                <a:latin typeface="Bradley Hand ITC" panose="03070402050302030203" pitchFamily="66" charset="0"/>
              </a:rPr>
              <a:t>Computer / paper based (1</a:t>
            </a:r>
            <a:r>
              <a:rPr lang="en-US" sz="2600" baseline="30000" dirty="0">
                <a:latin typeface="Bradley Hand ITC" panose="03070402050302030203" pitchFamily="66" charset="0"/>
              </a:rPr>
              <a:t>st</a:t>
            </a:r>
            <a:r>
              <a:rPr lang="en-US" sz="2600" dirty="0">
                <a:latin typeface="Bradley Hand ITC" panose="03070402050302030203" pitchFamily="66" charset="0"/>
              </a:rPr>
              <a:t>-12</a:t>
            </a:r>
            <a:r>
              <a:rPr lang="en-US" sz="2600" baseline="30000" dirty="0">
                <a:latin typeface="Bradley Hand ITC" panose="03070402050302030203" pitchFamily="66" charset="0"/>
              </a:rPr>
              <a:t>th</a:t>
            </a:r>
            <a:r>
              <a:rPr lang="en-US" sz="2600" dirty="0">
                <a:latin typeface="Bradley Hand ITC" panose="03070402050302030203" pitchFamily="66" charset="0"/>
              </a:rPr>
              <a:t>) Paper based (K)</a:t>
            </a:r>
          </a:p>
          <a:p>
            <a:pPr marL="457200" indent="-457200">
              <a:buFont typeface="Arial" panose="020B0604020202020204" pitchFamily="34" charset="0"/>
              <a:buChar char="•"/>
            </a:pPr>
            <a:r>
              <a:rPr lang="en-US" sz="2600" dirty="0">
                <a:latin typeface="Bradley Hand ITC" panose="03070402050302030203" pitchFamily="66" charset="0"/>
              </a:rPr>
              <a:t>Must score a 4.7 or above on a 6.0 point scale to </a:t>
            </a:r>
            <a:r>
              <a:rPr lang="en-US" sz="2600" b="1" dirty="0">
                <a:latin typeface="Bradley Hand ITC" panose="03070402050302030203" pitchFamily="66" charset="0"/>
              </a:rPr>
              <a:t>exit</a:t>
            </a:r>
            <a:r>
              <a:rPr lang="en-US" sz="2600" dirty="0">
                <a:latin typeface="Bradley Hand ITC" panose="03070402050302030203" pitchFamily="66" charset="0"/>
              </a:rPr>
              <a:t> ESOL.</a:t>
            </a: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p:txBody>
      </p:sp>
    </p:spTree>
    <p:extLst>
      <p:ext uri="{BB962C8B-B14F-4D97-AF65-F5344CB8AC3E}">
        <p14:creationId xmlns:p14="http://schemas.microsoft.com/office/powerpoint/2010/main" val="27992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87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13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22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53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7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970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6814A-2A36-415F-BB48-0CFF321A1C6F}"/>
              </a:ext>
            </a:extLst>
          </p:cNvPr>
          <p:cNvSpPr txBox="1"/>
          <p:nvPr/>
        </p:nvSpPr>
        <p:spPr>
          <a:xfrm>
            <a:off x="1796744" y="997946"/>
            <a:ext cx="3606621" cy="4093428"/>
          </a:xfrm>
          <a:prstGeom prst="rect">
            <a:avLst/>
          </a:prstGeom>
          <a:noFill/>
        </p:spPr>
        <p:txBody>
          <a:bodyPr wrap="square" rtlCol="0">
            <a:spAutoFit/>
          </a:bodyPr>
          <a:lstStyle/>
          <a:p>
            <a:r>
              <a:rPr lang="en-US" sz="2600" b="1" dirty="0">
                <a:latin typeface="Bradley Hand ITC" panose="03070402050302030203" pitchFamily="66" charset="0"/>
              </a:rPr>
              <a:t>What are the English Language Proficiency Levels?</a:t>
            </a:r>
          </a:p>
          <a:p>
            <a:r>
              <a:rPr lang="en-US" sz="2600" b="1" dirty="0">
                <a:latin typeface="Bradley Hand ITC" panose="03070402050302030203" pitchFamily="66" charset="0"/>
              </a:rPr>
              <a:t>   </a:t>
            </a:r>
          </a:p>
          <a:p>
            <a:r>
              <a:rPr lang="en-US" sz="2600" b="1" dirty="0">
                <a:latin typeface="Bradley Hand ITC" panose="03070402050302030203" pitchFamily="66" charset="0"/>
              </a:rPr>
              <a:t>   Stage 1: Entering</a:t>
            </a:r>
          </a:p>
          <a:p>
            <a:r>
              <a:rPr lang="en-US" sz="2600" b="1" dirty="0">
                <a:latin typeface="Bradley Hand ITC" panose="03070402050302030203" pitchFamily="66" charset="0"/>
              </a:rPr>
              <a:t>   Stage 2: Beginning</a:t>
            </a:r>
          </a:p>
          <a:p>
            <a:r>
              <a:rPr lang="en-US" sz="2600" b="1" dirty="0">
                <a:latin typeface="Bradley Hand ITC" panose="03070402050302030203" pitchFamily="66" charset="0"/>
              </a:rPr>
              <a:t>   Stage 3: Developing</a:t>
            </a:r>
          </a:p>
          <a:p>
            <a:r>
              <a:rPr lang="en-US" sz="2600" b="1" dirty="0">
                <a:latin typeface="Bradley Hand ITC" panose="03070402050302030203" pitchFamily="66" charset="0"/>
              </a:rPr>
              <a:t>   Stage 4: Expanding</a:t>
            </a:r>
          </a:p>
          <a:p>
            <a:r>
              <a:rPr lang="en-US" sz="2600" b="1" dirty="0">
                <a:latin typeface="Bradley Hand ITC" panose="03070402050302030203" pitchFamily="66" charset="0"/>
              </a:rPr>
              <a:t>   Stage 5: Bridging</a:t>
            </a:r>
          </a:p>
          <a:p>
            <a:r>
              <a:rPr lang="en-US" sz="2600" b="1" dirty="0">
                <a:latin typeface="Bradley Hand ITC" panose="03070402050302030203" pitchFamily="66" charset="0"/>
              </a:rPr>
              <a:t>   Stage 6: Reaching</a:t>
            </a:r>
          </a:p>
        </p:txBody>
      </p:sp>
      <p:pic>
        <p:nvPicPr>
          <p:cNvPr id="1028" name="Picture 4" descr="Related image">
            <a:hlinkClick r:id="rId2"/>
            <a:extLst>
              <a:ext uri="{FF2B5EF4-FFF2-40B4-BE49-F238E27FC236}">
                <a16:creationId xmlns:a16="http://schemas.microsoft.com/office/drawing/2014/main" id="{D0AAC577-2E90-4C71-9E34-F379EA789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341" y="5068504"/>
            <a:ext cx="1577460" cy="11252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AE9514B-D4DC-4EC4-91F4-942F288541F8}"/>
              </a:ext>
            </a:extLst>
          </p:cNvPr>
          <p:cNvSpPr txBox="1"/>
          <p:nvPr/>
        </p:nvSpPr>
        <p:spPr>
          <a:xfrm>
            <a:off x="6781679" y="1036793"/>
            <a:ext cx="3696009" cy="892552"/>
          </a:xfrm>
          <a:prstGeom prst="rect">
            <a:avLst/>
          </a:prstGeom>
          <a:noFill/>
        </p:spPr>
        <p:txBody>
          <a:bodyPr wrap="square" rtlCol="0">
            <a:spAutoFit/>
          </a:bodyPr>
          <a:lstStyle/>
          <a:p>
            <a:r>
              <a:rPr lang="en-US" sz="2600" b="1" dirty="0">
                <a:latin typeface="Bradley Hand ITC" panose="03070402050302030203" pitchFamily="66" charset="0"/>
              </a:rPr>
              <a:t>Explanation of ACCESS Student Score Report.</a:t>
            </a:r>
          </a:p>
        </p:txBody>
      </p:sp>
      <p:pic>
        <p:nvPicPr>
          <p:cNvPr id="14" name="Picture 13">
            <a:hlinkClick r:id="rId4"/>
            <a:extLst>
              <a:ext uri="{FF2B5EF4-FFF2-40B4-BE49-F238E27FC236}">
                <a16:creationId xmlns:a16="http://schemas.microsoft.com/office/drawing/2014/main" id="{8989EA00-BEE2-408D-B705-504178E6E7E3}"/>
              </a:ext>
            </a:extLst>
          </p:cNvPr>
          <p:cNvPicPr>
            <a:picLocks noChangeAspect="1"/>
          </p:cNvPicPr>
          <p:nvPr/>
        </p:nvPicPr>
        <p:blipFill>
          <a:blip r:embed="rId5"/>
          <a:stretch>
            <a:fillRect/>
          </a:stretch>
        </p:blipFill>
        <p:spPr>
          <a:xfrm>
            <a:off x="6992752" y="1899835"/>
            <a:ext cx="3149222" cy="4107680"/>
          </a:xfrm>
          <a:prstGeom prst="rect">
            <a:avLst/>
          </a:prstGeom>
        </p:spPr>
      </p:pic>
    </p:spTree>
    <p:extLst>
      <p:ext uri="{BB962C8B-B14F-4D97-AF65-F5344CB8AC3E}">
        <p14:creationId xmlns:p14="http://schemas.microsoft.com/office/powerpoint/2010/main" val="18865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101"/>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802"/>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553"/>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354"/>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5105"/>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5806"/>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6507"/>
                            </p:stCondLst>
                            <p:childTnLst>
                              <p:par>
                                <p:cTn id="29" presetID="1"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6507"/>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12">
                                            <p:txEl>
                                              <p:pRg st="0" end="0"/>
                                            </p:txEl>
                                          </p:spTgt>
                                        </p:tgtEl>
                                        <p:attrNameLst>
                                          <p:attrName>style.visibility</p:attrName>
                                        </p:attrNameLst>
                                      </p:cBhvr>
                                      <p:to>
                                        <p:strVal val="visible"/>
                                      </p:to>
                                    </p:set>
                                  </p:childTnLst>
                                </p:cTn>
                              </p:par>
                            </p:childTnLst>
                          </p:cTn>
                        </p:par>
                        <p:par>
                          <p:cTn id="34" fill="hold">
                            <p:stCondLst>
                              <p:cond delay="8358"/>
                            </p:stCondLst>
                            <p:childTnLst>
                              <p:par>
                                <p:cTn id="35" presetID="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56D10-3E14-42F8-B706-8B52DFA941D8}"/>
              </a:ext>
            </a:extLst>
          </p:cNvPr>
          <p:cNvSpPr txBox="1"/>
          <p:nvPr/>
        </p:nvSpPr>
        <p:spPr>
          <a:xfrm>
            <a:off x="740229" y="932749"/>
            <a:ext cx="4908672" cy="4493538"/>
          </a:xfrm>
          <a:prstGeom prst="rect">
            <a:avLst/>
          </a:prstGeom>
          <a:noFill/>
        </p:spPr>
        <p:txBody>
          <a:bodyPr wrap="square" rtlCol="0">
            <a:spAutoFit/>
          </a:bodyPr>
          <a:lstStyle/>
          <a:p>
            <a:r>
              <a:rPr lang="en-US" sz="2600" b="1">
                <a:latin typeface="Bradley Hand ITC" panose="03070402050302030203" pitchFamily="66" charset="0"/>
              </a:rPr>
              <a:t>How can I help my child meet the challenging state academic standards?</a:t>
            </a:r>
          </a:p>
          <a:p>
            <a:pPr marL="457200" indent="-457200">
              <a:buFont typeface="Arial" panose="020B0604020202020204" pitchFamily="34" charset="0"/>
              <a:buChar char="•"/>
            </a:pPr>
            <a:r>
              <a:rPr lang="en-US" sz="2600">
                <a:latin typeface="Bradley Hand ITC" panose="03070402050302030203" pitchFamily="66" charset="0"/>
              </a:rPr>
              <a:t>Teach your child to read, write, listen, &amp; speak in your home language.</a:t>
            </a:r>
          </a:p>
          <a:p>
            <a:pPr marL="457200" indent="-457200">
              <a:buFont typeface="Arial" panose="020B0604020202020204" pitchFamily="34" charset="0"/>
              <a:buChar char="•"/>
            </a:pPr>
            <a:r>
              <a:rPr lang="en-US" sz="2600">
                <a:latin typeface="Bradley Hand ITC" panose="03070402050302030203" pitchFamily="66" charset="0"/>
              </a:rPr>
              <a:t>Read to and with your child.</a:t>
            </a:r>
          </a:p>
          <a:p>
            <a:pPr marL="457200" indent="-457200">
              <a:buFont typeface="Arial" panose="020B0604020202020204" pitchFamily="34" charset="0"/>
              <a:buChar char="•"/>
            </a:pPr>
            <a:r>
              <a:rPr lang="en-US" sz="2600">
                <a:latin typeface="Bradley Hand ITC" panose="03070402050302030203" pitchFamily="66" charset="0"/>
              </a:rPr>
              <a:t>Come to school conferences &amp; functions.</a:t>
            </a:r>
          </a:p>
          <a:p>
            <a:pPr marL="457200" indent="-457200">
              <a:buFont typeface="Arial" panose="020B0604020202020204" pitchFamily="34" charset="0"/>
              <a:buChar char="•"/>
            </a:pPr>
            <a:r>
              <a:rPr lang="en-US" sz="2600">
                <a:latin typeface="Bradley Hand ITC" panose="03070402050302030203" pitchFamily="66" charset="0"/>
              </a:rPr>
              <a:t>Go to the public library.</a:t>
            </a:r>
          </a:p>
          <a:p>
            <a:endParaRPr lang="en-US" sz="2600" dirty="0">
              <a:latin typeface="Bradley Hand ITC" panose="03070402050302030203" pitchFamily="66" charset="0"/>
            </a:endParaRPr>
          </a:p>
        </p:txBody>
      </p:sp>
      <p:sp>
        <p:nvSpPr>
          <p:cNvPr id="3" name="TextBox 2">
            <a:extLst>
              <a:ext uri="{FF2B5EF4-FFF2-40B4-BE49-F238E27FC236}">
                <a16:creationId xmlns:a16="http://schemas.microsoft.com/office/drawing/2014/main" id="{5538C6B5-057F-4473-8845-6398D105EDCF}"/>
              </a:ext>
            </a:extLst>
          </p:cNvPr>
          <p:cNvSpPr txBox="1"/>
          <p:nvPr/>
        </p:nvSpPr>
        <p:spPr>
          <a:xfrm>
            <a:off x="6743259" y="909803"/>
            <a:ext cx="3763196" cy="4955203"/>
          </a:xfrm>
          <a:prstGeom prst="rect">
            <a:avLst/>
          </a:prstGeom>
          <a:noFill/>
        </p:spPr>
        <p:txBody>
          <a:bodyPr wrap="square" rtlCol="0">
            <a:spAutoFit/>
          </a:bodyPr>
          <a:lstStyle/>
          <a:p>
            <a:pPr marL="457200" indent="-457200">
              <a:buFont typeface="Arial" panose="020B0604020202020204" pitchFamily="34" charset="0"/>
              <a:buChar char="•"/>
            </a:pPr>
            <a:r>
              <a:rPr lang="en-US" sz="2600">
                <a:latin typeface="Bradley Hand ITC" panose="03070402050302030203" pitchFamily="66" charset="0"/>
              </a:rPr>
              <a:t>Communicate with your child’s teacher</a:t>
            </a:r>
          </a:p>
          <a:p>
            <a:pPr marL="457200" indent="-457200">
              <a:buFont typeface="Arial" panose="020B0604020202020204" pitchFamily="34" charset="0"/>
              <a:buChar char="•"/>
            </a:pPr>
            <a:r>
              <a:rPr lang="en-US" sz="2600">
                <a:latin typeface="Bradley Hand ITC" panose="03070402050302030203" pitchFamily="66" charset="0"/>
              </a:rPr>
              <a:t>Help with homework</a:t>
            </a:r>
          </a:p>
          <a:p>
            <a:pPr marL="457200" indent="-457200">
              <a:buFont typeface="Arial" panose="020B0604020202020204" pitchFamily="34" charset="0"/>
              <a:buChar char="•"/>
            </a:pPr>
            <a:r>
              <a:rPr lang="en-US" sz="2600">
                <a:latin typeface="Bradley Hand ITC" panose="03070402050302030203" pitchFamily="66" charset="0"/>
              </a:rPr>
              <a:t>Ask questions</a:t>
            </a:r>
          </a:p>
          <a:p>
            <a:endParaRPr lang="en-US" sz="2600">
              <a:latin typeface="Bradley Hand ITC" panose="03070402050302030203" pitchFamily="66" charset="0"/>
            </a:endParaRPr>
          </a:p>
          <a:p>
            <a:pPr algn="ctr"/>
            <a:r>
              <a:rPr lang="en-US" sz="2600" b="1" u="sng">
                <a:latin typeface="Bradley Hand ITC" panose="03070402050302030203" pitchFamily="66" charset="0"/>
              </a:rPr>
              <a:t>Resources</a:t>
            </a:r>
          </a:p>
          <a:p>
            <a:pPr marL="342900" indent="-342900">
              <a:buFont typeface="Arial" panose="020B0604020202020204" pitchFamily="34" charset="0"/>
              <a:buChar char="•"/>
            </a:pPr>
            <a:r>
              <a:rPr lang="en-US" sz="2000">
                <a:latin typeface="Bradley Hand ITC" panose="03070402050302030203" pitchFamily="66" charset="0"/>
              </a:rPr>
              <a:t>RTT</a:t>
            </a:r>
          </a:p>
          <a:p>
            <a:pPr marL="342900" indent="-342900">
              <a:buFont typeface="Arial" panose="020B0604020202020204" pitchFamily="34" charset="0"/>
              <a:buChar char="•"/>
            </a:pPr>
            <a:r>
              <a:rPr lang="en-US" sz="2000">
                <a:latin typeface="Bradley Hand ITC" panose="03070402050302030203" pitchFamily="66" charset="0"/>
              </a:rPr>
              <a:t>Talking Points</a:t>
            </a:r>
          </a:p>
          <a:p>
            <a:pPr marL="342900" indent="-342900">
              <a:buFont typeface="Arial" panose="020B0604020202020204" pitchFamily="34" charset="0"/>
              <a:buChar char="•"/>
            </a:pPr>
            <a:r>
              <a:rPr lang="en-US" sz="2000">
                <a:latin typeface="Bradley Hand ITC" panose="03070402050302030203" pitchFamily="66" charset="0"/>
              </a:rPr>
              <a:t>Canvas</a:t>
            </a:r>
          </a:p>
          <a:p>
            <a:pPr marL="342900" indent="-342900">
              <a:buFont typeface="Arial" panose="020B0604020202020204" pitchFamily="34" charset="0"/>
              <a:buChar char="•"/>
            </a:pPr>
            <a:r>
              <a:rPr lang="en-US" sz="2000">
                <a:latin typeface="Bradley Hand ITC" panose="03070402050302030203" pitchFamily="66" charset="0"/>
              </a:rPr>
              <a:t>Lexia</a:t>
            </a:r>
          </a:p>
          <a:p>
            <a:pPr marL="342900" indent="-342900">
              <a:buFont typeface="Arial" panose="020B0604020202020204" pitchFamily="34" charset="0"/>
              <a:buChar char="•"/>
            </a:pPr>
            <a:r>
              <a:rPr lang="en-US" sz="2000">
                <a:latin typeface="Bradley Hand ITC" panose="03070402050302030203" pitchFamily="66" charset="0"/>
              </a:rPr>
              <a:t>MyOn</a:t>
            </a:r>
          </a:p>
          <a:p>
            <a:pPr marL="342900" indent="-342900">
              <a:buFont typeface="Arial" panose="020B0604020202020204" pitchFamily="34" charset="0"/>
              <a:buChar char="•"/>
            </a:pPr>
            <a:r>
              <a:rPr lang="en-US" sz="2000">
                <a:latin typeface="Bradley Hand ITC" panose="03070402050302030203" pitchFamily="66" charset="0"/>
              </a:rPr>
              <a:t>Visit our ESOL webpage for more: </a:t>
            </a:r>
            <a:r>
              <a:rPr lang="en-US" sz="2000">
                <a:latin typeface="Bradley Hand ITC" panose="03070402050302030203" pitchFamily="66" charset="0"/>
                <a:hlinkClick r:id="rId2"/>
              </a:rPr>
              <a:t>ESOL Website</a:t>
            </a:r>
            <a:endParaRPr lang="en-US" sz="2000">
              <a:latin typeface="Bradley Hand ITC" panose="03070402050302030203" pitchFamily="66" charset="0"/>
            </a:endParaRPr>
          </a:p>
          <a:p>
            <a:pPr marL="342900" indent="-342900">
              <a:buFont typeface="Arial" panose="020B0604020202020204" pitchFamily="34" charset="0"/>
              <a:buChar char="•"/>
            </a:pPr>
            <a:endParaRPr lang="en-US" sz="2000" u="sng" dirty="0">
              <a:latin typeface="Bradley Hand ITC" panose="03070402050302030203" pitchFamily="66" charset="0"/>
            </a:endParaRPr>
          </a:p>
        </p:txBody>
      </p:sp>
    </p:spTree>
    <p:extLst>
      <p:ext uri="{BB962C8B-B14F-4D97-AF65-F5344CB8AC3E}">
        <p14:creationId xmlns:p14="http://schemas.microsoft.com/office/powerpoint/2010/main" val="345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9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58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9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855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par>
                          <p:cTn id="22" fill="hold">
                            <p:stCondLst>
                              <p:cond delay="111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par>
                          <p:cTn id="25" fill="hold">
                            <p:stCondLst>
                              <p:cond delay="1190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par>
                          <p:cTn id="28" fill="hold">
                            <p:stCondLst>
                              <p:cond delay="124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12859"/>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par>
                          <p:cTn id="34" fill="hold">
                            <p:stCondLst>
                              <p:cond delay="12960"/>
                            </p:stCondLst>
                            <p:childTnLst>
                              <p:par>
                                <p:cTn id="35" presetID="1" presetClass="entr" presetSubtype="0" fill="hold" nodeType="afterEffect">
                                  <p:stCondLst>
                                    <p:cond delay="0"/>
                                  </p:stCondLst>
                                  <p:iterate type="lt">
                                    <p:tmAbs val="50"/>
                                  </p:iterate>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par>
                          <p:cTn id="37" fill="hold">
                            <p:stCondLst>
                              <p:cond delay="13561"/>
                            </p:stCondLst>
                            <p:childTnLst>
                              <p:par>
                                <p:cTn id="38" presetID="1" presetClass="entr" presetSubtype="0" fill="hold" nodeType="afterEffect">
                                  <p:stCondLst>
                                    <p:cond delay="0"/>
                                  </p:stCondLst>
                                  <p:iterate type="lt">
                                    <p:tmAbs val="50"/>
                                  </p:iterate>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par>
                          <p:cTn id="40" fill="hold">
                            <p:stCondLst>
                              <p:cond delay="13812"/>
                            </p:stCondLst>
                            <p:childTnLst>
                              <p:par>
                                <p:cTn id="41" presetID="1" presetClass="entr" presetSubtype="0" fill="hold" nodeType="afterEffect">
                                  <p:stCondLst>
                                    <p:cond delay="0"/>
                                  </p:stCondLst>
                                  <p:iterate type="lt">
                                    <p:tmAbs val="50"/>
                                  </p:iterate>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par>
                          <p:cTn id="43" fill="hold">
                            <p:stCondLst>
                              <p:cond delay="14013"/>
                            </p:stCondLst>
                            <p:childTnLst>
                              <p:par>
                                <p:cTn id="44" presetID="1" presetClass="entr" presetSubtype="0" fill="hold" nodeType="afterEffect">
                                  <p:stCondLst>
                                    <p:cond delay="0"/>
                                  </p:stCondLst>
                                  <p:iterate type="lt">
                                    <p:tmAbs val="50"/>
                                  </p:iterate>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par>
                          <p:cTn id="46" fill="hold">
                            <p:stCondLst>
                              <p:cond delay="14164"/>
                            </p:stCondLst>
                            <p:childTnLst>
                              <p:par>
                                <p:cTn id="47" presetID="1" presetClass="entr" presetSubtype="0" fill="hold" nodeType="afterEffect">
                                  <p:stCondLst>
                                    <p:cond delay="0"/>
                                  </p:stCondLst>
                                  <p:iterate type="lt">
                                    <p:tmAbs val="50"/>
                                  </p:iterate>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6</TotalTime>
  <Words>1233</Words>
  <Application>Microsoft Office PowerPoint</Application>
  <PresentationFormat>Widescreen</PresentationFormat>
  <Paragraphs>120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Bradley Hand ITC</vt:lpstr>
      <vt:lpstr>Calibri</vt:lpstr>
      <vt:lpstr>Calibri Light</vt:lpstr>
      <vt:lpstr>Century Gothic</vt:lpstr>
      <vt:lpstr>Crushed</vt:lpstr>
      <vt:lpstr>Lucida Grande</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Points</vt:lpstr>
      <vt:lpstr>Why Talking Points?</vt:lpstr>
      <vt:lpstr>SayHi is a voice translator app</vt:lpstr>
      <vt:lpstr>SayHi app</vt:lpstr>
      <vt:lpstr>Google Translate</vt:lpstr>
      <vt:lpstr>RTT Translation Services/ELSA Lite</vt:lpstr>
      <vt:lpstr>Immersive Reader on Canvas</vt:lpstr>
      <vt:lpstr>ESOL Testing</vt:lpstr>
      <vt:lpstr>What is the purpose and use of the ACCESS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Wilson</dc:creator>
  <cp:lastModifiedBy>Ashley G. Anderson</cp:lastModifiedBy>
  <cp:revision>3</cp:revision>
  <dcterms:created xsi:type="dcterms:W3CDTF">2020-10-15T16:09:38Z</dcterms:created>
  <dcterms:modified xsi:type="dcterms:W3CDTF">2020-11-09T17:42:47Z</dcterms:modified>
</cp:coreProperties>
</file>