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6" r:id="rId5"/>
    <p:sldId id="265" r:id="rId6"/>
    <p:sldId id="268" r:id="rId7"/>
    <p:sldId id="269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7" y="-4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Hobbit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Study Guide for test on 04/29 based on openings from 04/18-4/28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9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Traits, Figurative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Bilbo </a:t>
            </a:r>
            <a:r>
              <a:rPr lang="en-US" dirty="0" err="1" smtClean="0"/>
              <a:t>baggins</a:t>
            </a:r>
            <a:r>
              <a:rPr lang="en-US" dirty="0" smtClean="0"/>
              <a:t> and how is he different from a human? </a:t>
            </a:r>
            <a:r>
              <a:rPr lang="en-US" u="sng" dirty="0">
                <a:solidFill>
                  <a:schemeClr val="tx1"/>
                </a:solidFill>
              </a:rPr>
              <a:t>Short, hairy and leathery soled </a:t>
            </a:r>
            <a:r>
              <a:rPr lang="en-US" u="sng" dirty="0" smtClean="0">
                <a:solidFill>
                  <a:schemeClr val="tx1"/>
                </a:solidFill>
              </a:rPr>
              <a:t>feet</a:t>
            </a:r>
            <a:endParaRPr lang="en-US" dirty="0" smtClean="0"/>
          </a:p>
          <a:p>
            <a:r>
              <a:rPr lang="en-US" dirty="0" smtClean="0"/>
              <a:t>Give three adjectives to describe how Bilbo feels when the dwarves are at his </a:t>
            </a:r>
            <a:r>
              <a:rPr lang="en-US" dirty="0" smtClean="0"/>
              <a:t>home-</a:t>
            </a:r>
            <a:r>
              <a:rPr lang="en-US" u="sng" dirty="0"/>
              <a:t>flummoxed(flustered/anxious), tired, </a:t>
            </a:r>
            <a:r>
              <a:rPr lang="en-US" u="sng" dirty="0" smtClean="0"/>
              <a:t>annoyed</a:t>
            </a:r>
            <a:endParaRPr lang="en-US" dirty="0" smtClean="0"/>
          </a:p>
          <a:p>
            <a:r>
              <a:rPr lang="en-US" dirty="0" smtClean="0"/>
              <a:t>“Their feet grow natural leathery soles and thick warm brown hair …on the tops.”  is an example of what type of figurative language?  </a:t>
            </a:r>
            <a:r>
              <a:rPr lang="en-US" dirty="0" smtClean="0"/>
              <a:t> </a:t>
            </a:r>
            <a:r>
              <a:rPr lang="en-US" u="sng" dirty="0" smtClean="0"/>
              <a:t>Imagery</a:t>
            </a:r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9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 Traits, parts of speech (answers are underlined)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Give three adjectives to describe the </a:t>
            </a:r>
            <a:r>
              <a:rPr lang="en-US" b="1" dirty="0" smtClean="0"/>
              <a:t>dwarves( </a:t>
            </a:r>
            <a:r>
              <a:rPr lang="en-US" u="sng" dirty="0" smtClean="0"/>
              <a:t>short </a:t>
            </a:r>
            <a:r>
              <a:rPr lang="en-US" u="sng" dirty="0"/>
              <a:t>but taller than hobbits, greedy, adventurous)</a:t>
            </a:r>
          </a:p>
          <a:p>
            <a:endParaRPr lang="en-US" b="1" dirty="0" smtClean="0"/>
          </a:p>
          <a:p>
            <a:r>
              <a:rPr lang="en-US" b="1" dirty="0" smtClean="0"/>
              <a:t>From Bilbo </a:t>
            </a:r>
            <a:r>
              <a:rPr lang="en-US" b="1" dirty="0" err="1" smtClean="0"/>
              <a:t>baggins’s</a:t>
            </a:r>
            <a:r>
              <a:rPr lang="en-US" b="1" dirty="0" smtClean="0"/>
              <a:t> behavior, describe how hobbits usually </a:t>
            </a:r>
            <a:r>
              <a:rPr lang="en-US" b="1" dirty="0" smtClean="0"/>
              <a:t>act- </a:t>
            </a:r>
            <a:r>
              <a:rPr lang="en-US" u="sng" dirty="0"/>
              <a:t>polite but can get annoyed, not adventurous, like to be at home, enjoy eating/hungry often)</a:t>
            </a:r>
          </a:p>
          <a:p>
            <a:endParaRPr lang="en-US" b="1" dirty="0" smtClean="0"/>
          </a:p>
          <a:p>
            <a:r>
              <a:rPr lang="en-US" b="1" dirty="0" smtClean="0"/>
              <a:t>In the Quote “I can make </a:t>
            </a:r>
            <a:r>
              <a:rPr lang="en-US" b="1" u="sng" dirty="0" smtClean="0"/>
              <a:t>you</a:t>
            </a:r>
            <a:r>
              <a:rPr lang="en-US" b="1" dirty="0" smtClean="0"/>
              <a:t> a nice breakfast before </a:t>
            </a:r>
            <a:r>
              <a:rPr lang="en-US" b="1" u="sng" dirty="0" smtClean="0"/>
              <a:t>you</a:t>
            </a:r>
            <a:r>
              <a:rPr lang="en-US" b="1" dirty="0" smtClean="0"/>
              <a:t> go”,  What part of speech are the underlined words</a:t>
            </a:r>
            <a:r>
              <a:rPr lang="en-US" b="1" dirty="0" smtClean="0"/>
              <a:t>? </a:t>
            </a:r>
            <a:r>
              <a:rPr lang="en-US" b="1" u="sng" dirty="0" smtClean="0"/>
              <a:t>Personal Pronouns</a:t>
            </a:r>
            <a:endParaRPr lang="en-US" b="1" u="sng" dirty="0" smtClean="0"/>
          </a:p>
          <a:p>
            <a:r>
              <a:rPr lang="en-US" b="1" dirty="0" smtClean="0"/>
              <a:t>What part of speech is each of the following words “perfectly round door”? </a:t>
            </a:r>
            <a:r>
              <a:rPr lang="en-US" b="1" dirty="0" smtClean="0"/>
              <a:t>(</a:t>
            </a:r>
            <a:r>
              <a:rPr lang="en-US" b="1" u="sng" dirty="0" smtClean="0"/>
              <a:t>adverb, adjective, common noun)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140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08809"/>
          </a:xfrm>
        </p:spPr>
        <p:txBody>
          <a:bodyPr/>
          <a:lstStyle/>
          <a:p>
            <a:r>
              <a:rPr lang="en-US" dirty="0" smtClean="0"/>
              <a:t>Figurative Language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u="sng" dirty="0" smtClean="0"/>
              <a:t>F</a:t>
            </a:r>
            <a:r>
              <a:rPr lang="en-US" sz="4000" dirty="0" smtClean="0"/>
              <a:t>ifteen birds in </a:t>
            </a:r>
            <a:r>
              <a:rPr lang="en-US" sz="4000" b="1" u="sng" dirty="0" smtClean="0"/>
              <a:t>f</a:t>
            </a:r>
            <a:r>
              <a:rPr lang="en-US" sz="4000" dirty="0" smtClean="0"/>
              <a:t>ive </a:t>
            </a:r>
            <a:r>
              <a:rPr lang="en-US" sz="4000" b="1" u="sng" dirty="0" smtClean="0"/>
              <a:t>f</a:t>
            </a:r>
            <a:r>
              <a:rPr lang="en-US" sz="4000" dirty="0" smtClean="0"/>
              <a:t>ir trees. The underlined words are an example of what type of sound device / figurative language –</a:t>
            </a:r>
            <a:r>
              <a:rPr lang="en-US" sz="4000" u="sng" dirty="0" smtClean="0"/>
              <a:t>Alliteration (beginning same letter/sound)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65174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3577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- Sentence Structures(simple, compound, complex, Compound/complex)</a:t>
            </a:r>
            <a:br>
              <a:rPr lang="en-US" dirty="0" smtClean="0"/>
            </a:br>
            <a:r>
              <a:rPr lang="en-US" dirty="0" smtClean="0"/>
              <a:t>- noun (</a:t>
            </a:r>
            <a:r>
              <a:rPr lang="en-US" u="sng" dirty="0" smtClean="0"/>
              <a:t>person, place, thing, or idea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/>
              <a:t>-</a:t>
            </a:r>
            <a:r>
              <a:rPr lang="en-US" dirty="0" smtClean="0"/>
              <a:t>prepositional phrases (preposition and </a:t>
            </a:r>
            <a:r>
              <a:rPr lang="en-US" dirty="0" smtClean="0"/>
              <a:t>the object of the preposition)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smtClean="0"/>
              <a:t>onomatopoeia</a:t>
            </a:r>
            <a:r>
              <a:rPr lang="en-US" dirty="0"/>
              <a:t> </a:t>
            </a:r>
            <a:r>
              <a:rPr lang="en-US" dirty="0"/>
              <a:t>(</a:t>
            </a:r>
            <a:r>
              <a:rPr lang="en-US" u="sng" dirty="0" smtClean="0">
                <a:effectLst/>
              </a:rPr>
              <a:t>a </a:t>
            </a:r>
            <a:r>
              <a:rPr lang="en-US" u="sng" dirty="0">
                <a:effectLst/>
              </a:rPr>
              <a:t>word, which imitates the natural sounds of a </a:t>
            </a:r>
            <a:r>
              <a:rPr lang="en-US" u="sng" dirty="0" smtClean="0">
                <a:effectLst/>
              </a:rPr>
              <a:t>thing  such as cuckoo, cluck, sizzle)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</a:t>
            </a:r>
            <a:r>
              <a:rPr lang="en-US" dirty="0" smtClean="0"/>
              <a:t> Alliteration (</a:t>
            </a:r>
            <a:r>
              <a:rPr lang="en-US" u="sng" dirty="0" smtClean="0"/>
              <a:t>same letter sound at beginning of words)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-</a:t>
            </a:r>
            <a:r>
              <a:rPr lang="en-US" dirty="0" smtClean="0"/>
              <a:t>forced Rhyme</a:t>
            </a:r>
            <a:br>
              <a:rPr lang="en-US" dirty="0" smtClean="0"/>
            </a:br>
            <a:r>
              <a:rPr lang="en-US" dirty="0" smtClean="0"/>
              <a:t>-rhyme </a:t>
            </a:r>
            <a:r>
              <a:rPr lang="en-US" dirty="0" smtClean="0"/>
              <a:t>scheme, internal Rhyme, end </a:t>
            </a:r>
            <a:r>
              <a:rPr lang="en-US" dirty="0" smtClean="0"/>
              <a:t>Rhyme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4779818"/>
            <a:ext cx="9905998" cy="1011382"/>
          </a:xfrm>
        </p:spPr>
        <p:txBody>
          <a:bodyPr/>
          <a:lstStyle/>
          <a:p>
            <a:r>
              <a:rPr lang="en-US" dirty="0" smtClean="0"/>
              <a:t>(Know these for vocabulary for test)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483657" cy="3176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Sentence Structure Notes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20463"/>
            <a:ext cx="9779872" cy="467073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“there were no wolves living near Mr. Baggins’ hole at home, but he knew that noise.” Is this sentence simple, compound, complex, or compound-complex?- </a:t>
            </a:r>
            <a:r>
              <a:rPr lang="en-US" sz="2800" u="sng" dirty="0" smtClean="0"/>
              <a:t>compound (because there are two independent clauses joined by a conjunction)</a:t>
            </a:r>
          </a:p>
          <a:p>
            <a:endParaRPr lang="en-US" sz="2800" dirty="0"/>
          </a:p>
          <a:p>
            <a:r>
              <a:rPr lang="en-US" sz="2800" dirty="0" smtClean="0"/>
              <a:t>“Then Gandalf climbed to the top of the trees.” </a:t>
            </a:r>
            <a:r>
              <a:rPr lang="en-US" sz="2800" dirty="0"/>
              <a:t>Is this sentence simple, compound, complex, or compound-complex</a:t>
            </a:r>
            <a:r>
              <a:rPr lang="en-US" sz="2800" dirty="0" smtClean="0"/>
              <a:t>? (</a:t>
            </a:r>
            <a:r>
              <a:rPr lang="en-US" sz="2800" u="sng" dirty="0" smtClean="0"/>
              <a:t>Simple because there is only 1 independent clause)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What part of speech is “Gandalf” and “Trees”? </a:t>
            </a:r>
            <a:r>
              <a:rPr lang="en-US" sz="2800" u="sng" dirty="0" smtClean="0"/>
              <a:t>(both are nouns- Gandalf is a person and trees are things)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70014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4948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Rhyme Scheme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905" y="1104405"/>
            <a:ext cx="9895505" cy="46867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“O! What are you seeking</a:t>
            </a:r>
          </a:p>
          <a:p>
            <a:pPr marL="0" indent="0" algn="ctr">
              <a:buNone/>
            </a:pPr>
            <a:r>
              <a:rPr lang="en-US" dirty="0"/>
              <a:t>And where are you making?</a:t>
            </a:r>
          </a:p>
          <a:p>
            <a:pPr marL="0" indent="0" algn="ctr">
              <a:buNone/>
            </a:pPr>
            <a:r>
              <a:rPr lang="en-US" dirty="0"/>
              <a:t>The faggots are reeking,</a:t>
            </a:r>
          </a:p>
          <a:p>
            <a:pPr marL="0" indent="0" algn="ctr">
              <a:buNone/>
            </a:pPr>
            <a:r>
              <a:rPr lang="en-US" dirty="0"/>
              <a:t>The bannocks are baking!</a:t>
            </a:r>
          </a:p>
          <a:p>
            <a:pPr marL="0" indent="0" algn="ctr">
              <a:buNone/>
            </a:pPr>
            <a:r>
              <a:rPr lang="en-US" dirty="0"/>
              <a:t>O! </a:t>
            </a:r>
            <a:r>
              <a:rPr lang="en-US" dirty="0" err="1"/>
              <a:t>tril-lil-lil-lolly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The valley is jolly,</a:t>
            </a:r>
          </a:p>
          <a:p>
            <a:pPr marL="0" indent="0" algn="ctr">
              <a:buNone/>
            </a:pPr>
            <a:r>
              <a:rPr lang="en-US" dirty="0"/>
              <a:t>Ha! ha!”</a:t>
            </a:r>
          </a:p>
          <a:p>
            <a:pPr marL="0" indent="0" algn="ctr">
              <a:buNone/>
            </a:pPr>
            <a:endParaRPr lang="en-US" dirty="0"/>
          </a:p>
          <a:p>
            <a:pPr marL="457200" indent="-457200" algn="ctr">
              <a:buAutoNum type="arabicParenR"/>
            </a:pPr>
            <a:r>
              <a:rPr lang="en-US" dirty="0"/>
              <a:t>What is the rhyme scheme of lines 1-4? </a:t>
            </a:r>
            <a:r>
              <a:rPr lang="en-US" u="sng" dirty="0"/>
              <a:t>ABAB </a:t>
            </a:r>
            <a:r>
              <a:rPr lang="en-US" dirty="0"/>
              <a:t>because the last word of Line 1(A) rhymes with Line 3 (A), last word of line two (B)rhymes with line 4  (B)</a:t>
            </a:r>
          </a:p>
          <a:p>
            <a:pPr marL="457200" indent="-457200" algn="ctr">
              <a:buAutoNum type="arabicParenR"/>
            </a:pPr>
            <a:r>
              <a:rPr lang="en-US" dirty="0"/>
              <a:t>Is this an example of internal, forced, or end rhyme</a:t>
            </a:r>
            <a:r>
              <a:rPr lang="en-US" u="sng" dirty="0"/>
              <a:t>? END </a:t>
            </a:r>
            <a:r>
              <a:rPr lang="en-US" u="sng" dirty="0" smtClean="0"/>
              <a:t>RHYME</a:t>
            </a:r>
          </a:p>
          <a:p>
            <a:pPr marL="457200" indent="-457200" algn="ctr">
              <a:buAutoNum type="arabicParenR"/>
            </a:pPr>
            <a:r>
              <a:rPr lang="en-US" u="sng" dirty="0" smtClean="0"/>
              <a:t>Which line is an example of forced rhyme? </a:t>
            </a:r>
            <a:r>
              <a:rPr lang="en-US" u="sng" dirty="0" err="1" smtClean="0"/>
              <a:t>Tril-lil-lil-lolly</a:t>
            </a:r>
            <a:r>
              <a:rPr lang="en-US" u="sng" smtClean="0"/>
              <a:t>…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91949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970</TotalTime>
  <Words>451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Mesh</vt:lpstr>
      <vt:lpstr>The Hobbit </vt:lpstr>
      <vt:lpstr>Character Traits, Figurative Language</vt:lpstr>
      <vt:lpstr>Character Traits, parts of speech (answers are underlined)</vt:lpstr>
      <vt:lpstr>Figurative Language Example</vt:lpstr>
      <vt:lpstr>- Sentence Structures(simple, compound, complex, Compound/complex) - noun (person, place, thing, or idea) -prepositional phrases (preposition and the object of the preposition) -onomatopoeia (a word, which imitates the natural sounds of a thing  such as cuckoo, cluck, sizzle) - Alliteration (same letter sound at beginning of words) -forced Rhyme -rhyme scheme, internal Rhyme, end Rhyme </vt:lpstr>
      <vt:lpstr>Sentence Structure Notes </vt:lpstr>
      <vt:lpstr>Rhyme Scheme Example </vt:lpstr>
    </vt:vector>
  </TitlesOfParts>
  <Company>Paulding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Hobbit</dc:title>
  <dc:creator>Robert Niklasson</dc:creator>
  <cp:lastModifiedBy>Weaver</cp:lastModifiedBy>
  <cp:revision>29</cp:revision>
  <cp:lastPrinted>2016-04-26T17:23:51Z</cp:lastPrinted>
  <dcterms:created xsi:type="dcterms:W3CDTF">2016-04-19T16:38:58Z</dcterms:created>
  <dcterms:modified xsi:type="dcterms:W3CDTF">2016-04-27T01:31:39Z</dcterms:modified>
</cp:coreProperties>
</file>