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2"/>
  </p:handoutMasterIdLst>
  <p:sldIdLst>
    <p:sldId id="256" r:id="rId2"/>
    <p:sldId id="257" r:id="rId3"/>
    <p:sldId id="259" r:id="rId4"/>
    <p:sldId id="260" r:id="rId5"/>
    <p:sldId id="261" r:id="rId6"/>
    <p:sldId id="262" r:id="rId7"/>
    <p:sldId id="263" r:id="rId8"/>
    <p:sldId id="264" r:id="rId9"/>
    <p:sldId id="265" r:id="rId10"/>
    <p:sldId id="266" r:id="rId11"/>
    <p:sldId id="272" r:id="rId12"/>
    <p:sldId id="273" r:id="rId13"/>
    <p:sldId id="267" r:id="rId14"/>
    <p:sldId id="268" r:id="rId15"/>
    <p:sldId id="270" r:id="rId16"/>
    <p:sldId id="269" r:id="rId17"/>
    <p:sldId id="271" r:id="rId18"/>
    <p:sldId id="274" r:id="rId19"/>
    <p:sldId id="275" r:id="rId20"/>
    <p:sldId id="276" r:id="rId21"/>
    <p:sldId id="281" r:id="rId22"/>
    <p:sldId id="277" r:id="rId23"/>
    <p:sldId id="278" r:id="rId24"/>
    <p:sldId id="282" r:id="rId25"/>
    <p:sldId id="279" r:id="rId26"/>
    <p:sldId id="280" r:id="rId27"/>
    <p:sldId id="284" r:id="rId28"/>
    <p:sldId id="285" r:id="rId29"/>
    <p:sldId id="286" r:id="rId30"/>
    <p:sldId id="283"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36" autoAdjust="0"/>
    <p:restoredTop sz="94660"/>
  </p:normalViewPr>
  <p:slideViewPr>
    <p:cSldViewPr>
      <p:cViewPr varScale="1">
        <p:scale>
          <a:sx n="74" d="100"/>
          <a:sy n="74" d="100"/>
        </p:scale>
        <p:origin x="172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1965F92-0AD5-4F40-B45D-C913E7115143}" type="datetimeFigureOut">
              <a:rPr lang="en-US" smtClean="0"/>
              <a:t>12/15/2014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C245565-A3AD-4B1F-A420-C0862131B765}" type="slidenum">
              <a:rPr lang="en-US" smtClean="0"/>
              <a:t>‹#›</a:t>
            </a:fld>
            <a:endParaRPr lang="en-US"/>
          </a:p>
        </p:txBody>
      </p:sp>
    </p:spTree>
    <p:extLst>
      <p:ext uri="{BB962C8B-B14F-4D97-AF65-F5344CB8AC3E}">
        <p14:creationId xmlns:p14="http://schemas.microsoft.com/office/powerpoint/2010/main" val="36126470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F416B3-490B-4CE9-A330-C4653522760F}" type="datetimeFigureOut">
              <a:rPr lang="en-US" smtClean="0"/>
              <a:pPr/>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87BBB-B0F0-4E79-92D6-8235122280C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F416B3-490B-4CE9-A330-C4653522760F}" type="datetimeFigureOut">
              <a:rPr lang="en-US" smtClean="0"/>
              <a:pPr/>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87BBB-B0F0-4E79-92D6-8235122280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F416B3-490B-4CE9-A330-C4653522760F}" type="datetimeFigureOut">
              <a:rPr lang="en-US" smtClean="0"/>
              <a:pPr/>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87BBB-B0F0-4E79-92D6-8235122280C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F416B3-490B-4CE9-A330-C4653522760F}" type="datetimeFigureOut">
              <a:rPr lang="en-US" smtClean="0"/>
              <a:pPr/>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87BBB-B0F0-4E79-92D6-8235122280C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F416B3-490B-4CE9-A330-C4653522760F}" type="datetimeFigureOut">
              <a:rPr lang="en-US" smtClean="0"/>
              <a:pPr/>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87BBB-B0F0-4E79-92D6-8235122280C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F416B3-490B-4CE9-A330-C4653522760F}" type="datetimeFigureOut">
              <a:rPr lang="en-US" smtClean="0"/>
              <a:pPr/>
              <a:t>12/15/2014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87BBB-B0F0-4E79-92D6-8235122280C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F416B3-490B-4CE9-A330-C4653522760F}" type="datetimeFigureOut">
              <a:rPr lang="en-US" smtClean="0"/>
              <a:pPr/>
              <a:t>12/15/2014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287BBB-B0F0-4E79-92D6-8235122280C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F416B3-490B-4CE9-A330-C4653522760F}" type="datetimeFigureOut">
              <a:rPr lang="en-US" smtClean="0"/>
              <a:pPr/>
              <a:t>12/15/2014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287BBB-B0F0-4E79-92D6-8235122280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F416B3-490B-4CE9-A330-C4653522760F}" type="datetimeFigureOut">
              <a:rPr lang="en-US" smtClean="0"/>
              <a:pPr/>
              <a:t>12/15/2014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287BBB-B0F0-4E79-92D6-8235122280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F416B3-490B-4CE9-A330-C4653522760F}" type="datetimeFigureOut">
              <a:rPr lang="en-US" smtClean="0"/>
              <a:pPr/>
              <a:t>12/15/2014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87BBB-B0F0-4E79-92D6-8235122280C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F416B3-490B-4CE9-A330-C4653522760F}" type="datetimeFigureOut">
              <a:rPr lang="en-US" smtClean="0"/>
              <a:pPr/>
              <a:t>12/15/2014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87BBB-B0F0-4E79-92D6-8235122280C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F416B3-490B-4CE9-A330-C4653522760F}" type="datetimeFigureOut">
              <a:rPr lang="en-US" smtClean="0"/>
              <a:pPr/>
              <a:t>12/15/2014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287BBB-B0F0-4E79-92D6-8235122280C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overcomingapartheid.msu.edu/video.php?id=65-24F-38" TargetMode="External"/><Relationship Id="rId2" Type="http://schemas.openxmlformats.org/officeDocument/2006/relationships/hyperlink" Target="http://overcomingapartheid.msu.edu/video.php?id=65-24F-7D"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overcomingapartheid.msu.edu/video.php?id=65-24F-DC"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overcomingapartheid.msu.edu/video.php?id=65-24F-5C" TargetMode="External"/><Relationship Id="rId2" Type="http://schemas.openxmlformats.org/officeDocument/2006/relationships/hyperlink" Target="https://www.youtube.com/watch?v=K9xmQ4U6Cw0" TargetMode="Externa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overcomingapartheid.msu.edu/video.php?id=65-24F-DC" TargetMode="Externa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end%20of%20Aparthied.asx" TargetMode="External"/><Relationship Id="rId1" Type="http://schemas.openxmlformats.org/officeDocument/2006/relationships/slideLayout" Target="../slideLayouts/slideLayout7.xml"/><Relationship Id="rId5" Type="http://schemas.openxmlformats.org/officeDocument/2006/relationships/hyperlink" Target="https://www.youtube.com/watch?v=KzUtkCRV9Y4&amp;list=PL694FVKTtFvLzUsNqc9S424ZWq60arlYa&amp;index=5" TargetMode="External"/><Relationship Id="rId4" Type="http://schemas.openxmlformats.org/officeDocument/2006/relationships/hyperlink" Target="https://www.youtube.com/watch?v=HHqi6ZB_F0U"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hyperlink" Target="https://www.youtube.com/watch?v=J34VyWDnh-Q" TargetMode="External"/><Relationship Id="rId5" Type="http://schemas.openxmlformats.org/officeDocument/2006/relationships/hyperlink" Target="http://www.11alive.com/video/default.aspx?bctid=2932689080001" TargetMode="External"/><Relationship Id="rId4" Type="http://schemas.openxmlformats.org/officeDocument/2006/relationships/hyperlink" Target="http://www.youtube.com/watch?v=p-qwSVTpiM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jj84Sw1x2po" TargetMode="External"/><Relationship Id="rId2" Type="http://schemas.openxmlformats.org/officeDocument/2006/relationships/hyperlink" Target="http://www.youtube.com/watch?v=FSQPb-bVtU8"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upfront.scholastic.com/News/Nelson-Mandela" TargetMode="External"/><Relationship Id="rId2" Type="http://schemas.openxmlformats.org/officeDocument/2006/relationships/hyperlink" Target="Aparthied%20takes%20hold.as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overcomingapartheid.msu.edu/video.php?id=65-24F-DD"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292100"/>
            <a:ext cx="8229600" cy="8509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Story of South Africa </a:t>
            </a:r>
          </a:p>
        </p:txBody>
      </p:sp>
      <p:sp>
        <p:nvSpPr>
          <p:cNvPr id="5" name="Rectangle 3"/>
          <p:cNvSpPr txBox="1">
            <a:spLocks noChangeArrowheads="1"/>
          </p:cNvSpPr>
          <p:nvPr/>
        </p:nvSpPr>
        <p:spPr>
          <a:xfrm>
            <a:off x="533400" y="1066800"/>
            <a:ext cx="8229600" cy="2286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600" b="0" i="0" u="none" strike="noStrike" kern="1200" cap="none" spc="0" normalizeH="0" baseline="0" noProof="0" dirty="0" smtClean="0">
                <a:ln>
                  <a:noFill/>
                </a:ln>
                <a:solidFill>
                  <a:schemeClr val="tx1">
                    <a:tint val="75000"/>
                  </a:schemeClr>
                </a:solidFill>
                <a:effectLst/>
                <a:uLnTx/>
                <a:uFillTx/>
                <a:latin typeface="+mn-lt"/>
                <a:ea typeface="+mn-ea"/>
                <a:cs typeface="+mn-cs"/>
              </a:rPr>
              <a:t>It’s European Invasion </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4600" b="0" i="0" u="none" strike="noStrike" kern="1200" cap="none" spc="0" normalizeH="0" baseline="0" noProof="0" dirty="0" smtClean="0">
                <a:ln>
                  <a:noFill/>
                </a:ln>
                <a:solidFill>
                  <a:schemeClr val="tx1">
                    <a:tint val="75000"/>
                  </a:schemeClr>
                </a:solidFill>
                <a:effectLst/>
                <a:uLnTx/>
                <a:uFillTx/>
                <a:latin typeface="+mn-lt"/>
                <a:ea typeface="+mn-ea"/>
                <a:cs typeface="+mn-cs"/>
              </a:rPr>
              <a:t>and Struggle with Apartheid </a:t>
            </a:r>
          </a:p>
        </p:txBody>
      </p:sp>
      <p:sp>
        <p:nvSpPr>
          <p:cNvPr id="6" name="Rectangle 5"/>
          <p:cNvSpPr/>
          <p:nvPr/>
        </p:nvSpPr>
        <p:spPr>
          <a:xfrm>
            <a:off x="304800" y="5257800"/>
            <a:ext cx="8686800" cy="1569660"/>
          </a:xfrm>
          <a:prstGeom prst="rect">
            <a:avLst/>
          </a:prstGeom>
        </p:spPr>
        <p:txBody>
          <a:bodyPr wrap="square">
            <a:spAutoFit/>
          </a:bodyPr>
          <a:lstStyle/>
          <a:p>
            <a:pPr lvl="0" algn="ctr">
              <a:spcBef>
                <a:spcPct val="0"/>
              </a:spcBef>
              <a:defRPr/>
            </a:pPr>
            <a:r>
              <a:rPr lang="en-US" sz="3200" dirty="0"/>
              <a:t>SS7H1C: Explain the creation and end of apartheid in South Africa and the roles of Nelson Mandela and F. W. DeKlerk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6099"/>
            <a:ext cx="8153400" cy="762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tx1"/>
                </a:solidFill>
                <a:effectLst/>
                <a:uLnTx/>
                <a:uFillTx/>
                <a:latin typeface="+mj-lt"/>
                <a:ea typeface="+mj-ea"/>
                <a:cs typeface="+mj-cs"/>
              </a:rPr>
              <a:t>Afrikaner Nationalists’ policies</a:t>
            </a:r>
            <a:endParaRPr kumimoji="0" lang="en-US" sz="44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Rectangle 2"/>
          <p:cNvSpPr/>
          <p:nvPr/>
        </p:nvSpPr>
        <p:spPr>
          <a:xfrm>
            <a:off x="0" y="745901"/>
            <a:ext cx="9144000" cy="5755422"/>
          </a:xfrm>
          <a:prstGeom prst="rect">
            <a:avLst/>
          </a:prstGeom>
        </p:spPr>
        <p:txBody>
          <a:bodyPr wrap="square">
            <a:spAutoFit/>
          </a:bodyPr>
          <a:lstStyle/>
          <a:p>
            <a:pPr>
              <a:lnSpc>
                <a:spcPct val="80000"/>
              </a:lnSpc>
              <a:defRPr/>
            </a:pPr>
            <a:r>
              <a:rPr lang="en-US" sz="2800" dirty="0" smtClean="0"/>
              <a:t>1. The </a:t>
            </a:r>
            <a:r>
              <a:rPr lang="en-US" sz="2800" dirty="0"/>
              <a:t>system of apartheid was </a:t>
            </a:r>
            <a:r>
              <a:rPr lang="en-US" sz="2800" dirty="0" smtClean="0"/>
              <a:t>a </a:t>
            </a:r>
            <a:r>
              <a:rPr lang="en-US" sz="2800" dirty="0"/>
              <a:t>series of laws passed in the 1950s: the </a:t>
            </a:r>
            <a:r>
              <a:rPr lang="en-US" sz="2800" b="1" dirty="0"/>
              <a:t>Group Areas Act of 1950</a:t>
            </a:r>
            <a:r>
              <a:rPr lang="en-US" sz="2800" dirty="0"/>
              <a:t> </a:t>
            </a:r>
            <a:r>
              <a:rPr lang="en-US" sz="2800" dirty="0">
                <a:solidFill>
                  <a:schemeClr val="tx2">
                    <a:lumMod val="60000"/>
                    <a:lumOff val="40000"/>
                  </a:schemeClr>
                </a:solidFill>
              </a:rPr>
              <a:t>assigned races to different residential and business sections in urban </a:t>
            </a:r>
            <a:r>
              <a:rPr lang="en-US" sz="2800" dirty="0" smtClean="0">
                <a:solidFill>
                  <a:schemeClr val="tx2">
                    <a:lumMod val="60000"/>
                    <a:lumOff val="40000"/>
                  </a:schemeClr>
                </a:solidFill>
              </a:rPr>
              <a:t>areas </a:t>
            </a:r>
            <a:r>
              <a:rPr lang="en-US" sz="2000" dirty="0" smtClean="0">
                <a:hlinkClick r:id="rId2"/>
              </a:rPr>
              <a:t>http://overcomingapartheid.msu.edu/video.php?id=65-24F-7D</a:t>
            </a:r>
            <a:r>
              <a:rPr lang="en-US" sz="2000" dirty="0" smtClean="0"/>
              <a:t> </a:t>
            </a:r>
            <a:endParaRPr lang="en-US" sz="2000" dirty="0"/>
          </a:p>
          <a:p>
            <a:pPr>
              <a:lnSpc>
                <a:spcPct val="80000"/>
              </a:lnSpc>
              <a:defRPr/>
            </a:pPr>
            <a:endParaRPr lang="en-US" sz="2800" dirty="0">
              <a:solidFill>
                <a:schemeClr val="tx2">
                  <a:lumMod val="60000"/>
                  <a:lumOff val="40000"/>
                </a:schemeClr>
              </a:solidFill>
            </a:endParaRPr>
          </a:p>
          <a:p>
            <a:pPr>
              <a:lnSpc>
                <a:spcPct val="80000"/>
              </a:lnSpc>
              <a:defRPr/>
            </a:pPr>
            <a:r>
              <a:rPr lang="en-US" sz="2800" b="1" dirty="0"/>
              <a:t>2</a:t>
            </a:r>
            <a:r>
              <a:rPr lang="en-US" sz="2800" b="1" dirty="0" smtClean="0"/>
              <a:t>. The </a:t>
            </a:r>
            <a:r>
              <a:rPr lang="en-US" sz="2800" b="1" dirty="0"/>
              <a:t>Land Acts of 1954 and 1955</a:t>
            </a:r>
            <a:r>
              <a:rPr lang="en-US" sz="2800" dirty="0"/>
              <a:t> restricted nonwhite residence to specific areas. These laws further restricted the already </a:t>
            </a:r>
            <a:r>
              <a:rPr lang="en-US" sz="2800" dirty="0">
                <a:solidFill>
                  <a:schemeClr val="tx2">
                    <a:lumMod val="60000"/>
                    <a:lumOff val="40000"/>
                  </a:schemeClr>
                </a:solidFill>
              </a:rPr>
              <a:t>limited right of black Africans to own land, </a:t>
            </a:r>
            <a:r>
              <a:rPr lang="en-US" sz="2800" dirty="0"/>
              <a:t>entrenching the white minority's control of over 80 percent of South African land. </a:t>
            </a:r>
            <a:endParaRPr lang="en-US" sz="2800" dirty="0" smtClean="0"/>
          </a:p>
          <a:p>
            <a:pPr>
              <a:lnSpc>
                <a:spcPct val="80000"/>
              </a:lnSpc>
              <a:defRPr/>
            </a:pPr>
            <a:r>
              <a:rPr lang="en-US" sz="2000" dirty="0" smtClean="0">
                <a:hlinkClick r:id="rId3"/>
              </a:rPr>
              <a:t>http://overcomingapartheid.msu.edu/video.php?id=65-24F-38</a:t>
            </a:r>
            <a:r>
              <a:rPr lang="en-US" sz="2000" dirty="0" smtClean="0"/>
              <a:t> </a:t>
            </a:r>
            <a:endParaRPr lang="en-US" sz="2000" dirty="0"/>
          </a:p>
          <a:p>
            <a:pPr>
              <a:lnSpc>
                <a:spcPct val="80000"/>
              </a:lnSpc>
              <a:defRPr/>
            </a:pPr>
            <a:endParaRPr lang="en-US" sz="2800" dirty="0"/>
          </a:p>
          <a:p>
            <a:pPr>
              <a:lnSpc>
                <a:spcPct val="80000"/>
              </a:lnSpc>
              <a:defRPr/>
            </a:pPr>
            <a:r>
              <a:rPr lang="en-US" sz="2800" dirty="0"/>
              <a:t>Other laws </a:t>
            </a:r>
            <a:r>
              <a:rPr lang="en-US" sz="2800" dirty="0" smtClean="0"/>
              <a:t>prohibited  </a:t>
            </a:r>
            <a:r>
              <a:rPr lang="en-US" sz="2800" dirty="0" smtClean="0">
                <a:solidFill>
                  <a:schemeClr val="tx2">
                    <a:lumMod val="60000"/>
                    <a:lumOff val="40000"/>
                  </a:schemeClr>
                </a:solidFill>
              </a:rPr>
              <a:t>3</a:t>
            </a:r>
            <a:r>
              <a:rPr lang="en-US" sz="2800" dirty="0" smtClean="0"/>
              <a:t>. most </a:t>
            </a:r>
            <a:r>
              <a:rPr lang="en-US" sz="2800" dirty="0"/>
              <a:t>social interaction between the races; </a:t>
            </a:r>
            <a:r>
              <a:rPr lang="en-US" sz="2800" dirty="0" smtClean="0">
                <a:solidFill>
                  <a:schemeClr val="tx2">
                    <a:lumMod val="60000"/>
                    <a:lumOff val="40000"/>
                  </a:schemeClr>
                </a:solidFill>
              </a:rPr>
              <a:t>4. </a:t>
            </a:r>
            <a:r>
              <a:rPr lang="en-US" sz="2800" dirty="0" smtClean="0"/>
              <a:t>enforced </a:t>
            </a:r>
            <a:r>
              <a:rPr lang="en-US" sz="2800" dirty="0"/>
              <a:t>the segregation of public facilities, including </a:t>
            </a:r>
            <a:r>
              <a:rPr lang="en-US" sz="2800" dirty="0" smtClean="0"/>
              <a:t> </a:t>
            </a:r>
            <a:r>
              <a:rPr lang="en-US" sz="2800" dirty="0" smtClean="0">
                <a:solidFill>
                  <a:schemeClr val="tx2">
                    <a:lumMod val="60000"/>
                    <a:lumOff val="40000"/>
                  </a:schemeClr>
                </a:solidFill>
              </a:rPr>
              <a:t>5. </a:t>
            </a:r>
            <a:r>
              <a:rPr lang="en-US" sz="2800" dirty="0" smtClean="0"/>
              <a:t>educational; </a:t>
            </a:r>
            <a:r>
              <a:rPr lang="en-US" sz="2800" dirty="0" smtClean="0">
                <a:solidFill>
                  <a:schemeClr val="tx2">
                    <a:lumMod val="60000"/>
                    <a:lumOff val="40000"/>
                  </a:schemeClr>
                </a:solidFill>
              </a:rPr>
              <a:t>6. </a:t>
            </a:r>
            <a:r>
              <a:rPr lang="en-US" sz="2800" dirty="0" smtClean="0"/>
              <a:t>created </a:t>
            </a:r>
            <a:r>
              <a:rPr lang="en-US" sz="2800" dirty="0"/>
              <a:t>race-specific jobs; </a:t>
            </a:r>
            <a:r>
              <a:rPr lang="en-US" sz="2800" dirty="0" smtClean="0">
                <a:solidFill>
                  <a:schemeClr val="tx2">
                    <a:lumMod val="60000"/>
                    <a:lumOff val="40000"/>
                  </a:schemeClr>
                </a:solidFill>
              </a:rPr>
              <a:t>7. </a:t>
            </a:r>
            <a:r>
              <a:rPr lang="en-US" sz="2800" dirty="0" smtClean="0"/>
              <a:t>limited </a:t>
            </a:r>
            <a:r>
              <a:rPr lang="en-US" sz="2800" dirty="0"/>
              <a:t>the powers of nonwhite unions; and </a:t>
            </a:r>
            <a:r>
              <a:rPr lang="en-US" sz="2800" dirty="0" smtClean="0">
                <a:solidFill>
                  <a:schemeClr val="tx2">
                    <a:lumMod val="60000"/>
                    <a:lumOff val="40000"/>
                  </a:schemeClr>
                </a:solidFill>
              </a:rPr>
              <a:t>8</a:t>
            </a:r>
            <a:r>
              <a:rPr lang="en-US" sz="2800" dirty="0" smtClean="0"/>
              <a:t>. minimized </a:t>
            </a:r>
            <a:r>
              <a:rPr lang="en-US" sz="2800" dirty="0"/>
              <a:t>nonwhite participation in government.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0" y="0"/>
            <a:ext cx="9144000" cy="1447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A girl looking through a window of her shack in Cross Roads, 1978.</a:t>
            </a:r>
            <a:r>
              <a:rPr kumimoji="0" lang="en-US" sz="4000" b="0" i="0" u="none" strike="noStrike" kern="1200" cap="none" spc="0" normalizeH="0" baseline="0" noProof="0" dirty="0" smtClean="0">
                <a:ln>
                  <a:noFill/>
                </a:ln>
                <a:solidFill>
                  <a:schemeClr val="tx1"/>
                </a:solidFill>
                <a:effectLst/>
                <a:uLnTx/>
                <a:uFillTx/>
                <a:latin typeface="+mj-lt"/>
                <a:ea typeface="+mj-ea"/>
                <a:cs typeface="+mj-cs"/>
              </a:rPr>
              <a:t> </a:t>
            </a:r>
            <a:endParaRPr kumimoji="0" lang="en-US" sz="36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dirty="0" smtClean="0">
                <a:latin typeface="+mj-lt"/>
                <a:ea typeface="+mj-ea"/>
                <a:cs typeface="+mj-cs"/>
              </a:rPr>
              <a:t>It is illegal to move out of your homeland and to build your own non-government issued home. </a:t>
            </a:r>
            <a:endParaRPr kumimoji="0" lang="en-US" sz="36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3" name="Picture 7" descr="a3"/>
          <p:cNvPicPr>
            <a:picLocks noChangeAspect="1" noChangeArrowheads="1"/>
          </p:cNvPicPr>
          <p:nvPr/>
        </p:nvPicPr>
        <p:blipFill>
          <a:blip r:embed="rId2" cstate="print"/>
          <a:srcRect/>
          <a:stretch>
            <a:fillRect/>
          </a:stretch>
        </p:blipFill>
        <p:spPr>
          <a:xfrm>
            <a:off x="762000" y="2667000"/>
            <a:ext cx="6073396" cy="3972001"/>
          </a:xfrm>
          <a:prstGeom prst="rect">
            <a:avLst/>
          </a:prstGeom>
          <a:noFill/>
        </p:spPr>
      </p:pic>
      <p:sp>
        <p:nvSpPr>
          <p:cNvPr id="4" name="TextBox 3"/>
          <p:cNvSpPr txBox="1"/>
          <p:nvPr/>
        </p:nvSpPr>
        <p:spPr>
          <a:xfrm>
            <a:off x="7391400" y="4191000"/>
            <a:ext cx="1752600" cy="923330"/>
          </a:xfrm>
          <a:prstGeom prst="rect">
            <a:avLst/>
          </a:prstGeom>
          <a:noFill/>
        </p:spPr>
        <p:txBody>
          <a:bodyPr wrap="square" rtlCol="0">
            <a:spAutoFit/>
          </a:bodyPr>
          <a:lstStyle/>
          <a:p>
            <a:r>
              <a:rPr lang="en-US" dirty="0" smtClean="0"/>
              <a:t>Show opening scenes of Cry Freedom</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304800" y="152400"/>
            <a:ext cx="94488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Segregated public facilities in Johannesburg, 1985.</a:t>
            </a:r>
            <a:r>
              <a:rPr kumimoji="0" lang="en-US" sz="3200" b="0" i="0" u="none" strike="noStrike" kern="1200" cap="none" spc="0" normalizeH="0" baseline="0" noProof="0" dirty="0" smtClean="0">
                <a:ln>
                  <a:noFill/>
                </a:ln>
                <a:solidFill>
                  <a:schemeClr val="tx1"/>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latin typeface="+mj-lt"/>
                <a:ea typeface="+mj-ea"/>
                <a:cs typeface="+mj-cs"/>
              </a:rPr>
              <a:t>What details do you notice in the picture?</a:t>
            </a:r>
            <a:endParaRPr kumimoji="0" lang="en-US" sz="32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3" name="Picture 6" descr="a7"/>
          <p:cNvPicPr>
            <a:picLocks noChangeAspect="1" noChangeArrowheads="1"/>
          </p:cNvPicPr>
          <p:nvPr/>
        </p:nvPicPr>
        <p:blipFill>
          <a:blip r:embed="rId2" cstate="print"/>
          <a:srcRect/>
          <a:stretch>
            <a:fillRect/>
          </a:stretch>
        </p:blipFill>
        <p:spPr>
          <a:xfrm>
            <a:off x="627455" y="1349062"/>
            <a:ext cx="8059345" cy="54864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3400" y="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tx1"/>
                </a:solidFill>
                <a:effectLst/>
                <a:uLnTx/>
                <a:uFillTx/>
                <a:latin typeface="+mj-lt"/>
                <a:ea typeface="+mj-ea"/>
                <a:cs typeface="+mj-cs"/>
              </a:rPr>
              <a:t>More Restrictions!!!</a:t>
            </a:r>
            <a:endParaRPr kumimoji="0" lang="en-US" sz="44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Rectangle 3"/>
          <p:cNvSpPr txBox="1">
            <a:spLocks noChangeArrowheads="1"/>
          </p:cNvSpPr>
          <p:nvPr/>
        </p:nvSpPr>
        <p:spPr>
          <a:xfrm>
            <a:off x="0" y="990600"/>
            <a:ext cx="9144000" cy="5867400"/>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600" b="1" i="0" u="none" strike="noStrike" kern="1200" cap="none" spc="0" normalizeH="0" baseline="0" noProof="0" dirty="0" smtClean="0">
                <a:ln>
                  <a:noFill/>
                </a:ln>
                <a:solidFill>
                  <a:schemeClr val="tx2">
                    <a:lumMod val="60000"/>
                    <a:lumOff val="40000"/>
                  </a:schemeClr>
                </a:solidFill>
                <a:effectLst/>
                <a:uLnTx/>
                <a:uFillTx/>
                <a:latin typeface="+mn-lt"/>
                <a:ea typeface="+mn-ea"/>
                <a:cs typeface="+mn-cs"/>
              </a:rPr>
              <a:t>9. </a:t>
            </a:r>
            <a:r>
              <a:rPr kumimoji="0" lang="en-US" sz="3600" b="1" i="0" u="none" strike="noStrike" kern="1200" cap="none" spc="0" normalizeH="0" baseline="0" noProof="0" dirty="0" smtClean="0">
                <a:ln>
                  <a:noFill/>
                </a:ln>
                <a:solidFill>
                  <a:schemeClr val="tx1"/>
                </a:solidFill>
                <a:effectLst/>
                <a:uLnTx/>
                <a:uFillTx/>
                <a:latin typeface="+mn-lt"/>
                <a:ea typeface="+mn-ea"/>
                <a:cs typeface="+mn-cs"/>
              </a:rPr>
              <a:t>The Bantu Authorities Act of 1951</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3600" b="1" i="0" u="none" strike="noStrike" kern="1200" cap="none" spc="0" normalizeH="0" baseline="0" noProof="0" dirty="0" smtClean="0">
                <a:ln>
                  <a:noFill/>
                </a:ln>
                <a:solidFill>
                  <a:schemeClr val="tx1"/>
                </a:solidFill>
                <a:effectLst/>
                <a:uLnTx/>
                <a:uFillTx/>
                <a:latin typeface="+mn-lt"/>
                <a:ea typeface="+mn-ea"/>
                <a:cs typeface="+mn-cs"/>
              </a:rPr>
              <a:t>the Promotion of Bantu Self-Government Act of 1959</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 furthered these divisions between the races by creating ten African </a:t>
            </a:r>
            <a:r>
              <a:rPr kumimoji="0" lang="en-US" sz="3600" b="0" i="0" u="sng" strike="noStrike" kern="1200" cap="none" spc="0" normalizeH="0" baseline="0" noProof="0" dirty="0" smtClean="0">
                <a:ln>
                  <a:noFill/>
                </a:ln>
                <a:solidFill>
                  <a:schemeClr val="tx1"/>
                </a:solidFill>
                <a:effectLst/>
                <a:uLnTx/>
                <a:uFillTx/>
                <a:latin typeface="+mn-lt"/>
                <a:ea typeface="+mn-ea"/>
                <a:cs typeface="+mn-cs"/>
              </a:rPr>
              <a:t>"homelands</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 to be self-governed by the various “tribes.”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600" b="1" i="0" u="none" strike="noStrike" kern="1200" cap="none" spc="0" normalizeH="0" baseline="0" noProof="0" dirty="0" smtClean="0">
                <a:ln>
                  <a:noFill/>
                </a:ln>
                <a:solidFill>
                  <a:schemeClr val="tx2">
                    <a:lumMod val="60000"/>
                    <a:lumOff val="40000"/>
                  </a:schemeClr>
                </a:solidFill>
                <a:effectLst/>
                <a:uLnTx/>
                <a:uFillTx/>
                <a:latin typeface="+mn-lt"/>
                <a:ea typeface="+mn-ea"/>
                <a:cs typeface="+mn-cs"/>
              </a:rPr>
              <a:t>10. </a:t>
            </a:r>
            <a:r>
              <a:rPr kumimoji="0" lang="en-US" sz="3600" b="1" i="0" u="none" strike="noStrike" kern="1200" cap="none" spc="0" normalizeH="0" baseline="0" noProof="0" dirty="0" smtClean="0">
                <a:ln>
                  <a:noFill/>
                </a:ln>
                <a:solidFill>
                  <a:schemeClr val="tx1"/>
                </a:solidFill>
                <a:effectLst/>
                <a:uLnTx/>
                <a:uFillTx/>
                <a:latin typeface="+mn-lt"/>
                <a:ea typeface="+mn-ea"/>
                <a:cs typeface="+mn-cs"/>
              </a:rPr>
              <a:t>The Bantu Homelands Citizenship Act of 1970</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 made every black South African a citizen of one of the homelands which eliminated black Africans from South African politics.</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(Took away</a:t>
            </a:r>
            <a:r>
              <a:rPr kumimoji="0" lang="en-US" sz="2800" b="0" i="0" u="none" strike="noStrike" kern="1200" cap="none" spc="0" normalizeH="0" noProof="0" dirty="0" smtClean="0">
                <a:ln>
                  <a:noFill/>
                </a:ln>
                <a:solidFill>
                  <a:schemeClr val="tx1"/>
                </a:solidFill>
                <a:effectLst/>
                <a:uLnTx/>
                <a:uFillTx/>
                <a:latin typeface="+mn-lt"/>
                <a:ea typeface="+mn-ea"/>
                <a:cs typeface="+mn-cs"/>
              </a:rPr>
              <a:t> their citizenship.) </a:t>
            </a:r>
          </a:p>
          <a:p>
            <a:pPr marL="800100" lvl="1" indent="-342900">
              <a:lnSpc>
                <a:spcPct val="90000"/>
              </a:lnSpc>
              <a:spcBef>
                <a:spcPct val="20000"/>
              </a:spcBef>
              <a:buFont typeface="Arial" pitchFamily="34" charset="0"/>
              <a:buChar char="•"/>
              <a:defRPr/>
            </a:pPr>
            <a:r>
              <a:rPr lang="en-US" sz="2800" baseline="0" dirty="0" smtClean="0"/>
              <a:t>Can’t vote, can’t sue, can’t testify</a:t>
            </a:r>
            <a:r>
              <a:rPr lang="en-US" sz="2800" dirty="0" smtClean="0"/>
              <a:t> or defend in court!</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600" decel="100000"/>
                                        <p:tgtEl>
                                          <p:spTgt spid="3">
                                            <p:txEl>
                                              <p:pRg st="0" end="0"/>
                                            </p:txEl>
                                          </p:spTgt>
                                        </p:tgtEl>
                                      </p:cBhvr>
                                    </p:animEffect>
                                    <p:anim calcmode="lin" valueType="num">
                                      <p:cBhvr>
                                        <p:cTn id="8" dur="16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16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16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600" decel="100000"/>
                                        <p:tgtEl>
                                          <p:spTgt spid="3">
                                            <p:txEl>
                                              <p:pRg st="1" end="1"/>
                                            </p:txEl>
                                          </p:spTgt>
                                        </p:tgtEl>
                                      </p:cBhvr>
                                    </p:animEffect>
                                    <p:anim calcmode="lin" valueType="num">
                                      <p:cBhvr>
                                        <p:cTn id="18" dur="16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16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16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400" accel="100000" fill="hold">
                                          <p:stCondLst>
                                            <p:cond delay="16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400" accel="100000" fill="hold">
                                          <p:stCondLst>
                                            <p:cond delay="1600"/>
                                          </p:stCondLst>
                                        </p:cTn>
                                        <p:tgtEl>
                                          <p:spTgt spid="3">
                                            <p:txEl>
                                              <p:pRg st="1" end="1"/>
                                            </p:txEl>
                                          </p:spTgt>
                                        </p:tgtEl>
                                        <p:attrNameLst>
                                          <p:attrName>ppt_y</p:attrName>
                                        </p:attrNameLst>
                                      </p:cBhvr>
                                      <p:tavLst>
                                        <p:tav tm="0">
                                          <p:val>
                                            <p:strVal val="#ppt_y+0.1"/>
                                          </p:val>
                                        </p:tav>
                                        <p:tav tm="100000">
                                          <p:val>
                                            <p:strVal val="#ppt_y"/>
                                          </p:val>
                                        </p:tav>
                                      </p:tavLst>
                                    </p:anim>
                                  </p:childTnLst>
                                </p:cTn>
                              </p:par>
                              <p:par>
                                <p:cTn id="23" presetID="30"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600" decel="100000"/>
                                        <p:tgtEl>
                                          <p:spTgt spid="3">
                                            <p:txEl>
                                              <p:pRg st="2" end="2"/>
                                            </p:txEl>
                                          </p:spTgt>
                                        </p:tgtEl>
                                      </p:cBhvr>
                                    </p:animEffect>
                                    <p:anim calcmode="lin" valueType="num">
                                      <p:cBhvr>
                                        <p:cTn id="26" dur="16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7" dur="16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28" dur="16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29" dur="400" accel="100000" fill="hold">
                                          <p:stCondLst>
                                            <p:cond delay="16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0" dur="400" accel="100000" fill="hold">
                                          <p:stCondLst>
                                            <p:cond delay="16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0"/>
            <a:ext cx="8229600" cy="639762"/>
          </a:xfrm>
        </p:spPr>
        <p:txBody>
          <a:bodyPr>
            <a:normAutofit fontScale="90000"/>
          </a:bodyPr>
          <a:lstStyle/>
          <a:p>
            <a:r>
              <a:rPr lang="en-US" dirty="0" smtClean="0"/>
              <a:t>Other Laws…</a:t>
            </a:r>
            <a:endParaRPr lang="en-US" dirty="0"/>
          </a:p>
        </p:txBody>
      </p:sp>
      <p:sp>
        <p:nvSpPr>
          <p:cNvPr id="5" name="Content Placeholder 4"/>
          <p:cNvSpPr>
            <a:spLocks noGrp="1"/>
          </p:cNvSpPr>
          <p:nvPr>
            <p:ph idx="1"/>
          </p:nvPr>
        </p:nvSpPr>
        <p:spPr>
          <a:xfrm>
            <a:off x="0" y="685800"/>
            <a:ext cx="9144000" cy="6172200"/>
          </a:xfrm>
        </p:spPr>
        <p:txBody>
          <a:bodyPr>
            <a:normAutofit fontScale="92500" lnSpcReduction="10000"/>
          </a:bodyPr>
          <a:lstStyle/>
          <a:p>
            <a:r>
              <a:rPr lang="en-US" dirty="0" smtClean="0"/>
              <a:t>11. Illegal to be homeless.</a:t>
            </a:r>
          </a:p>
          <a:p>
            <a:r>
              <a:rPr lang="en-US" dirty="0" smtClean="0"/>
              <a:t>12. Illegal to not have a job.</a:t>
            </a:r>
          </a:p>
          <a:p>
            <a:r>
              <a:rPr lang="en-US" dirty="0" smtClean="0"/>
              <a:t>13. Illegal not to go to school up to a certain age.</a:t>
            </a:r>
          </a:p>
          <a:p>
            <a:r>
              <a:rPr lang="en-US" dirty="0" smtClean="0"/>
              <a:t>14. Starting in 1962, legal to imprison someone indefinitely without being charged with a crime.</a:t>
            </a:r>
          </a:p>
          <a:p>
            <a:pPr lvl="1"/>
            <a:r>
              <a:rPr lang="en-US" sz="2000" dirty="0" smtClean="0">
                <a:hlinkClick r:id="rId2"/>
              </a:rPr>
              <a:t>http://overcomingapartheid.msu.edu/video.php?id=65-24F-DC</a:t>
            </a:r>
            <a:r>
              <a:rPr lang="en-US" sz="2000" dirty="0" smtClean="0"/>
              <a:t> </a:t>
            </a:r>
          </a:p>
          <a:p>
            <a:r>
              <a:rPr lang="en-US" dirty="0" smtClean="0"/>
              <a:t>15. People accused of being a political activist or a “terrorist” could be imprisoned or banned. </a:t>
            </a:r>
          </a:p>
          <a:p>
            <a:r>
              <a:rPr lang="en-US" dirty="0" smtClean="0"/>
              <a:t>16. Bantu had a curfew and had to have permission from their employer to be out of the homeland after dark.</a:t>
            </a:r>
          </a:p>
          <a:p>
            <a:r>
              <a:rPr lang="en-US" dirty="0" smtClean="0"/>
              <a:t>17. Cannot change houses or live with a relative without registering with the government. </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4338179"/>
            <a:ext cx="9144000" cy="2492990"/>
          </a:xfrm>
          <a:prstGeom prst="rect">
            <a:avLst/>
          </a:prstGeom>
          <a:noFill/>
          <a:ln w="9525">
            <a:noFill/>
            <a:miter lim="800000"/>
            <a:headEnd/>
            <a:tailEnd/>
          </a:ln>
        </p:spPr>
        <p:txBody>
          <a:bodyPr wrap="square">
            <a:spAutoFit/>
          </a:bodyPr>
          <a:lstStyle/>
          <a:p>
            <a:pPr>
              <a:spcBef>
                <a:spcPct val="50000"/>
              </a:spcBef>
            </a:pPr>
            <a:r>
              <a:rPr lang="en-US" sz="2800" b="1" dirty="0" smtClean="0"/>
              <a:t>A </a:t>
            </a:r>
            <a:r>
              <a:rPr lang="en-US" sz="2800" b="1" dirty="0"/>
              <a:t>Black South African shows his passbook issued by the Government. Blacks were required to carry passes that determined where they could live and work.</a:t>
            </a:r>
            <a:r>
              <a:rPr lang="en-US" sz="2400" dirty="0"/>
              <a:t> </a:t>
            </a:r>
            <a:endParaRPr lang="en-US" sz="2400" dirty="0" smtClean="0"/>
          </a:p>
          <a:p>
            <a:pPr>
              <a:spcBef>
                <a:spcPct val="50000"/>
              </a:spcBef>
            </a:pPr>
            <a:r>
              <a:rPr lang="en-US" sz="2400" dirty="0">
                <a:hlinkClick r:id="rId2"/>
              </a:rPr>
              <a:t>https://</a:t>
            </a:r>
            <a:r>
              <a:rPr lang="en-US" sz="2400" dirty="0" smtClean="0">
                <a:hlinkClick r:id="rId2"/>
              </a:rPr>
              <a:t>www.youtube.com/watch?v=K9xmQ4U6Cw0</a:t>
            </a:r>
            <a:r>
              <a:rPr lang="en-US" sz="2400" dirty="0" smtClean="0"/>
              <a:t> </a:t>
            </a:r>
          </a:p>
          <a:p>
            <a:pPr>
              <a:spcBef>
                <a:spcPct val="50000"/>
              </a:spcBef>
            </a:pPr>
            <a:r>
              <a:rPr lang="en-US" sz="2400" u="sng" dirty="0">
                <a:hlinkClick r:id="rId3"/>
              </a:rPr>
              <a:t>http://</a:t>
            </a:r>
            <a:r>
              <a:rPr lang="en-US" sz="2400" u="sng" dirty="0" smtClean="0">
                <a:hlinkClick r:id="rId3"/>
              </a:rPr>
              <a:t>overcomingapartheid.msu.edu/video.php?id=65-24F-5C</a:t>
            </a:r>
            <a:r>
              <a:rPr lang="en-US" sz="2400" dirty="0" smtClean="0"/>
              <a:t>  </a:t>
            </a:r>
            <a:endParaRPr lang="en-US" sz="2400" dirty="0"/>
          </a:p>
        </p:txBody>
      </p:sp>
      <p:pic>
        <p:nvPicPr>
          <p:cNvPr id="3" name="Picture 5" descr="a1"/>
          <p:cNvPicPr>
            <a:picLocks noChangeAspect="1" noChangeArrowheads="1"/>
          </p:cNvPicPr>
          <p:nvPr/>
        </p:nvPicPr>
        <p:blipFill>
          <a:blip r:embed="rId4" cstate="print"/>
          <a:srcRect/>
          <a:stretch>
            <a:fillRect/>
          </a:stretch>
        </p:blipFill>
        <p:spPr bwMode="auto">
          <a:xfrm>
            <a:off x="18245" y="178929"/>
            <a:ext cx="6172200" cy="4159250"/>
          </a:xfrm>
          <a:prstGeom prst="rect">
            <a:avLst/>
          </a:prstGeom>
          <a:noFill/>
          <a:ln w="9525">
            <a:noFill/>
            <a:miter lim="800000"/>
            <a:headEnd/>
            <a:tailEnd/>
          </a:ln>
        </p:spPr>
      </p:pic>
      <p:sp>
        <p:nvSpPr>
          <p:cNvPr id="4" name="TextBox 3"/>
          <p:cNvSpPr txBox="1"/>
          <p:nvPr/>
        </p:nvSpPr>
        <p:spPr>
          <a:xfrm>
            <a:off x="6324601" y="178929"/>
            <a:ext cx="2837644" cy="3816429"/>
          </a:xfrm>
          <a:prstGeom prst="rect">
            <a:avLst/>
          </a:prstGeom>
          <a:noFill/>
        </p:spPr>
        <p:txBody>
          <a:bodyPr wrap="square" rtlCol="0">
            <a:spAutoFit/>
          </a:bodyPr>
          <a:lstStyle/>
          <a:p>
            <a:r>
              <a:rPr lang="en-US" sz="3200" dirty="0"/>
              <a:t>18. Must carry a passbook at all times with correct name, address, homeland AND employer info.</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smtClean="0">
                <a:ln>
                  <a:noFill/>
                </a:ln>
                <a:solidFill>
                  <a:schemeClr val="tx1"/>
                </a:solidFill>
                <a:effectLst/>
                <a:uLnTx/>
                <a:uFillTx/>
                <a:latin typeface="+mj-lt"/>
                <a:ea typeface="+mj-ea"/>
                <a:cs typeface="+mj-cs"/>
              </a:rPr>
              <a:t>A segregated beach in South Africa, 1982.</a:t>
            </a:r>
            <a:r>
              <a:rPr kumimoji="0" lang="en-US" sz="4000" b="0" i="0" u="none" strike="noStrike" kern="1200" cap="none" spc="0" normalizeH="0" baseline="0" noProof="0" smtClean="0">
                <a:ln>
                  <a:noFill/>
                </a:ln>
                <a:solidFill>
                  <a:schemeClr val="tx1"/>
                </a:solidFill>
                <a:effectLst/>
                <a:uLnTx/>
                <a:uFillTx/>
                <a:latin typeface="+mj-lt"/>
                <a:ea typeface="+mj-ea"/>
                <a:cs typeface="+mj-cs"/>
              </a:rPr>
              <a:t> </a:t>
            </a:r>
            <a:endParaRPr kumimoji="0" lang="en-US" sz="40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5" name="Picture 6" descr="SA1"/>
          <p:cNvPicPr>
            <a:picLocks noChangeAspect="1" noChangeArrowheads="1"/>
          </p:cNvPicPr>
          <p:nvPr/>
        </p:nvPicPr>
        <p:blipFill>
          <a:blip r:embed="rId2" cstate="print"/>
          <a:srcRect/>
          <a:stretch>
            <a:fillRect/>
          </a:stretch>
        </p:blipFill>
        <p:spPr>
          <a:xfrm>
            <a:off x="1397000" y="1671638"/>
            <a:ext cx="6350000" cy="43815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0" y="274638"/>
            <a:ext cx="3657600" cy="39163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mj-lt"/>
                <a:ea typeface="+mj-ea"/>
                <a:cs typeface="+mj-cs"/>
              </a:rPr>
              <a:t>Houses in Soweto, a black township in the “homelands.”</a:t>
            </a:r>
            <a:endParaRPr kumimoji="0" lang="en-US" sz="40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3" name="Picture 6" descr="a2"/>
          <p:cNvPicPr>
            <a:picLocks noChangeAspect="1" noChangeArrowheads="1"/>
          </p:cNvPicPr>
          <p:nvPr/>
        </p:nvPicPr>
        <p:blipFill>
          <a:blip r:embed="rId2" cstate="print"/>
          <a:srcRect/>
          <a:stretch>
            <a:fillRect/>
          </a:stretch>
        </p:blipFill>
        <p:spPr>
          <a:xfrm>
            <a:off x="3733800" y="0"/>
            <a:ext cx="4446588" cy="6705600"/>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819400"/>
            <a:ext cx="2743200" cy="35478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9"/>
          <p:cNvPicPr>
            <a:picLocks noChangeAspect="1" noChangeArrowheads="1"/>
          </p:cNvPicPr>
          <p:nvPr/>
        </p:nvPicPr>
        <p:blipFill rotWithShape="1">
          <a:blip r:embed="rId2" cstate="print"/>
          <a:srcRect b="45432"/>
          <a:stretch/>
        </p:blipFill>
        <p:spPr bwMode="auto">
          <a:xfrm>
            <a:off x="387116" y="152400"/>
            <a:ext cx="8369768" cy="3124199"/>
          </a:xfrm>
          <a:prstGeom prst="rect">
            <a:avLst/>
          </a:prstGeom>
          <a:noFill/>
          <a:ln w="9525">
            <a:noFill/>
            <a:miter lim="800000"/>
            <a:headEnd/>
            <a:tailEnd/>
          </a:ln>
        </p:spPr>
      </p:pic>
      <p:sp>
        <p:nvSpPr>
          <p:cNvPr id="3" name="Text Box 5"/>
          <p:cNvSpPr txBox="1">
            <a:spLocks noChangeArrowheads="1"/>
          </p:cNvSpPr>
          <p:nvPr/>
        </p:nvSpPr>
        <p:spPr bwMode="auto">
          <a:xfrm>
            <a:off x="0" y="3844925"/>
            <a:ext cx="9144000" cy="2862322"/>
          </a:xfrm>
          <a:prstGeom prst="rect">
            <a:avLst/>
          </a:prstGeom>
          <a:noFill/>
          <a:ln w="9525">
            <a:noFill/>
            <a:miter lim="800000"/>
            <a:headEnd/>
            <a:tailEnd/>
          </a:ln>
        </p:spPr>
        <p:txBody>
          <a:bodyPr>
            <a:spAutoFit/>
          </a:bodyPr>
          <a:lstStyle/>
          <a:p>
            <a:pPr>
              <a:spcBef>
                <a:spcPct val="50000"/>
              </a:spcBef>
            </a:pPr>
            <a:r>
              <a:rPr lang="en-US" sz="2400" dirty="0"/>
              <a:t>Young, black South Africans looking in on a game of soccer at an all-white school in Johannesburg. </a:t>
            </a:r>
            <a:endParaRPr lang="en-US" sz="2400" dirty="0" smtClean="0"/>
          </a:p>
          <a:p>
            <a:pPr>
              <a:spcBef>
                <a:spcPct val="50000"/>
              </a:spcBef>
            </a:pPr>
            <a:r>
              <a:rPr lang="en-US" sz="2400" dirty="0" smtClean="0"/>
              <a:t>Government </a:t>
            </a:r>
            <a:r>
              <a:rPr lang="en-US" sz="2400" dirty="0"/>
              <a:t>spending, about 10 times more for white children than for black, clearly showed the inequality </a:t>
            </a:r>
            <a:r>
              <a:rPr lang="en-US" sz="2400" b="1" dirty="0"/>
              <a:t>designed to give whites more economic and political power. </a:t>
            </a:r>
            <a:r>
              <a:rPr lang="en-US" sz="2400" dirty="0"/>
              <a:t>Poorly trained teachers, overcrowded classrooms, and inadequate recreational facilities were normal for black children, if in fact they had any schooling available at all.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a5"/>
          <p:cNvPicPr>
            <a:picLocks noChangeAspect="1" noChangeArrowheads="1"/>
          </p:cNvPicPr>
          <p:nvPr/>
        </p:nvPicPr>
        <p:blipFill>
          <a:blip r:embed="rId2" cstate="print"/>
          <a:srcRect/>
          <a:stretch>
            <a:fillRect/>
          </a:stretch>
        </p:blipFill>
        <p:spPr>
          <a:xfrm>
            <a:off x="228600" y="609600"/>
            <a:ext cx="8770938" cy="58674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0"/>
            <a:ext cx="9144000" cy="16891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Rectangle 3"/>
          <p:cNvSpPr txBox="1">
            <a:spLocks noChangeArrowheads="1"/>
          </p:cNvSpPr>
          <p:nvPr/>
        </p:nvSpPr>
        <p:spPr>
          <a:xfrm>
            <a:off x="0" y="228600"/>
            <a:ext cx="9059333" cy="3877811"/>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Essential Questions???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What events led up to apartheid?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What is apartheid? What was its purpose?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How were the black South Africans treated and how does it compare to the treatment of the black Americans prior and during the Civil Rights Movement?</a:t>
            </a:r>
          </a:p>
          <a:p>
            <a:pPr marL="342900" indent="-342900">
              <a:spcBef>
                <a:spcPct val="20000"/>
              </a:spcBef>
              <a:buFont typeface="Arial" pitchFamily="34" charset="0"/>
              <a:buChar char="•"/>
              <a:defRPr/>
            </a:pPr>
            <a:r>
              <a:rPr lang="en-US" sz="3200" dirty="0"/>
              <a:t>How did apartheid impact the standard of living of black South Africans in contrast to the standard of living of white South Africans?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smtClean="0">
                <a:ln>
                  <a:noFill/>
                </a:ln>
                <a:solidFill>
                  <a:schemeClr val="tx1"/>
                </a:solidFill>
                <a:effectLst/>
                <a:uLnTx/>
                <a:uFillTx/>
                <a:latin typeface="+mj-lt"/>
                <a:ea typeface="+mj-ea"/>
                <a:cs typeface="+mj-cs"/>
              </a:rPr>
              <a:t>Young coal miners in South Africa in 1988.</a:t>
            </a:r>
            <a:r>
              <a:rPr kumimoji="0" lang="en-US" sz="4000" b="0" i="0" u="none" strike="noStrike" kern="1200" cap="none" spc="0" normalizeH="0" baseline="0" noProof="0" smtClean="0">
                <a:ln>
                  <a:noFill/>
                </a:ln>
                <a:solidFill>
                  <a:schemeClr val="tx1"/>
                </a:solidFill>
                <a:effectLst/>
                <a:uLnTx/>
                <a:uFillTx/>
                <a:latin typeface="+mj-lt"/>
                <a:ea typeface="+mj-ea"/>
                <a:cs typeface="+mj-cs"/>
              </a:rPr>
              <a:t> </a:t>
            </a:r>
            <a:endParaRPr kumimoji="0" lang="en-US" sz="40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3" name="Picture 6" descr="a10"/>
          <p:cNvPicPr>
            <a:picLocks noChangeAspect="1" noChangeArrowheads="1"/>
          </p:cNvPicPr>
          <p:nvPr/>
        </p:nvPicPr>
        <p:blipFill>
          <a:blip r:embed="rId2" cstate="print"/>
          <a:srcRect/>
          <a:stretch>
            <a:fillRect/>
          </a:stretch>
        </p:blipFill>
        <p:spPr>
          <a:xfrm>
            <a:off x="1397000" y="1746250"/>
            <a:ext cx="6350000" cy="423227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381000" y="457200"/>
            <a:ext cx="4038600" cy="457200"/>
          </a:xfrm>
          <a:prstGeom prst="rect">
            <a:avLst/>
          </a:prstGeom>
          <a:noFill/>
          <a:ln w="9525">
            <a:noFill/>
            <a:miter lim="800000"/>
            <a:headEnd/>
            <a:tailEnd/>
          </a:ln>
        </p:spPr>
        <p:txBody>
          <a:bodyPr>
            <a:spAutoFit/>
          </a:bodyPr>
          <a:lstStyle/>
          <a:p>
            <a:pPr>
              <a:spcBef>
                <a:spcPct val="50000"/>
              </a:spcBef>
            </a:pPr>
            <a:r>
              <a:rPr lang="en-US" sz="2400" b="1" dirty="0"/>
              <a:t>The numbers don’t lie . . .</a:t>
            </a:r>
          </a:p>
        </p:txBody>
      </p:sp>
      <p:sp>
        <p:nvSpPr>
          <p:cNvPr id="3" name="Text Box 10"/>
          <p:cNvSpPr txBox="1">
            <a:spLocks noChangeArrowheads="1"/>
          </p:cNvSpPr>
          <p:nvPr/>
        </p:nvSpPr>
        <p:spPr bwMode="auto">
          <a:xfrm>
            <a:off x="304800" y="1143000"/>
            <a:ext cx="4800600" cy="4656138"/>
          </a:xfrm>
          <a:prstGeom prst="rect">
            <a:avLst/>
          </a:prstGeom>
          <a:noFill/>
          <a:ln w="9525">
            <a:noFill/>
            <a:miter lim="800000"/>
            <a:headEnd/>
            <a:tailEnd/>
          </a:ln>
        </p:spPr>
        <p:txBody>
          <a:bodyPr>
            <a:spAutoFit/>
          </a:bodyPr>
          <a:lstStyle/>
          <a:p>
            <a:pPr>
              <a:spcBef>
                <a:spcPct val="50000"/>
              </a:spcBef>
            </a:pPr>
            <a:r>
              <a:rPr lang="en-US" sz="2400" dirty="0"/>
              <a:t>Population</a:t>
            </a:r>
          </a:p>
          <a:p>
            <a:pPr>
              <a:spcBef>
                <a:spcPct val="50000"/>
              </a:spcBef>
            </a:pPr>
            <a:r>
              <a:rPr lang="en-US" sz="2400" dirty="0"/>
              <a:t>Land allocation</a:t>
            </a:r>
          </a:p>
          <a:p>
            <a:pPr>
              <a:spcBef>
                <a:spcPct val="50000"/>
              </a:spcBef>
            </a:pPr>
            <a:r>
              <a:rPr lang="en-US" sz="2400" dirty="0"/>
              <a:t>Share of national income</a:t>
            </a:r>
          </a:p>
          <a:p>
            <a:pPr>
              <a:spcBef>
                <a:spcPct val="50000"/>
              </a:spcBef>
            </a:pPr>
            <a:r>
              <a:rPr lang="en-US" sz="2400" dirty="0"/>
              <a:t>Minimum taxable income</a:t>
            </a:r>
          </a:p>
          <a:p>
            <a:pPr>
              <a:spcBef>
                <a:spcPct val="50000"/>
              </a:spcBef>
            </a:pPr>
            <a:r>
              <a:rPr lang="en-US" sz="2400" dirty="0"/>
              <a:t>Doctors/population</a:t>
            </a:r>
          </a:p>
          <a:p>
            <a:pPr>
              <a:spcBef>
                <a:spcPct val="50000"/>
              </a:spcBef>
            </a:pPr>
            <a:r>
              <a:rPr lang="en-US" sz="2400" dirty="0"/>
              <a:t>Infant mortality rate</a:t>
            </a:r>
          </a:p>
          <a:p>
            <a:pPr>
              <a:spcBef>
                <a:spcPct val="50000"/>
              </a:spcBef>
            </a:pPr>
            <a:r>
              <a:rPr lang="en-US" sz="2400" dirty="0"/>
              <a:t>Annual expenditure on education per student</a:t>
            </a:r>
          </a:p>
          <a:p>
            <a:pPr>
              <a:spcBef>
                <a:spcPct val="50000"/>
              </a:spcBef>
            </a:pPr>
            <a:r>
              <a:rPr lang="en-US" sz="2400" dirty="0"/>
              <a:t>Teacher/student ratio</a:t>
            </a:r>
          </a:p>
        </p:txBody>
      </p:sp>
      <p:sp>
        <p:nvSpPr>
          <p:cNvPr id="4" name="Text Box 11"/>
          <p:cNvSpPr txBox="1">
            <a:spLocks noChangeArrowheads="1"/>
          </p:cNvSpPr>
          <p:nvPr/>
        </p:nvSpPr>
        <p:spPr bwMode="auto">
          <a:xfrm>
            <a:off x="5105400" y="685800"/>
            <a:ext cx="1371600" cy="457200"/>
          </a:xfrm>
          <a:prstGeom prst="rect">
            <a:avLst/>
          </a:prstGeom>
          <a:noFill/>
          <a:ln w="9525">
            <a:noFill/>
            <a:miter lim="800000"/>
            <a:headEnd/>
            <a:tailEnd/>
          </a:ln>
        </p:spPr>
        <p:txBody>
          <a:bodyPr>
            <a:spAutoFit/>
          </a:bodyPr>
          <a:lstStyle/>
          <a:p>
            <a:pPr>
              <a:spcBef>
                <a:spcPct val="50000"/>
              </a:spcBef>
            </a:pPr>
            <a:r>
              <a:rPr lang="en-US" sz="2400"/>
              <a:t>Blacks</a:t>
            </a:r>
          </a:p>
        </p:txBody>
      </p:sp>
      <p:sp>
        <p:nvSpPr>
          <p:cNvPr id="5" name="Text Box 13"/>
          <p:cNvSpPr txBox="1">
            <a:spLocks noChangeArrowheads="1"/>
          </p:cNvSpPr>
          <p:nvPr/>
        </p:nvSpPr>
        <p:spPr bwMode="auto">
          <a:xfrm>
            <a:off x="7391400" y="762000"/>
            <a:ext cx="1295400" cy="457200"/>
          </a:xfrm>
          <a:prstGeom prst="rect">
            <a:avLst/>
          </a:prstGeom>
          <a:noFill/>
          <a:ln w="9525">
            <a:noFill/>
            <a:miter lim="800000"/>
            <a:headEnd/>
            <a:tailEnd/>
          </a:ln>
        </p:spPr>
        <p:txBody>
          <a:bodyPr>
            <a:spAutoFit/>
          </a:bodyPr>
          <a:lstStyle/>
          <a:p>
            <a:pPr>
              <a:spcBef>
                <a:spcPct val="50000"/>
              </a:spcBef>
            </a:pPr>
            <a:r>
              <a:rPr lang="en-US" sz="2400"/>
              <a:t>Whites</a:t>
            </a:r>
          </a:p>
        </p:txBody>
      </p:sp>
      <p:sp>
        <p:nvSpPr>
          <p:cNvPr id="6" name="Text Box 14"/>
          <p:cNvSpPr txBox="1">
            <a:spLocks noChangeArrowheads="1"/>
          </p:cNvSpPr>
          <p:nvPr/>
        </p:nvSpPr>
        <p:spPr bwMode="auto">
          <a:xfrm>
            <a:off x="5029200" y="1219200"/>
            <a:ext cx="3733800" cy="5386388"/>
          </a:xfrm>
          <a:prstGeom prst="rect">
            <a:avLst/>
          </a:prstGeom>
          <a:noFill/>
          <a:ln w="9525">
            <a:noFill/>
            <a:miter lim="800000"/>
            <a:headEnd/>
            <a:tailEnd/>
          </a:ln>
        </p:spPr>
        <p:txBody>
          <a:bodyPr>
            <a:spAutoFit/>
          </a:bodyPr>
          <a:lstStyle/>
          <a:p>
            <a:pPr>
              <a:spcBef>
                <a:spcPct val="50000"/>
              </a:spcBef>
            </a:pPr>
            <a:r>
              <a:rPr lang="en-US" sz="2400" dirty="0"/>
              <a:t>19 million        4.5 million</a:t>
            </a:r>
          </a:p>
          <a:p>
            <a:pPr>
              <a:spcBef>
                <a:spcPct val="50000"/>
              </a:spcBef>
            </a:pPr>
            <a:r>
              <a:rPr lang="en-US" sz="2400" dirty="0"/>
              <a:t>13%                 87%</a:t>
            </a:r>
          </a:p>
          <a:p>
            <a:pPr>
              <a:spcBef>
                <a:spcPct val="50000"/>
              </a:spcBef>
            </a:pPr>
            <a:r>
              <a:rPr lang="en-US" sz="2400" dirty="0"/>
              <a:t>&lt;20%               75%</a:t>
            </a:r>
          </a:p>
          <a:p>
            <a:pPr>
              <a:spcBef>
                <a:spcPct val="50000"/>
              </a:spcBef>
            </a:pPr>
            <a:r>
              <a:rPr lang="en-US" sz="2400" dirty="0"/>
              <a:t>360 </a:t>
            </a:r>
            <a:r>
              <a:rPr lang="en-US" sz="2400" dirty="0" err="1"/>
              <a:t>rands</a:t>
            </a:r>
            <a:r>
              <a:rPr lang="en-US" sz="2400" dirty="0"/>
              <a:t>        750 </a:t>
            </a:r>
            <a:r>
              <a:rPr lang="en-US" sz="2400" dirty="0" err="1"/>
              <a:t>rands</a:t>
            </a:r>
            <a:endParaRPr lang="en-US" sz="2400" dirty="0"/>
          </a:p>
          <a:p>
            <a:pPr>
              <a:spcBef>
                <a:spcPct val="50000"/>
              </a:spcBef>
            </a:pPr>
            <a:r>
              <a:rPr lang="en-US" sz="2400" dirty="0"/>
              <a:t>1/44,000           1/400</a:t>
            </a:r>
          </a:p>
          <a:p>
            <a:pPr>
              <a:spcBef>
                <a:spcPct val="50000"/>
              </a:spcBef>
            </a:pPr>
            <a:r>
              <a:rPr lang="en-US" sz="2400" dirty="0"/>
              <a:t>20%-40%         2.7%</a:t>
            </a:r>
          </a:p>
          <a:p>
            <a:pPr>
              <a:spcBef>
                <a:spcPct val="50000"/>
              </a:spcBef>
            </a:pPr>
            <a:r>
              <a:rPr lang="en-US" sz="2400" dirty="0"/>
              <a:t>$45                   $696</a:t>
            </a:r>
          </a:p>
          <a:p>
            <a:pPr>
              <a:spcBef>
                <a:spcPct val="50000"/>
              </a:spcBef>
            </a:pPr>
            <a:endParaRPr lang="en-US" sz="2400" dirty="0"/>
          </a:p>
          <a:p>
            <a:pPr>
              <a:spcBef>
                <a:spcPct val="50000"/>
              </a:spcBef>
            </a:pPr>
            <a:r>
              <a:rPr lang="en-US" sz="2400" dirty="0"/>
              <a:t>1/60                  1/22</a:t>
            </a:r>
          </a:p>
          <a:p>
            <a:pPr>
              <a:spcBef>
                <a:spcPct val="50000"/>
              </a:spcBef>
            </a:pPr>
            <a:endParaRPr lang="en-US" sz="2400" dirty="0"/>
          </a:p>
        </p:txBody>
      </p:sp>
      <p:grpSp>
        <p:nvGrpSpPr>
          <p:cNvPr id="7" name="Group 21"/>
          <p:cNvGrpSpPr>
            <a:grpSpLocks/>
          </p:cNvGrpSpPr>
          <p:nvPr/>
        </p:nvGrpSpPr>
        <p:grpSpPr bwMode="auto">
          <a:xfrm>
            <a:off x="5956300" y="5187950"/>
            <a:ext cx="601663" cy="395288"/>
            <a:chOff x="3752" y="3268"/>
            <a:chExt cx="379" cy="249"/>
          </a:xfrm>
        </p:grpSpPr>
        <p:sp>
          <p:nvSpPr>
            <p:cNvPr id="8" name="SMARTInkAnnotation0"/>
            <p:cNvSpPr>
              <a:spLocks/>
            </p:cNvSpPr>
            <p:nvPr/>
          </p:nvSpPr>
          <p:spPr bwMode="auto">
            <a:xfrm>
              <a:off x="4101" y="3420"/>
              <a:ext cx="1" cy="7"/>
            </a:xfrm>
            <a:custGeom>
              <a:avLst/>
              <a:gdLst>
                <a:gd name="T0" fmla="*/ 0 w 1"/>
                <a:gd name="T1" fmla="*/ 0 h 7"/>
                <a:gd name="T2" fmla="*/ 0 w 1"/>
                <a:gd name="T3" fmla="*/ 6 h 7"/>
                <a:gd name="T4" fmla="*/ 0 60000 65536"/>
                <a:gd name="T5" fmla="*/ 0 60000 65536"/>
                <a:gd name="T6" fmla="*/ 0 w 1"/>
                <a:gd name="T7" fmla="*/ 0 h 7"/>
                <a:gd name="T8" fmla="*/ 1 w 1"/>
                <a:gd name="T9" fmla="*/ 7 h 7"/>
              </a:gdLst>
              <a:ahLst/>
              <a:cxnLst>
                <a:cxn ang="T4">
                  <a:pos x="T0" y="T1"/>
                </a:cxn>
                <a:cxn ang="T5">
                  <a:pos x="T2" y="T3"/>
                </a:cxn>
              </a:cxnLst>
              <a:rect l="T6" t="T7" r="T8" b="T9"/>
              <a:pathLst>
                <a:path w="1" h="7">
                  <a:moveTo>
                    <a:pt x="0" y="0"/>
                  </a:moveTo>
                  <a:lnTo>
                    <a:pt x="0" y="6"/>
                  </a:lnTo>
                </a:path>
              </a:pathLst>
            </a:custGeom>
            <a:noFill/>
            <a:ln w="38100" cap="flat">
              <a:solidFill>
                <a:srgbClr val="000000"/>
              </a:solidFill>
              <a:prstDash val="solid"/>
              <a:round/>
              <a:headEnd type="none" w="med" len="med"/>
              <a:tailEnd type="none" w="med" len="med"/>
            </a:ln>
          </p:spPr>
          <p:txBody>
            <a:bodyPr wrap="none" anchor="ctr"/>
            <a:lstStyle/>
            <a:p>
              <a:endParaRPr lang="en-US"/>
            </a:p>
          </p:txBody>
        </p:sp>
        <p:sp>
          <p:nvSpPr>
            <p:cNvPr id="9" name="SMARTInkAnnotation1"/>
            <p:cNvSpPr>
              <a:spLocks/>
            </p:cNvSpPr>
            <p:nvPr/>
          </p:nvSpPr>
          <p:spPr bwMode="auto">
            <a:xfrm>
              <a:off x="4123" y="3409"/>
              <a:ext cx="3" cy="1"/>
            </a:xfrm>
            <a:custGeom>
              <a:avLst/>
              <a:gdLst>
                <a:gd name="T0" fmla="*/ 0 w 3"/>
                <a:gd name="T1" fmla="*/ 0 h 1"/>
                <a:gd name="T2" fmla="*/ 2 w 3"/>
                <a:gd name="T3" fmla="*/ 0 h 1"/>
                <a:gd name="T4" fmla="*/ 0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0"/>
                  </a:moveTo>
                  <a:lnTo>
                    <a:pt x="2" y="0"/>
                  </a:lnTo>
                  <a:lnTo>
                    <a:pt x="0" y="0"/>
                  </a:lnTo>
                  <a:close/>
                </a:path>
              </a:pathLst>
            </a:custGeom>
            <a:noFill/>
            <a:ln w="38100" cap="flat">
              <a:solidFill>
                <a:srgbClr val="000000"/>
              </a:solidFill>
              <a:prstDash val="solid"/>
              <a:round/>
              <a:headEnd/>
              <a:tailEnd/>
            </a:ln>
          </p:spPr>
          <p:txBody>
            <a:bodyPr wrap="none" anchor="ctr"/>
            <a:lstStyle/>
            <a:p>
              <a:endParaRPr lang="en-US"/>
            </a:p>
          </p:txBody>
        </p:sp>
        <p:sp>
          <p:nvSpPr>
            <p:cNvPr id="10" name="SMARTInkAnnotation2"/>
            <p:cNvSpPr>
              <a:spLocks/>
            </p:cNvSpPr>
            <p:nvPr/>
          </p:nvSpPr>
          <p:spPr bwMode="auto">
            <a:xfrm>
              <a:off x="4129" y="3442"/>
              <a:ext cx="2" cy="1"/>
            </a:xfrm>
            <a:custGeom>
              <a:avLst/>
              <a:gdLst>
                <a:gd name="T0" fmla="*/ 0 w 2"/>
                <a:gd name="T1" fmla="*/ 0 h 1"/>
                <a:gd name="T2" fmla="*/ 1 w 2"/>
                <a:gd name="T3" fmla="*/ 0 h 1"/>
                <a:gd name="T4" fmla="*/ 0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1" y="0"/>
                  </a:lnTo>
                  <a:lnTo>
                    <a:pt x="0" y="0"/>
                  </a:lnTo>
                  <a:close/>
                </a:path>
              </a:pathLst>
            </a:custGeom>
            <a:noFill/>
            <a:ln w="38100" cap="flat">
              <a:solidFill>
                <a:srgbClr val="000000"/>
              </a:solidFill>
              <a:prstDash val="solid"/>
              <a:round/>
              <a:headEnd/>
              <a:tailEnd/>
            </a:ln>
          </p:spPr>
          <p:txBody>
            <a:bodyPr wrap="none" anchor="ctr"/>
            <a:lstStyle/>
            <a:p>
              <a:endParaRPr lang="en-US"/>
            </a:p>
          </p:txBody>
        </p:sp>
        <p:sp>
          <p:nvSpPr>
            <p:cNvPr id="11" name="SMARTInkAnnotation3"/>
            <p:cNvSpPr>
              <a:spLocks/>
            </p:cNvSpPr>
            <p:nvPr/>
          </p:nvSpPr>
          <p:spPr bwMode="auto">
            <a:xfrm>
              <a:off x="3966" y="3516"/>
              <a:ext cx="2" cy="1"/>
            </a:xfrm>
            <a:custGeom>
              <a:avLst/>
              <a:gdLst>
                <a:gd name="T0" fmla="*/ 0 w 2"/>
                <a:gd name="T1" fmla="*/ 0 h 1"/>
                <a:gd name="T2" fmla="*/ 1 w 2"/>
                <a:gd name="T3" fmla="*/ 0 h 1"/>
                <a:gd name="T4" fmla="*/ 0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1" y="0"/>
                  </a:lnTo>
                  <a:lnTo>
                    <a:pt x="0" y="0"/>
                  </a:lnTo>
                  <a:close/>
                </a:path>
              </a:pathLst>
            </a:custGeom>
            <a:noFill/>
            <a:ln w="38100" cap="flat">
              <a:solidFill>
                <a:srgbClr val="000000"/>
              </a:solidFill>
              <a:prstDash val="solid"/>
              <a:round/>
              <a:headEnd/>
              <a:tailEnd/>
            </a:ln>
          </p:spPr>
          <p:txBody>
            <a:bodyPr wrap="none" anchor="ctr"/>
            <a:lstStyle/>
            <a:p>
              <a:endParaRPr lang="en-US"/>
            </a:p>
          </p:txBody>
        </p:sp>
        <p:sp>
          <p:nvSpPr>
            <p:cNvPr id="12" name="SMARTInkAnnotation4"/>
            <p:cNvSpPr>
              <a:spLocks/>
            </p:cNvSpPr>
            <p:nvPr/>
          </p:nvSpPr>
          <p:spPr bwMode="auto">
            <a:xfrm>
              <a:off x="3752" y="3397"/>
              <a:ext cx="3" cy="1"/>
            </a:xfrm>
            <a:custGeom>
              <a:avLst/>
              <a:gdLst>
                <a:gd name="T0" fmla="*/ 0 w 3"/>
                <a:gd name="T1" fmla="*/ 0 h 1"/>
                <a:gd name="T2" fmla="*/ 2 w 3"/>
                <a:gd name="T3" fmla="*/ 0 h 1"/>
                <a:gd name="T4" fmla="*/ 0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0"/>
                  </a:moveTo>
                  <a:lnTo>
                    <a:pt x="2" y="0"/>
                  </a:lnTo>
                  <a:lnTo>
                    <a:pt x="0" y="0"/>
                  </a:lnTo>
                  <a:close/>
                </a:path>
              </a:pathLst>
            </a:custGeom>
            <a:noFill/>
            <a:ln w="38100" cap="flat">
              <a:solidFill>
                <a:srgbClr val="000000"/>
              </a:solidFill>
              <a:prstDash val="solid"/>
              <a:round/>
              <a:headEnd/>
              <a:tailEnd/>
            </a:ln>
          </p:spPr>
          <p:txBody>
            <a:bodyPr wrap="none" anchor="ctr"/>
            <a:lstStyle/>
            <a:p>
              <a:endParaRPr lang="en-US"/>
            </a:p>
          </p:txBody>
        </p:sp>
        <p:sp>
          <p:nvSpPr>
            <p:cNvPr id="13" name="SMARTInkAnnotation5"/>
            <p:cNvSpPr>
              <a:spLocks/>
            </p:cNvSpPr>
            <p:nvPr/>
          </p:nvSpPr>
          <p:spPr bwMode="auto">
            <a:xfrm>
              <a:off x="3988" y="3268"/>
              <a:ext cx="3" cy="1"/>
            </a:xfrm>
            <a:custGeom>
              <a:avLst/>
              <a:gdLst>
                <a:gd name="T0" fmla="*/ 0 w 3"/>
                <a:gd name="T1" fmla="*/ 0 h 1"/>
                <a:gd name="T2" fmla="*/ 2 w 3"/>
                <a:gd name="T3" fmla="*/ 0 h 1"/>
                <a:gd name="T4" fmla="*/ 0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0"/>
                  </a:moveTo>
                  <a:lnTo>
                    <a:pt x="2" y="0"/>
                  </a:lnTo>
                  <a:lnTo>
                    <a:pt x="0" y="0"/>
                  </a:lnTo>
                  <a:close/>
                </a:path>
              </a:pathLst>
            </a:custGeom>
            <a:noFill/>
            <a:ln w="38100" cap="flat">
              <a:solidFill>
                <a:srgbClr val="000000"/>
              </a:solidFill>
              <a:prstDash val="solid"/>
              <a:round/>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6">
                                            <p:txEl>
                                              <p:pRg st="0" end="0"/>
                                            </p:txEl>
                                          </p:spTgt>
                                        </p:tgtEl>
                                        <p:attrNameLst>
                                          <p:attrName>ppt_w</p:attrName>
                                        </p:attrNameLst>
                                      </p:cBhvr>
                                    </p:anim>
                                    <p:anim by="(#ppt_w*0.50)" calcmode="lin" valueType="num">
                                      <p:cBhvr>
                                        <p:cTn id="8" dur="500" decel="50000" autoRev="1" fill="hold">
                                          <p:stCondLst>
                                            <p:cond delay="0"/>
                                          </p:stCondLst>
                                        </p:cTn>
                                        <p:tgtEl>
                                          <p:spTgt spid="6">
                                            <p:txEl>
                                              <p:pRg st="0" end="0"/>
                                            </p:txEl>
                                          </p:spTgt>
                                        </p:tgtEl>
                                        <p:attrNameLst>
                                          <p:attrName>ppt_x</p:attrName>
                                        </p:attrNameLst>
                                      </p:cBhvr>
                                    </p:anim>
                                    <p:anim from="(-#ppt_h/2)" to="(#ppt_y)" calcmode="lin" valueType="num">
                                      <p:cBhvr>
                                        <p:cTn id="9" dur="1000" fill="hold">
                                          <p:stCondLst>
                                            <p:cond delay="0"/>
                                          </p:stCondLst>
                                        </p:cTn>
                                        <p:tgtEl>
                                          <p:spTgt spid="6">
                                            <p:txEl>
                                              <p:pRg st="0" end="0"/>
                                            </p:txEl>
                                          </p:spTgt>
                                        </p:tgtEl>
                                        <p:attrNameLst>
                                          <p:attrName>ppt_y</p:attrName>
                                        </p:attrNameLst>
                                      </p:cBhvr>
                                    </p:anim>
                                    <p:animRot by="21600000">
                                      <p:cBhvr>
                                        <p:cTn id="10" dur="1000" fill="hold">
                                          <p:stCondLst>
                                            <p:cond delay="0"/>
                                          </p:stCondLst>
                                        </p:cTn>
                                        <p:tgtEl>
                                          <p:spTgt spid="6">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6">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6">
                                            <p:txEl>
                                              <p:pRg st="1" end="1"/>
                                            </p:txEl>
                                          </p:spTgt>
                                        </p:tgtEl>
                                        <p:attrNameLst>
                                          <p:attrName>ppt_w</p:attrName>
                                        </p:attrNameLst>
                                      </p:cBhvr>
                                    </p:anim>
                                    <p:anim by="(#ppt_w*0.50)" calcmode="lin" valueType="num">
                                      <p:cBhvr>
                                        <p:cTn id="16" dur="500" decel="50000" autoRev="1" fill="hold">
                                          <p:stCondLst>
                                            <p:cond delay="0"/>
                                          </p:stCondLst>
                                        </p:cTn>
                                        <p:tgtEl>
                                          <p:spTgt spid="6">
                                            <p:txEl>
                                              <p:pRg st="1" end="1"/>
                                            </p:txEl>
                                          </p:spTgt>
                                        </p:tgtEl>
                                        <p:attrNameLst>
                                          <p:attrName>ppt_x</p:attrName>
                                        </p:attrNameLst>
                                      </p:cBhvr>
                                    </p:anim>
                                    <p:anim from="(-#ppt_h/2)" to="(#ppt_y)" calcmode="lin" valueType="num">
                                      <p:cBhvr>
                                        <p:cTn id="17" dur="1000" fill="hold">
                                          <p:stCondLst>
                                            <p:cond delay="0"/>
                                          </p:stCondLst>
                                        </p:cTn>
                                        <p:tgtEl>
                                          <p:spTgt spid="6">
                                            <p:txEl>
                                              <p:pRg st="1" end="1"/>
                                            </p:txEl>
                                          </p:spTgt>
                                        </p:tgtEl>
                                        <p:attrNameLst>
                                          <p:attrName>ppt_y</p:attrName>
                                        </p:attrNameLst>
                                      </p:cBhvr>
                                    </p:anim>
                                    <p:animRot by="21600000">
                                      <p:cBhvr>
                                        <p:cTn id="18" dur="1000" fill="hold">
                                          <p:stCondLst>
                                            <p:cond delay="0"/>
                                          </p:stCondLst>
                                        </p:cTn>
                                        <p:tgtEl>
                                          <p:spTgt spid="6">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6">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6">
                                            <p:txEl>
                                              <p:pRg st="2" end="2"/>
                                            </p:txEl>
                                          </p:spTgt>
                                        </p:tgtEl>
                                        <p:attrNameLst>
                                          <p:attrName>ppt_w</p:attrName>
                                        </p:attrNameLst>
                                      </p:cBhvr>
                                    </p:anim>
                                    <p:anim by="(#ppt_w*0.50)" calcmode="lin" valueType="num">
                                      <p:cBhvr>
                                        <p:cTn id="24" dur="500" decel="50000" autoRev="1" fill="hold">
                                          <p:stCondLst>
                                            <p:cond delay="0"/>
                                          </p:stCondLst>
                                        </p:cTn>
                                        <p:tgtEl>
                                          <p:spTgt spid="6">
                                            <p:txEl>
                                              <p:pRg st="2" end="2"/>
                                            </p:txEl>
                                          </p:spTgt>
                                        </p:tgtEl>
                                        <p:attrNameLst>
                                          <p:attrName>ppt_x</p:attrName>
                                        </p:attrNameLst>
                                      </p:cBhvr>
                                    </p:anim>
                                    <p:anim from="(-#ppt_h/2)" to="(#ppt_y)" calcmode="lin" valueType="num">
                                      <p:cBhvr>
                                        <p:cTn id="25" dur="1000" fill="hold">
                                          <p:stCondLst>
                                            <p:cond delay="0"/>
                                          </p:stCondLst>
                                        </p:cTn>
                                        <p:tgtEl>
                                          <p:spTgt spid="6">
                                            <p:txEl>
                                              <p:pRg st="2" end="2"/>
                                            </p:txEl>
                                          </p:spTgt>
                                        </p:tgtEl>
                                        <p:attrNameLst>
                                          <p:attrName>ppt_y</p:attrName>
                                        </p:attrNameLst>
                                      </p:cBhvr>
                                    </p:anim>
                                    <p:animRot by="21600000">
                                      <p:cBhvr>
                                        <p:cTn id="26" dur="1000" fill="hold">
                                          <p:stCondLst>
                                            <p:cond delay="0"/>
                                          </p:stCondLst>
                                        </p:cTn>
                                        <p:tgtEl>
                                          <p:spTgt spid="6">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6">
                                            <p:txEl>
                                              <p:pRg st="3" end="3"/>
                                            </p:txEl>
                                          </p:spTgt>
                                        </p:tgtEl>
                                        <p:attrNameLst>
                                          <p:attrName>style.visibility</p:attrName>
                                        </p:attrNameLst>
                                      </p:cBhvr>
                                      <p:to>
                                        <p:strVal val="visible"/>
                                      </p:to>
                                    </p:set>
                                    <p:anim by="(-#ppt_w*2)" calcmode="lin" valueType="num">
                                      <p:cBhvr rctx="PPT">
                                        <p:cTn id="31" dur="500" autoRev="1" fill="hold">
                                          <p:stCondLst>
                                            <p:cond delay="0"/>
                                          </p:stCondLst>
                                        </p:cTn>
                                        <p:tgtEl>
                                          <p:spTgt spid="6">
                                            <p:txEl>
                                              <p:pRg st="3" end="3"/>
                                            </p:txEl>
                                          </p:spTgt>
                                        </p:tgtEl>
                                        <p:attrNameLst>
                                          <p:attrName>ppt_w</p:attrName>
                                        </p:attrNameLst>
                                      </p:cBhvr>
                                    </p:anim>
                                    <p:anim by="(#ppt_w*0.50)" calcmode="lin" valueType="num">
                                      <p:cBhvr>
                                        <p:cTn id="32" dur="500" decel="50000" autoRev="1" fill="hold">
                                          <p:stCondLst>
                                            <p:cond delay="0"/>
                                          </p:stCondLst>
                                        </p:cTn>
                                        <p:tgtEl>
                                          <p:spTgt spid="6">
                                            <p:txEl>
                                              <p:pRg st="3" end="3"/>
                                            </p:txEl>
                                          </p:spTgt>
                                        </p:tgtEl>
                                        <p:attrNameLst>
                                          <p:attrName>ppt_x</p:attrName>
                                        </p:attrNameLst>
                                      </p:cBhvr>
                                    </p:anim>
                                    <p:anim from="(-#ppt_h/2)" to="(#ppt_y)" calcmode="lin" valueType="num">
                                      <p:cBhvr>
                                        <p:cTn id="33" dur="1000" fill="hold">
                                          <p:stCondLst>
                                            <p:cond delay="0"/>
                                          </p:stCondLst>
                                        </p:cTn>
                                        <p:tgtEl>
                                          <p:spTgt spid="6">
                                            <p:txEl>
                                              <p:pRg st="3" end="3"/>
                                            </p:txEl>
                                          </p:spTgt>
                                        </p:tgtEl>
                                        <p:attrNameLst>
                                          <p:attrName>ppt_y</p:attrName>
                                        </p:attrNameLst>
                                      </p:cBhvr>
                                    </p:anim>
                                    <p:animRot by="21600000">
                                      <p:cBhvr>
                                        <p:cTn id="34" dur="1000" fill="hold">
                                          <p:stCondLst>
                                            <p:cond delay="0"/>
                                          </p:stCondLst>
                                        </p:cTn>
                                        <p:tgtEl>
                                          <p:spTgt spid="6">
                                            <p:txEl>
                                              <p:pRg st="3" end="3"/>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6">
                                            <p:txEl>
                                              <p:pRg st="4" end="4"/>
                                            </p:txEl>
                                          </p:spTgt>
                                        </p:tgtEl>
                                        <p:attrNameLst>
                                          <p:attrName>style.visibility</p:attrName>
                                        </p:attrNameLst>
                                      </p:cBhvr>
                                      <p:to>
                                        <p:strVal val="visible"/>
                                      </p:to>
                                    </p:set>
                                    <p:anim by="(-#ppt_w*2)" calcmode="lin" valueType="num">
                                      <p:cBhvr rctx="PPT">
                                        <p:cTn id="39" dur="500" autoRev="1" fill="hold">
                                          <p:stCondLst>
                                            <p:cond delay="0"/>
                                          </p:stCondLst>
                                        </p:cTn>
                                        <p:tgtEl>
                                          <p:spTgt spid="6">
                                            <p:txEl>
                                              <p:pRg st="4" end="4"/>
                                            </p:txEl>
                                          </p:spTgt>
                                        </p:tgtEl>
                                        <p:attrNameLst>
                                          <p:attrName>ppt_w</p:attrName>
                                        </p:attrNameLst>
                                      </p:cBhvr>
                                    </p:anim>
                                    <p:anim by="(#ppt_w*0.50)" calcmode="lin" valueType="num">
                                      <p:cBhvr>
                                        <p:cTn id="40" dur="500" decel="50000" autoRev="1" fill="hold">
                                          <p:stCondLst>
                                            <p:cond delay="0"/>
                                          </p:stCondLst>
                                        </p:cTn>
                                        <p:tgtEl>
                                          <p:spTgt spid="6">
                                            <p:txEl>
                                              <p:pRg st="4" end="4"/>
                                            </p:txEl>
                                          </p:spTgt>
                                        </p:tgtEl>
                                        <p:attrNameLst>
                                          <p:attrName>ppt_x</p:attrName>
                                        </p:attrNameLst>
                                      </p:cBhvr>
                                    </p:anim>
                                    <p:anim from="(-#ppt_h/2)" to="(#ppt_y)" calcmode="lin" valueType="num">
                                      <p:cBhvr>
                                        <p:cTn id="41" dur="1000" fill="hold">
                                          <p:stCondLst>
                                            <p:cond delay="0"/>
                                          </p:stCondLst>
                                        </p:cTn>
                                        <p:tgtEl>
                                          <p:spTgt spid="6">
                                            <p:txEl>
                                              <p:pRg st="4" end="4"/>
                                            </p:txEl>
                                          </p:spTgt>
                                        </p:tgtEl>
                                        <p:attrNameLst>
                                          <p:attrName>ppt_y</p:attrName>
                                        </p:attrNameLst>
                                      </p:cBhvr>
                                    </p:anim>
                                    <p:animRot by="21600000">
                                      <p:cBhvr>
                                        <p:cTn id="42" dur="1000" fill="hold">
                                          <p:stCondLst>
                                            <p:cond delay="0"/>
                                          </p:stCondLst>
                                        </p:cTn>
                                        <p:tgtEl>
                                          <p:spTgt spid="6">
                                            <p:txEl>
                                              <p:pRg st="4" end="4"/>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6">
                                            <p:txEl>
                                              <p:pRg st="5" end="5"/>
                                            </p:txEl>
                                          </p:spTgt>
                                        </p:tgtEl>
                                        <p:attrNameLst>
                                          <p:attrName>style.visibility</p:attrName>
                                        </p:attrNameLst>
                                      </p:cBhvr>
                                      <p:to>
                                        <p:strVal val="visible"/>
                                      </p:to>
                                    </p:set>
                                    <p:anim by="(-#ppt_w*2)" calcmode="lin" valueType="num">
                                      <p:cBhvr rctx="PPT">
                                        <p:cTn id="47" dur="500" autoRev="1" fill="hold">
                                          <p:stCondLst>
                                            <p:cond delay="0"/>
                                          </p:stCondLst>
                                        </p:cTn>
                                        <p:tgtEl>
                                          <p:spTgt spid="6">
                                            <p:txEl>
                                              <p:pRg st="5" end="5"/>
                                            </p:txEl>
                                          </p:spTgt>
                                        </p:tgtEl>
                                        <p:attrNameLst>
                                          <p:attrName>ppt_w</p:attrName>
                                        </p:attrNameLst>
                                      </p:cBhvr>
                                    </p:anim>
                                    <p:anim by="(#ppt_w*0.50)" calcmode="lin" valueType="num">
                                      <p:cBhvr>
                                        <p:cTn id="48" dur="500" decel="50000" autoRev="1" fill="hold">
                                          <p:stCondLst>
                                            <p:cond delay="0"/>
                                          </p:stCondLst>
                                        </p:cTn>
                                        <p:tgtEl>
                                          <p:spTgt spid="6">
                                            <p:txEl>
                                              <p:pRg st="5" end="5"/>
                                            </p:txEl>
                                          </p:spTgt>
                                        </p:tgtEl>
                                        <p:attrNameLst>
                                          <p:attrName>ppt_x</p:attrName>
                                        </p:attrNameLst>
                                      </p:cBhvr>
                                    </p:anim>
                                    <p:anim from="(-#ppt_h/2)" to="(#ppt_y)" calcmode="lin" valueType="num">
                                      <p:cBhvr>
                                        <p:cTn id="49" dur="1000" fill="hold">
                                          <p:stCondLst>
                                            <p:cond delay="0"/>
                                          </p:stCondLst>
                                        </p:cTn>
                                        <p:tgtEl>
                                          <p:spTgt spid="6">
                                            <p:txEl>
                                              <p:pRg st="5" end="5"/>
                                            </p:txEl>
                                          </p:spTgt>
                                        </p:tgtEl>
                                        <p:attrNameLst>
                                          <p:attrName>ppt_y</p:attrName>
                                        </p:attrNameLst>
                                      </p:cBhvr>
                                    </p:anim>
                                    <p:animRot by="21600000">
                                      <p:cBhvr>
                                        <p:cTn id="50" dur="1000" fill="hold">
                                          <p:stCondLst>
                                            <p:cond delay="0"/>
                                          </p:stCondLst>
                                        </p:cTn>
                                        <p:tgtEl>
                                          <p:spTgt spid="6">
                                            <p:txEl>
                                              <p:pRg st="5" end="5"/>
                                            </p:txEl>
                                          </p:spTgt>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56" presetClass="entr" presetSubtype="0" fill="hold" grpId="0" nodeType="clickEffect">
                                  <p:stCondLst>
                                    <p:cond delay="0"/>
                                  </p:stCondLst>
                                  <p:iterate type="lt">
                                    <p:tmPct val="10000"/>
                                  </p:iterate>
                                  <p:childTnLst>
                                    <p:set>
                                      <p:cBhvr>
                                        <p:cTn id="54" dur="1" fill="hold">
                                          <p:stCondLst>
                                            <p:cond delay="0"/>
                                          </p:stCondLst>
                                        </p:cTn>
                                        <p:tgtEl>
                                          <p:spTgt spid="6">
                                            <p:txEl>
                                              <p:pRg st="6" end="6"/>
                                            </p:txEl>
                                          </p:spTgt>
                                        </p:tgtEl>
                                        <p:attrNameLst>
                                          <p:attrName>style.visibility</p:attrName>
                                        </p:attrNameLst>
                                      </p:cBhvr>
                                      <p:to>
                                        <p:strVal val="visible"/>
                                      </p:to>
                                    </p:set>
                                    <p:anim by="(-#ppt_w*2)" calcmode="lin" valueType="num">
                                      <p:cBhvr rctx="PPT">
                                        <p:cTn id="55" dur="500" autoRev="1" fill="hold">
                                          <p:stCondLst>
                                            <p:cond delay="0"/>
                                          </p:stCondLst>
                                        </p:cTn>
                                        <p:tgtEl>
                                          <p:spTgt spid="6">
                                            <p:txEl>
                                              <p:pRg st="6" end="6"/>
                                            </p:txEl>
                                          </p:spTgt>
                                        </p:tgtEl>
                                        <p:attrNameLst>
                                          <p:attrName>ppt_w</p:attrName>
                                        </p:attrNameLst>
                                      </p:cBhvr>
                                    </p:anim>
                                    <p:anim by="(#ppt_w*0.50)" calcmode="lin" valueType="num">
                                      <p:cBhvr>
                                        <p:cTn id="56" dur="500" decel="50000" autoRev="1" fill="hold">
                                          <p:stCondLst>
                                            <p:cond delay="0"/>
                                          </p:stCondLst>
                                        </p:cTn>
                                        <p:tgtEl>
                                          <p:spTgt spid="6">
                                            <p:txEl>
                                              <p:pRg st="6" end="6"/>
                                            </p:txEl>
                                          </p:spTgt>
                                        </p:tgtEl>
                                        <p:attrNameLst>
                                          <p:attrName>ppt_x</p:attrName>
                                        </p:attrNameLst>
                                      </p:cBhvr>
                                    </p:anim>
                                    <p:anim from="(-#ppt_h/2)" to="(#ppt_y)" calcmode="lin" valueType="num">
                                      <p:cBhvr>
                                        <p:cTn id="57" dur="1000" fill="hold">
                                          <p:stCondLst>
                                            <p:cond delay="0"/>
                                          </p:stCondLst>
                                        </p:cTn>
                                        <p:tgtEl>
                                          <p:spTgt spid="6">
                                            <p:txEl>
                                              <p:pRg st="6" end="6"/>
                                            </p:txEl>
                                          </p:spTgt>
                                        </p:tgtEl>
                                        <p:attrNameLst>
                                          <p:attrName>ppt_y</p:attrName>
                                        </p:attrNameLst>
                                      </p:cBhvr>
                                    </p:anim>
                                    <p:animRot by="21600000">
                                      <p:cBhvr>
                                        <p:cTn id="58" dur="1000" fill="hold">
                                          <p:stCondLst>
                                            <p:cond delay="0"/>
                                          </p:stCondLst>
                                        </p:cTn>
                                        <p:tgtEl>
                                          <p:spTgt spid="6">
                                            <p:txEl>
                                              <p:pRg st="6" end="6"/>
                                            </p:txEl>
                                          </p:spTgt>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56" presetClass="entr" presetSubtype="0" fill="hold" grpId="0" nodeType="clickEffect">
                                  <p:stCondLst>
                                    <p:cond delay="0"/>
                                  </p:stCondLst>
                                  <p:iterate type="lt">
                                    <p:tmPct val="10000"/>
                                  </p:iterate>
                                  <p:childTnLst>
                                    <p:set>
                                      <p:cBhvr>
                                        <p:cTn id="62" dur="1" fill="hold">
                                          <p:stCondLst>
                                            <p:cond delay="0"/>
                                          </p:stCondLst>
                                        </p:cTn>
                                        <p:tgtEl>
                                          <p:spTgt spid="6">
                                            <p:txEl>
                                              <p:pRg st="8" end="8"/>
                                            </p:txEl>
                                          </p:spTgt>
                                        </p:tgtEl>
                                        <p:attrNameLst>
                                          <p:attrName>style.visibility</p:attrName>
                                        </p:attrNameLst>
                                      </p:cBhvr>
                                      <p:to>
                                        <p:strVal val="visible"/>
                                      </p:to>
                                    </p:set>
                                    <p:anim by="(-#ppt_w*2)" calcmode="lin" valueType="num">
                                      <p:cBhvr rctx="PPT">
                                        <p:cTn id="63" dur="500" autoRev="1" fill="hold">
                                          <p:stCondLst>
                                            <p:cond delay="0"/>
                                          </p:stCondLst>
                                        </p:cTn>
                                        <p:tgtEl>
                                          <p:spTgt spid="6">
                                            <p:txEl>
                                              <p:pRg st="8" end="8"/>
                                            </p:txEl>
                                          </p:spTgt>
                                        </p:tgtEl>
                                        <p:attrNameLst>
                                          <p:attrName>ppt_w</p:attrName>
                                        </p:attrNameLst>
                                      </p:cBhvr>
                                    </p:anim>
                                    <p:anim by="(#ppt_w*0.50)" calcmode="lin" valueType="num">
                                      <p:cBhvr>
                                        <p:cTn id="64" dur="500" decel="50000" autoRev="1" fill="hold">
                                          <p:stCondLst>
                                            <p:cond delay="0"/>
                                          </p:stCondLst>
                                        </p:cTn>
                                        <p:tgtEl>
                                          <p:spTgt spid="6">
                                            <p:txEl>
                                              <p:pRg st="8" end="8"/>
                                            </p:txEl>
                                          </p:spTgt>
                                        </p:tgtEl>
                                        <p:attrNameLst>
                                          <p:attrName>ppt_x</p:attrName>
                                        </p:attrNameLst>
                                      </p:cBhvr>
                                    </p:anim>
                                    <p:anim from="(-#ppt_h/2)" to="(#ppt_y)" calcmode="lin" valueType="num">
                                      <p:cBhvr>
                                        <p:cTn id="65" dur="1000" fill="hold">
                                          <p:stCondLst>
                                            <p:cond delay="0"/>
                                          </p:stCondLst>
                                        </p:cTn>
                                        <p:tgtEl>
                                          <p:spTgt spid="6">
                                            <p:txEl>
                                              <p:pRg st="8" end="8"/>
                                            </p:txEl>
                                          </p:spTgt>
                                        </p:tgtEl>
                                        <p:attrNameLst>
                                          <p:attrName>ppt_y</p:attrName>
                                        </p:attrNameLst>
                                      </p:cBhvr>
                                    </p:anim>
                                    <p:animRot by="21600000">
                                      <p:cBhvr>
                                        <p:cTn id="66" dur="1000" fill="hold">
                                          <p:stCondLst>
                                            <p:cond delay="0"/>
                                          </p:stCondLst>
                                        </p:cTn>
                                        <p:tgtEl>
                                          <p:spTgt spid="6">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andela"/>
          <p:cNvPicPr>
            <a:picLocks noChangeAspect="1" noChangeArrowheads="1"/>
          </p:cNvPicPr>
          <p:nvPr/>
        </p:nvPicPr>
        <p:blipFill>
          <a:blip r:embed="rId2" cstate="print"/>
          <a:srcRect/>
          <a:stretch>
            <a:fillRect/>
          </a:stretch>
        </p:blipFill>
        <p:spPr bwMode="auto">
          <a:xfrm>
            <a:off x="3124200" y="297081"/>
            <a:ext cx="5486400" cy="3643313"/>
          </a:xfrm>
          <a:prstGeom prst="rect">
            <a:avLst/>
          </a:prstGeom>
          <a:noFill/>
          <a:ln w="9525">
            <a:noFill/>
            <a:miter lim="800000"/>
            <a:headEnd/>
            <a:tailEnd/>
          </a:ln>
        </p:spPr>
      </p:pic>
      <p:sp>
        <p:nvSpPr>
          <p:cNvPr id="3" name="Text Box 5"/>
          <p:cNvSpPr txBox="1">
            <a:spLocks noChangeArrowheads="1"/>
          </p:cNvSpPr>
          <p:nvPr/>
        </p:nvSpPr>
        <p:spPr bwMode="auto">
          <a:xfrm>
            <a:off x="228600" y="3962400"/>
            <a:ext cx="8763000" cy="2246769"/>
          </a:xfrm>
          <a:prstGeom prst="rect">
            <a:avLst/>
          </a:prstGeom>
          <a:noFill/>
          <a:ln w="9525">
            <a:noFill/>
            <a:miter lim="800000"/>
            <a:headEnd/>
            <a:tailEnd/>
          </a:ln>
        </p:spPr>
        <p:txBody>
          <a:bodyPr>
            <a:spAutoFit/>
          </a:bodyPr>
          <a:lstStyle/>
          <a:p>
            <a:pPr>
              <a:spcBef>
                <a:spcPct val="50000"/>
              </a:spcBef>
            </a:pPr>
            <a:r>
              <a:rPr lang="en-US" sz="2800" dirty="0" smtClean="0"/>
              <a:t>These political groups were often </a:t>
            </a:r>
            <a:r>
              <a:rPr lang="en-US" sz="2800" dirty="0"/>
              <a:t>supported by sympathetic whites, opposed apartheid using a variety of tactics, including violence, strikes, demonstrations, and sabotage - strategies that often met with severe consequences from the government. </a:t>
            </a:r>
          </a:p>
        </p:txBody>
      </p:sp>
      <p:sp>
        <p:nvSpPr>
          <p:cNvPr id="4" name="Rectangle 3"/>
          <p:cNvSpPr/>
          <p:nvPr/>
        </p:nvSpPr>
        <p:spPr>
          <a:xfrm>
            <a:off x="1066800" y="6211669"/>
            <a:ext cx="8077200" cy="369332"/>
          </a:xfrm>
          <a:prstGeom prst="rect">
            <a:avLst/>
          </a:prstGeom>
        </p:spPr>
        <p:txBody>
          <a:bodyPr wrap="square">
            <a:spAutoFit/>
          </a:bodyPr>
          <a:lstStyle/>
          <a:p>
            <a:r>
              <a:rPr lang="en-US" u="sng" dirty="0" smtClean="0">
                <a:hlinkClick r:id="rId3"/>
              </a:rPr>
              <a:t>http://overcomingapartheid.msu.edu/video.php?id=65-24F-DC</a:t>
            </a:r>
            <a:r>
              <a:rPr lang="en-US" dirty="0" smtClean="0"/>
              <a:t> </a:t>
            </a:r>
            <a:endParaRPr lang="en-US" dirty="0"/>
          </a:p>
        </p:txBody>
      </p:sp>
      <p:sp>
        <p:nvSpPr>
          <p:cNvPr id="5" name="TextBox 4"/>
          <p:cNvSpPr txBox="1"/>
          <p:nvPr/>
        </p:nvSpPr>
        <p:spPr>
          <a:xfrm>
            <a:off x="0" y="297081"/>
            <a:ext cx="2971800" cy="3416320"/>
          </a:xfrm>
          <a:prstGeom prst="rect">
            <a:avLst/>
          </a:prstGeom>
          <a:noFill/>
        </p:spPr>
        <p:txBody>
          <a:bodyPr wrap="square" rtlCol="0">
            <a:spAutoFit/>
          </a:bodyPr>
          <a:lstStyle/>
          <a:p>
            <a:r>
              <a:rPr lang="en-US" sz="2400" dirty="0"/>
              <a:t>A number of black political groups were created, such as the African National Congress (The ANC</a:t>
            </a:r>
            <a:r>
              <a:rPr lang="en-US" sz="2400" dirty="0" smtClean="0"/>
              <a:t>) Nelson Mandela was a leader in this group. He encouraged Non Violent protest. </a:t>
            </a: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8"/>
          <p:cNvPicPr>
            <a:picLocks noChangeAspect="1" noChangeArrowheads="1"/>
          </p:cNvPicPr>
          <p:nvPr/>
        </p:nvPicPr>
        <p:blipFill>
          <a:blip r:embed="rId2" cstate="print"/>
          <a:srcRect/>
          <a:stretch>
            <a:fillRect/>
          </a:stretch>
        </p:blipFill>
        <p:spPr bwMode="auto">
          <a:xfrm>
            <a:off x="533400" y="228600"/>
            <a:ext cx="3970338" cy="5943600"/>
          </a:xfrm>
          <a:prstGeom prst="rect">
            <a:avLst/>
          </a:prstGeom>
          <a:noFill/>
          <a:ln w="9525">
            <a:noFill/>
            <a:miter lim="800000"/>
            <a:headEnd/>
            <a:tailEnd/>
          </a:ln>
        </p:spPr>
      </p:pic>
      <p:sp>
        <p:nvSpPr>
          <p:cNvPr id="3" name="Text Box 5"/>
          <p:cNvSpPr txBox="1">
            <a:spLocks noChangeArrowheads="1"/>
          </p:cNvSpPr>
          <p:nvPr/>
        </p:nvSpPr>
        <p:spPr bwMode="auto">
          <a:xfrm>
            <a:off x="4800600" y="152400"/>
            <a:ext cx="3810000" cy="6497638"/>
          </a:xfrm>
          <a:prstGeom prst="rect">
            <a:avLst/>
          </a:prstGeom>
          <a:noFill/>
          <a:ln w="9525">
            <a:noFill/>
            <a:miter lim="800000"/>
            <a:headEnd/>
            <a:tailEnd/>
          </a:ln>
        </p:spPr>
        <p:txBody>
          <a:bodyPr>
            <a:spAutoFit/>
          </a:bodyPr>
          <a:lstStyle/>
          <a:p>
            <a:pPr>
              <a:spcBef>
                <a:spcPct val="50000"/>
              </a:spcBef>
            </a:pPr>
            <a:r>
              <a:rPr lang="en-US" sz="2800" b="1"/>
              <a:t>Grave of the young Black leader, Steve Biko, in King Williams Town, South Africa. Biko died while in prison in 1977. During the investigation into his death, strong evidence was presented that Biko suffered violent and inhumane treatment during his imprisonment.</a:t>
            </a:r>
            <a:r>
              <a:rPr lang="en-US" sz="2800"/>
              <a:t> </a:t>
            </a:r>
          </a:p>
        </p:txBody>
      </p:sp>
      <p:sp>
        <p:nvSpPr>
          <p:cNvPr id="4" name="TextBox 3"/>
          <p:cNvSpPr txBox="1"/>
          <p:nvPr/>
        </p:nvSpPr>
        <p:spPr>
          <a:xfrm>
            <a:off x="4876800" y="5410200"/>
            <a:ext cx="3810000" cy="369332"/>
          </a:xfrm>
          <a:prstGeom prst="rect">
            <a:avLst/>
          </a:prstGeom>
          <a:noFill/>
        </p:spPr>
        <p:txBody>
          <a:bodyPr wrap="square" rtlCol="0">
            <a:spAutoFit/>
          </a:bodyPr>
          <a:lstStyle/>
          <a:p>
            <a:r>
              <a:rPr lang="en-US" dirty="0" smtClean="0"/>
              <a:t>Show end credits of Cry Freedom</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152400"/>
            <a:ext cx="91440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smtClean="0">
                <a:ln>
                  <a:noFill/>
                </a:ln>
                <a:solidFill>
                  <a:schemeClr val="tx1"/>
                </a:solidFill>
                <a:effectLst/>
                <a:uLnTx/>
                <a:uFillTx/>
                <a:latin typeface="+mj-lt"/>
                <a:ea typeface="+mj-ea"/>
                <a:cs typeface="+mj-cs"/>
              </a:rPr>
              <a:t>Assessment 1: Create a protest poster.</a:t>
            </a:r>
          </a:p>
        </p:txBody>
      </p:sp>
      <p:sp>
        <p:nvSpPr>
          <p:cNvPr id="3" name="Rectangle 3"/>
          <p:cNvSpPr txBox="1">
            <a:spLocks noChangeArrowheads="1"/>
          </p:cNvSpPr>
          <p:nvPr/>
        </p:nvSpPr>
        <p:spPr>
          <a:xfrm>
            <a:off x="228600" y="1143000"/>
            <a:ext cx="8915400" cy="57150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You are a black South African and you are protesting against Apartheid.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On your poster tell 4 things that the Afrikaners are doing that are restricting your rights as a black South African. (25 points for each correctly explained event/right.)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Include an illustration of each event. Make it colorful and creative! You want to draw people’s attention.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Due: ____________________</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228600"/>
            <a:ext cx="91440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SS7E2B: Describe a trade barrier that effected the economy of South Africa </a:t>
            </a:r>
          </a:p>
        </p:txBody>
      </p:sp>
      <p:sp>
        <p:nvSpPr>
          <p:cNvPr id="3" name="Rectangle 3"/>
          <p:cNvSpPr txBox="1">
            <a:spLocks noChangeArrowheads="1"/>
          </p:cNvSpPr>
          <p:nvPr/>
        </p:nvSpPr>
        <p:spPr>
          <a:xfrm>
            <a:off x="0" y="1219200"/>
            <a:ext cx="8686800" cy="4906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What is a sanction?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Why did foreign countries impose sanctions on South Africa?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How did foreign countries hurt South Africa’s economy with sanctions.</a:t>
            </a:r>
          </a:p>
        </p:txBody>
      </p:sp>
      <p:sp>
        <p:nvSpPr>
          <p:cNvPr id="8" name="Rectangle 2"/>
          <p:cNvSpPr txBox="1">
            <a:spLocks noChangeArrowheads="1"/>
          </p:cNvSpPr>
          <p:nvPr/>
        </p:nvSpPr>
        <p:spPr>
          <a:xfrm>
            <a:off x="0" y="2438400"/>
            <a:ext cx="8763000" cy="124936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SS7H1C: Explain the roles of Nelson Mandela and F.W. DeKlerk in South Africa</a:t>
            </a:r>
          </a:p>
        </p:txBody>
      </p:sp>
      <p:sp>
        <p:nvSpPr>
          <p:cNvPr id="9" name="Rectangle 3"/>
          <p:cNvSpPr txBox="1">
            <a:spLocks noChangeArrowheads="1"/>
          </p:cNvSpPr>
          <p:nvPr/>
        </p:nvSpPr>
        <p:spPr>
          <a:xfrm>
            <a:off x="0" y="3200400"/>
            <a:ext cx="9144000" cy="990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What did F.W. DeKlerk and Nelson Mandela do to end apartheid?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What were their roles in the new government?</a:t>
            </a:r>
          </a:p>
        </p:txBody>
      </p:sp>
      <p:sp>
        <p:nvSpPr>
          <p:cNvPr id="10" name="Rectangle 9"/>
          <p:cNvSpPr/>
          <p:nvPr/>
        </p:nvSpPr>
        <p:spPr>
          <a:xfrm>
            <a:off x="0" y="3962400"/>
            <a:ext cx="9144000" cy="954107"/>
          </a:xfrm>
          <a:prstGeom prst="rect">
            <a:avLst/>
          </a:prstGeom>
        </p:spPr>
        <p:txBody>
          <a:bodyPr wrap="square">
            <a:spAutoFit/>
          </a:bodyPr>
          <a:lstStyle/>
          <a:p>
            <a:r>
              <a:rPr lang="en-US" sz="2800" dirty="0" smtClean="0">
                <a:solidFill>
                  <a:schemeClr val="tx2"/>
                </a:solidFill>
              </a:rPr>
              <a:t>SS7G2C: Students will explain the structures of the modern governments of Africa</a:t>
            </a:r>
            <a:endParaRPr lang="en-US" sz="2800" dirty="0">
              <a:solidFill>
                <a:schemeClr val="tx2"/>
              </a:solidFill>
            </a:endParaRPr>
          </a:p>
        </p:txBody>
      </p:sp>
      <p:sp>
        <p:nvSpPr>
          <p:cNvPr id="11" name="Rectangle 10"/>
          <p:cNvSpPr/>
          <p:nvPr/>
        </p:nvSpPr>
        <p:spPr>
          <a:xfrm>
            <a:off x="0" y="5105400"/>
            <a:ext cx="9144000" cy="400110"/>
          </a:xfrm>
          <a:prstGeom prst="rect">
            <a:avLst/>
          </a:prstGeom>
        </p:spPr>
        <p:txBody>
          <a:bodyPr wrap="square">
            <a:spAutoFit/>
          </a:bodyPr>
          <a:lstStyle/>
          <a:p>
            <a:pPr>
              <a:spcBef>
                <a:spcPct val="20000"/>
              </a:spcBef>
              <a:buFontTx/>
              <a:buChar char="•"/>
            </a:pPr>
            <a:r>
              <a:rPr lang="en-US" sz="2000" dirty="0" smtClean="0"/>
              <a:t>What was the government of South Africa like after the abolishment of Apartheid?</a:t>
            </a:r>
            <a:endParaRPr 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0"/>
            <a:ext cx="8229600" cy="113982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tx1"/>
                </a:solidFill>
                <a:effectLst/>
                <a:uLnTx/>
                <a:uFillTx/>
                <a:latin typeface="+mj-lt"/>
                <a:ea typeface="+mj-ea"/>
                <a:cs typeface="+mj-cs"/>
              </a:rPr>
              <a:t>Key word is “selective”</a:t>
            </a:r>
            <a:endParaRPr kumimoji="0" lang="en-US" sz="44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Rectangle 3"/>
          <p:cNvSpPr txBox="1">
            <a:spLocks noChangeArrowheads="1"/>
          </p:cNvSpPr>
          <p:nvPr/>
        </p:nvSpPr>
        <p:spPr>
          <a:xfrm>
            <a:off x="152400" y="1143000"/>
            <a:ext cx="8839200" cy="57150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Apartheid was also denounced by the international community: in 1961 South Africa was forced to withdraw from the British Commonwealth (kicked out of the United Kingdom).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600" dirty="0"/>
              <a:t>I</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n 1985 the governments of the </a:t>
            </a:r>
            <a:r>
              <a:rPr kumimoji="0" lang="en-US" sz="3600" b="0" i="0" u="sng" strike="noStrike" kern="1200" cap="none" spc="0" normalizeH="0" baseline="0" noProof="0" dirty="0" smtClean="0">
                <a:ln>
                  <a:noFill/>
                </a:ln>
                <a:solidFill>
                  <a:schemeClr val="tx1"/>
                </a:solidFill>
                <a:effectLst/>
                <a:uLnTx/>
                <a:uFillTx/>
                <a:latin typeface="+mn-lt"/>
                <a:ea typeface="+mn-ea"/>
                <a:cs typeface="+mn-cs"/>
              </a:rPr>
              <a:t>United States and Great Britain imposed </a:t>
            </a:r>
            <a:r>
              <a:rPr kumimoji="0" lang="en-US" sz="3600" b="0" i="0" u="sng" strike="noStrike" kern="1200" cap="none" spc="0" normalizeH="0" baseline="0" noProof="0" dirty="0" smtClean="0">
                <a:ln>
                  <a:noFill/>
                </a:ln>
                <a:solidFill>
                  <a:srgbClr val="FF0000"/>
                </a:solidFill>
                <a:effectLst/>
                <a:uLnTx/>
                <a:uFillTx/>
                <a:latin typeface="+mn-lt"/>
                <a:ea typeface="+mn-ea"/>
                <a:cs typeface="+mn-cs"/>
              </a:rPr>
              <a:t>selective</a:t>
            </a:r>
            <a:r>
              <a:rPr kumimoji="0" lang="en-US" sz="3600" b="0" i="0" u="sng" strike="noStrike" kern="1200" cap="none" spc="0" normalizeH="0" baseline="0" noProof="0" dirty="0" smtClean="0">
                <a:ln>
                  <a:noFill/>
                </a:ln>
                <a:solidFill>
                  <a:schemeClr val="tx1"/>
                </a:solidFill>
                <a:effectLst/>
                <a:uLnTx/>
                <a:uFillTx/>
                <a:latin typeface="+mn-lt"/>
                <a:ea typeface="+mn-ea"/>
                <a:cs typeface="+mn-cs"/>
              </a:rPr>
              <a:t> economic sanctions on South Africa in protest of its racial policy.  </a:t>
            </a:r>
            <a:r>
              <a:rPr kumimoji="0" lang="en-US" sz="3600" b="0" i="0" strike="noStrike" kern="1200" cap="none" spc="0" normalizeH="0" baseline="0" noProof="0" dirty="0" smtClean="0">
                <a:ln>
                  <a:noFill/>
                </a:ln>
                <a:solidFill>
                  <a:schemeClr val="tx1"/>
                </a:solidFill>
                <a:effectLst/>
                <a:uLnTx/>
                <a:uFillTx/>
                <a:latin typeface="+mn-lt"/>
                <a:ea typeface="+mn-ea"/>
                <a:cs typeface="+mn-cs"/>
              </a:rPr>
              <a:t>Ex: Coca</a:t>
            </a:r>
            <a:r>
              <a:rPr kumimoji="0" lang="en-US" sz="3600" b="0" i="0" strike="noStrike" kern="1200" cap="none" spc="0" normalizeH="0" noProof="0" dirty="0" smtClean="0">
                <a:ln>
                  <a:noFill/>
                </a:ln>
                <a:solidFill>
                  <a:schemeClr val="tx1"/>
                </a:solidFill>
                <a:effectLst/>
                <a:uLnTx/>
                <a:uFillTx/>
                <a:latin typeface="+mn-lt"/>
                <a:ea typeface="+mn-ea"/>
                <a:cs typeface="+mn-cs"/>
              </a:rPr>
              <a:t> Cola, Kodak, IBM</a:t>
            </a:r>
            <a:endParaRPr kumimoji="0" lang="en-US" sz="3600" b="0" i="0"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a:xfrm>
            <a:off x="457200" y="0"/>
            <a:ext cx="8229600" cy="609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noProof="0" dirty="0" smtClean="0">
                <a:latin typeface="+mj-lt"/>
                <a:ea typeface="+mj-ea"/>
                <a:cs typeface="+mj-cs"/>
                <a:hlinkClick r:id="rId2" action="ppaction://hlinkfile"/>
              </a:rPr>
              <a:t>International Economic Sanctions worked!</a:t>
            </a:r>
            <a:endParaRPr kumimoji="0" lang="en-US" sz="36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Rectangle 5"/>
          <p:cNvSpPr txBox="1">
            <a:spLocks noChangeArrowheads="1"/>
          </p:cNvSpPr>
          <p:nvPr/>
        </p:nvSpPr>
        <p:spPr>
          <a:xfrm>
            <a:off x="0" y="2590800"/>
            <a:ext cx="4495800" cy="4724400"/>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n-US" sz="1400" b="0" i="0" u="sng"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The year 1990 brought a National Party government dedicated to reform and also saw the legalization of formerly banned black congresses (including the </a:t>
            </a:r>
            <a:r>
              <a:rPr kumimoji="0" lang="en-US" sz="2800" b="0" i="0" u="sng" strike="noStrike" kern="1200" cap="none" spc="0" normalizeH="0" baseline="0" noProof="0" dirty="0" smtClean="0">
                <a:ln>
                  <a:noFill/>
                </a:ln>
                <a:solidFill>
                  <a:schemeClr val="tx1"/>
                </a:solidFill>
                <a:effectLst/>
                <a:uLnTx/>
                <a:uFillTx/>
                <a:latin typeface="+mn-lt"/>
                <a:ea typeface="+mn-ea"/>
                <a:cs typeface="+mn-cs"/>
              </a:rPr>
              <a:t>ANC—African National Congress</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and the release of imprisoned black leaders. </a:t>
            </a: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Picture 4"/>
          <p:cNvPicPr>
            <a:picLocks noChangeAspect="1" noChangeArrowheads="1"/>
          </p:cNvPicPr>
          <p:nvPr/>
        </p:nvPicPr>
        <p:blipFill>
          <a:blip r:embed="rId3" cstate="print"/>
          <a:srcRect/>
          <a:stretch>
            <a:fillRect/>
          </a:stretch>
        </p:blipFill>
        <p:spPr bwMode="auto">
          <a:xfrm>
            <a:off x="4343400" y="2895600"/>
            <a:ext cx="4600575" cy="3567113"/>
          </a:xfrm>
          <a:prstGeom prst="rect">
            <a:avLst/>
          </a:prstGeom>
          <a:noFill/>
          <a:ln w="9525">
            <a:noFill/>
            <a:miter lim="800000"/>
            <a:headEnd/>
            <a:tailEnd/>
          </a:ln>
        </p:spPr>
      </p:pic>
      <p:sp>
        <p:nvSpPr>
          <p:cNvPr id="6" name="Rectangle 4"/>
          <p:cNvSpPr>
            <a:spLocks noChangeArrowheads="1"/>
          </p:cNvSpPr>
          <p:nvPr/>
        </p:nvSpPr>
        <p:spPr bwMode="auto">
          <a:xfrm>
            <a:off x="152400" y="627254"/>
            <a:ext cx="8991600" cy="1643527"/>
          </a:xfrm>
          <a:prstGeom prst="rect">
            <a:avLst/>
          </a:prstGeom>
          <a:noFill/>
          <a:ln w="9525">
            <a:noFill/>
            <a:miter lim="800000"/>
            <a:headEnd/>
            <a:tailEnd/>
          </a:ln>
        </p:spPr>
        <p:txBody>
          <a:bodyPr>
            <a:spAutoFit/>
          </a:bodyPr>
          <a:lstStyle/>
          <a:p>
            <a:pPr>
              <a:lnSpc>
                <a:spcPct val="90000"/>
              </a:lnSpc>
            </a:pPr>
            <a:r>
              <a:rPr lang="en-US" sz="2800" dirty="0"/>
              <a:t>As anti-apartheid pressure mounted within and outside of South Africa, the South African government, led by </a:t>
            </a:r>
            <a:r>
              <a:rPr lang="en-US" sz="2800" u="sng" dirty="0"/>
              <a:t>President F. W. de Klerk, (white) began to dismantle the apartheid system in 1989. </a:t>
            </a:r>
            <a:endParaRPr lang="en-US" u="sng" dirty="0"/>
          </a:p>
        </p:txBody>
      </p:sp>
      <p:sp>
        <p:nvSpPr>
          <p:cNvPr id="7" name="TextBox 6"/>
          <p:cNvSpPr txBox="1"/>
          <p:nvPr/>
        </p:nvSpPr>
        <p:spPr>
          <a:xfrm>
            <a:off x="4495800" y="6248400"/>
            <a:ext cx="4191000" cy="646331"/>
          </a:xfrm>
          <a:prstGeom prst="rect">
            <a:avLst/>
          </a:prstGeom>
          <a:noFill/>
        </p:spPr>
        <p:txBody>
          <a:bodyPr wrap="square" rtlCol="0">
            <a:spAutoFit/>
          </a:bodyPr>
          <a:lstStyle/>
          <a:p>
            <a:r>
              <a:rPr lang="en-US" dirty="0">
                <a:hlinkClick r:id="rId4"/>
              </a:rPr>
              <a:t>https://</a:t>
            </a:r>
            <a:r>
              <a:rPr lang="en-US" dirty="0" smtClean="0">
                <a:hlinkClick r:id="rId4"/>
              </a:rPr>
              <a:t>www.youtube.com/watch?v=HHqi6ZB_F0U</a:t>
            </a:r>
            <a:r>
              <a:rPr lang="en-US" dirty="0" smtClean="0"/>
              <a:t>   Reconciliation: </a:t>
            </a:r>
            <a:r>
              <a:rPr lang="en-US" dirty="0" err="1" smtClean="0"/>
              <a:t>Invictus</a:t>
            </a:r>
            <a:r>
              <a:rPr lang="en-US" dirty="0" smtClean="0"/>
              <a:t> </a:t>
            </a:r>
            <a:endParaRPr lang="en-US" dirty="0"/>
          </a:p>
        </p:txBody>
      </p:sp>
      <p:sp>
        <p:nvSpPr>
          <p:cNvPr id="2" name="TextBox 1"/>
          <p:cNvSpPr txBox="1"/>
          <p:nvPr/>
        </p:nvSpPr>
        <p:spPr>
          <a:xfrm>
            <a:off x="4724400" y="2133600"/>
            <a:ext cx="3733800" cy="1366528"/>
          </a:xfrm>
          <a:prstGeom prst="rect">
            <a:avLst/>
          </a:prstGeom>
          <a:noFill/>
        </p:spPr>
        <p:txBody>
          <a:bodyPr wrap="square" rtlCol="0">
            <a:spAutoFit/>
          </a:bodyPr>
          <a:lstStyle/>
          <a:p>
            <a:pPr>
              <a:lnSpc>
                <a:spcPct val="90000"/>
              </a:lnSpc>
            </a:pPr>
            <a:r>
              <a:rPr lang="en-US" u="sng" dirty="0">
                <a:hlinkClick r:id="rId5"/>
              </a:rPr>
              <a:t>https://www.youtube.com/watch?v=KzUtkCRV9Y4&amp;list=PL694FVKTtFvLzUsNqc9S424ZWq60arlYa&amp;index=5</a:t>
            </a:r>
            <a:r>
              <a:rPr lang="en-US" u="sng" dirty="0"/>
              <a:t>  </a:t>
            </a:r>
          </a:p>
          <a:p>
            <a:pPr>
              <a:lnSpc>
                <a:spcPct val="90000"/>
              </a:lnSpc>
            </a:pPr>
            <a:r>
              <a:rPr lang="en-US" u="sng" dirty="0"/>
              <a:t> Trailer for Mandela and de Klerk</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2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4" dur="2000" fill="hold"/>
                                        <p:tgtEl>
                                          <p:spTgt spid="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5" dur="2000" fill="hold"/>
                                        <p:tgtEl>
                                          <p:spTgt spid="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0" y="0"/>
            <a:ext cx="3733800" cy="68580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In 1994 the country's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constitution was rewritten and free general elections were held for the first time in its history, and with </a:t>
            </a:r>
            <a:r>
              <a:rPr kumimoji="0" lang="en-US" sz="2800" b="0" i="0" u="sng" strike="noStrike" kern="1200" cap="none" spc="0" normalizeH="0" baseline="0" noProof="0" dirty="0" smtClean="0">
                <a:ln>
                  <a:noFill/>
                </a:ln>
                <a:solidFill>
                  <a:schemeClr val="tx1"/>
                </a:solidFill>
                <a:effectLst/>
                <a:uLnTx/>
                <a:uFillTx/>
                <a:latin typeface="+mn-lt"/>
                <a:ea typeface="+mn-ea"/>
                <a:cs typeface="+mn-cs"/>
              </a:rPr>
              <a:t>Nelson Mandela's election as South Africa's first black president,</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the last remnants of the apartheid system were finally outlawed.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2"/>
          <p:cNvPicPr>
            <a:picLocks noChangeAspect="1" noChangeArrowheads="1"/>
          </p:cNvPicPr>
          <p:nvPr/>
        </p:nvPicPr>
        <p:blipFill>
          <a:blip r:embed="rId2" cstate="print"/>
          <a:srcRect/>
          <a:stretch>
            <a:fillRect/>
          </a:stretch>
        </p:blipFill>
        <p:spPr bwMode="auto">
          <a:xfrm>
            <a:off x="3608500" y="0"/>
            <a:ext cx="3429000" cy="4073525"/>
          </a:xfrm>
          <a:prstGeom prst="rect">
            <a:avLst/>
          </a:prstGeom>
          <a:noFill/>
          <a:ln w="9525">
            <a:noFill/>
            <a:miter lim="800000"/>
            <a:headEnd/>
            <a:tailEnd/>
          </a:ln>
        </p:spPr>
      </p:pic>
      <p:pic>
        <p:nvPicPr>
          <p:cNvPr id="4" name="Picture 8" descr="a12"/>
          <p:cNvPicPr>
            <a:picLocks noChangeAspect="1" noChangeArrowheads="1"/>
          </p:cNvPicPr>
          <p:nvPr/>
        </p:nvPicPr>
        <p:blipFill>
          <a:blip r:embed="rId3" cstate="print"/>
          <a:srcRect/>
          <a:stretch>
            <a:fillRect/>
          </a:stretch>
        </p:blipFill>
        <p:spPr bwMode="auto">
          <a:xfrm>
            <a:off x="6126163" y="2286000"/>
            <a:ext cx="3017837" cy="4572000"/>
          </a:xfrm>
          <a:prstGeom prst="rect">
            <a:avLst/>
          </a:prstGeom>
          <a:noFill/>
          <a:ln w="9525">
            <a:noFill/>
            <a:miter lim="800000"/>
            <a:headEnd/>
            <a:tailEnd/>
          </a:ln>
        </p:spPr>
      </p:pic>
      <p:sp>
        <p:nvSpPr>
          <p:cNvPr id="6" name="Rectangle 5"/>
          <p:cNvSpPr/>
          <p:nvPr/>
        </p:nvSpPr>
        <p:spPr>
          <a:xfrm>
            <a:off x="0" y="6211669"/>
            <a:ext cx="6096000" cy="646331"/>
          </a:xfrm>
          <a:prstGeom prst="rect">
            <a:avLst/>
          </a:prstGeom>
        </p:spPr>
        <p:txBody>
          <a:bodyPr wrap="square">
            <a:spAutoFit/>
          </a:bodyPr>
          <a:lstStyle/>
          <a:p>
            <a:pPr lvl="0" fontAlgn="base">
              <a:spcBef>
                <a:spcPct val="0"/>
              </a:spcBef>
              <a:spcAft>
                <a:spcPct val="0"/>
              </a:spcAft>
            </a:pPr>
            <a:r>
              <a:rPr lang="en-US" dirty="0" smtClean="0">
                <a:solidFill>
                  <a:srgbClr val="000000"/>
                </a:solidFill>
                <a:latin typeface="Times New Roman" pitchFamily="18" charset="0"/>
                <a:ea typeface="Calibri" pitchFamily="34" charset="0"/>
                <a:cs typeface="Times New Roman" pitchFamily="18" charset="0"/>
                <a:hlinkClick r:id="rId4" tooltip="http://www.youtube.com/watch?v=p-qwSVTpiMM&#10;Ctrl+click or tap to follow link"/>
              </a:rPr>
              <a:t>http://www.youtube.com/watch?v=p-qwSVTpiMM</a:t>
            </a:r>
            <a:r>
              <a:rPr lang="en-US" dirty="0" smtClean="0">
                <a:solidFill>
                  <a:srgbClr val="000000"/>
                </a:solidFill>
                <a:latin typeface="Times New Roman" pitchFamily="18" charset="0"/>
                <a:ea typeface="Calibri" pitchFamily="34" charset="0"/>
                <a:cs typeface="Times New Roman" pitchFamily="18" charset="0"/>
              </a:rPr>
              <a:t>  interview with deKlerk. Doesn’t apologize for apartheid.</a:t>
            </a:r>
            <a:endParaRPr lang="en-US" dirty="0" smtClean="0">
              <a:latin typeface="Arial" pitchFamily="34" charset="0"/>
            </a:endParaRPr>
          </a:p>
        </p:txBody>
      </p:sp>
      <p:sp>
        <p:nvSpPr>
          <p:cNvPr id="7" name="Rectangle 6"/>
          <p:cNvSpPr/>
          <p:nvPr/>
        </p:nvSpPr>
        <p:spPr>
          <a:xfrm>
            <a:off x="0" y="5562600"/>
            <a:ext cx="5943600" cy="646331"/>
          </a:xfrm>
          <a:prstGeom prst="rect">
            <a:avLst/>
          </a:prstGeom>
        </p:spPr>
        <p:txBody>
          <a:bodyPr wrap="square">
            <a:spAutoFit/>
          </a:bodyPr>
          <a:lstStyle/>
          <a:p>
            <a:r>
              <a:rPr lang="en-US" dirty="0" smtClean="0">
                <a:hlinkClick r:id="rId5"/>
              </a:rPr>
              <a:t>http://www.11alive.com/video/default.aspx?bctid=2932689080001</a:t>
            </a:r>
            <a:r>
              <a:rPr lang="en-US" dirty="0" smtClean="0"/>
              <a:t>  (Start on Minute 4:30!)</a:t>
            </a:r>
            <a:endParaRPr lang="en-US" dirty="0"/>
          </a:p>
        </p:txBody>
      </p:sp>
      <p:sp>
        <p:nvSpPr>
          <p:cNvPr id="5" name="TextBox 4"/>
          <p:cNvSpPr txBox="1"/>
          <p:nvPr/>
        </p:nvSpPr>
        <p:spPr>
          <a:xfrm>
            <a:off x="6912199" y="335260"/>
            <a:ext cx="2362200" cy="1477328"/>
          </a:xfrm>
          <a:prstGeom prst="rect">
            <a:avLst/>
          </a:prstGeom>
          <a:noFill/>
        </p:spPr>
        <p:txBody>
          <a:bodyPr wrap="square" rtlCol="0">
            <a:spAutoFit/>
          </a:bodyPr>
          <a:lstStyle/>
          <a:p>
            <a:r>
              <a:rPr lang="en-US" dirty="0">
                <a:hlinkClick r:id="rId6"/>
              </a:rPr>
              <a:t>https://</a:t>
            </a:r>
            <a:r>
              <a:rPr lang="en-US" dirty="0" smtClean="0">
                <a:hlinkClick r:id="rId6"/>
              </a:rPr>
              <a:t>www.youtube.com/watch?v=J34VyWDnh-Q</a:t>
            </a:r>
            <a:r>
              <a:rPr lang="en-US" dirty="0" smtClean="0"/>
              <a:t> Mandela and de Klerk running for election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152400"/>
            <a:ext cx="91440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South Africa’s Government Today</a:t>
            </a:r>
            <a:br>
              <a:rPr kumimoji="0" lang="en-US" sz="4400" b="0" i="0" u="none" strike="noStrike" kern="1200" cap="none" spc="0" normalizeH="0" baseline="0" noProof="0" smtClean="0">
                <a:ln>
                  <a:noFill/>
                </a:ln>
                <a:solidFill>
                  <a:schemeClr val="tx1"/>
                </a:solidFill>
                <a:effectLst/>
                <a:uLnTx/>
                <a:uFillTx/>
                <a:latin typeface="+mj-lt"/>
                <a:ea typeface="+mj-ea"/>
                <a:cs typeface="+mj-cs"/>
              </a:rPr>
            </a:br>
            <a:r>
              <a:rPr kumimoji="0" lang="en-US" sz="4400" b="0" i="0" u="none" strike="noStrike" kern="1200" cap="none" spc="0" normalizeH="0" baseline="0" noProof="0" smtClean="0">
                <a:ln>
                  <a:noFill/>
                </a:ln>
                <a:solidFill>
                  <a:schemeClr val="tx1"/>
                </a:solidFill>
                <a:effectLst/>
                <a:uLnTx/>
                <a:uFillTx/>
                <a:latin typeface="+mj-lt"/>
                <a:ea typeface="+mj-ea"/>
                <a:cs typeface="+mj-cs"/>
              </a:rPr>
              <a:t>Read Page 563</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Rectangle 3"/>
          <p:cNvSpPr txBox="1">
            <a:spLocks noChangeArrowheads="1"/>
          </p:cNvSpPr>
          <p:nvPr/>
        </p:nvSpPr>
        <p:spPr>
          <a:xfrm>
            <a:off x="0" y="1600200"/>
            <a:ext cx="9144000" cy="52578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South Africa is now a Republic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president is elected by all citizens (black, white, Asian, mixed) for 5 year terms. All citizens over the age 18 are allowed to vote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Legislature is bicameral and is elected by the citizens.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fontScale="90000"/>
          </a:bodyPr>
          <a:lstStyle/>
          <a:p>
            <a:r>
              <a:rPr lang="en-US" sz="4000" dirty="0" smtClean="0"/>
              <a:t>Brief History of South Africa </a:t>
            </a:r>
            <a:br>
              <a:rPr lang="en-US" sz="4000" dirty="0" smtClean="0"/>
            </a:br>
            <a:r>
              <a:rPr lang="en-US" sz="4000" dirty="0" smtClean="0"/>
              <a:t>(not testable material)</a:t>
            </a:r>
            <a:r>
              <a:rPr lang="en-US" dirty="0" smtClean="0"/>
              <a:t/>
            </a:r>
            <a:br>
              <a:rPr lang="en-US" dirty="0" smtClean="0"/>
            </a:br>
            <a:endParaRPr lang="en-US" dirty="0"/>
          </a:p>
        </p:txBody>
      </p:sp>
      <p:sp>
        <p:nvSpPr>
          <p:cNvPr id="3" name="Content Placeholder 2"/>
          <p:cNvSpPr>
            <a:spLocks noGrp="1"/>
          </p:cNvSpPr>
          <p:nvPr>
            <p:ph idx="1"/>
          </p:nvPr>
        </p:nvSpPr>
        <p:spPr>
          <a:xfrm>
            <a:off x="0" y="1143000"/>
            <a:ext cx="9144000" cy="5715000"/>
          </a:xfrm>
        </p:spPr>
        <p:txBody>
          <a:bodyPr/>
          <a:lstStyle/>
          <a:p>
            <a:r>
              <a:rPr lang="en-US" dirty="0" smtClean="0"/>
              <a:t>Prior to 1650, the Dutch made money through the West African Slave Trade. When Great Britain began to outlaw purchasing slaves from West Africa (1650), they turned to setting up trade posts in South Africa in 1652.</a:t>
            </a:r>
          </a:p>
          <a:p>
            <a:r>
              <a:rPr lang="en-US" dirty="0" smtClean="0"/>
              <a:t>Over time they considered themselves more African than European and called themselves </a:t>
            </a:r>
            <a:r>
              <a:rPr lang="en-US" u="sng" dirty="0" smtClean="0"/>
              <a:t>Afrikaners.</a:t>
            </a:r>
            <a:r>
              <a:rPr lang="en-US" dirty="0" smtClean="0"/>
              <a:t>  They considered themselves superior to native Africans (Ethnocentric) and used them as slaves until the early 1800s when the British took control of the Cape Colony and abolished slavery.</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smtClean="0">
                <a:ln>
                  <a:noFill/>
                </a:ln>
                <a:solidFill>
                  <a:schemeClr val="tx1"/>
                </a:solidFill>
                <a:effectLst/>
                <a:uLnTx/>
                <a:uFillTx/>
                <a:latin typeface="+mj-lt"/>
                <a:ea typeface="+mj-ea"/>
                <a:cs typeface="+mj-cs"/>
              </a:rPr>
              <a:t>SS7G4C: Evaluate how the literacy rate affects the standard of living</a:t>
            </a:r>
          </a:p>
        </p:txBody>
      </p:sp>
      <p:sp>
        <p:nvSpPr>
          <p:cNvPr id="3" name="Rectangle 3"/>
          <p:cNvSpPr txBox="1">
            <a:spLocks noChangeArrowheads="1"/>
          </p:cNvSpPr>
          <p:nvPr/>
        </p:nvSpPr>
        <p:spPr>
          <a:xfrm>
            <a:off x="0" y="1600200"/>
            <a:ext cx="9144000" cy="50292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How did denying black South Africans the same education during apartheid impact today’s South African economy and standard of living?</a:t>
            </a:r>
          </a:p>
          <a:p>
            <a:pPr marL="342900" indent="-342900">
              <a:spcBef>
                <a:spcPct val="20000"/>
              </a:spcBef>
              <a:buFont typeface="Arial" pitchFamily="34" charset="0"/>
              <a:buChar char="•"/>
            </a:pPr>
            <a:r>
              <a:rPr lang="en-US" sz="3200" dirty="0"/>
              <a:t>The country is still dealing with social difficulties among the black population, such as education/literacy rate, quality of jobs, overall standard of living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Rectangle 3"/>
          <p:cNvSpPr/>
          <p:nvPr/>
        </p:nvSpPr>
        <p:spPr>
          <a:xfrm>
            <a:off x="152400" y="5181600"/>
            <a:ext cx="8991600" cy="1384995"/>
          </a:xfrm>
          <a:prstGeom prst="rect">
            <a:avLst/>
          </a:prstGeom>
        </p:spPr>
        <p:txBody>
          <a:bodyPr wrap="square">
            <a:spAutoFit/>
          </a:bodyPr>
          <a:lstStyle/>
          <a:p>
            <a:pPr lvl="0" eaLnBrk="0" fontAlgn="base" hangingPunct="0">
              <a:spcBef>
                <a:spcPct val="0"/>
              </a:spcBef>
              <a:spcAft>
                <a:spcPct val="0"/>
              </a:spcAft>
            </a:pPr>
            <a:r>
              <a:rPr lang="en-US" sz="2800" dirty="0" smtClean="0">
                <a:solidFill>
                  <a:srgbClr val="000000"/>
                </a:solidFill>
                <a:latin typeface="Times New Roman" pitchFamily="18" charset="0"/>
                <a:ea typeface="Calibri" pitchFamily="34" charset="0"/>
                <a:cs typeface="Times New Roman" pitchFamily="18" charset="0"/>
              </a:rPr>
              <a:t>Soweto today: </a:t>
            </a:r>
            <a:r>
              <a:rPr lang="en-US" sz="2800" dirty="0" smtClean="0">
                <a:solidFill>
                  <a:srgbClr val="000000"/>
                </a:solidFill>
                <a:latin typeface="Times New Roman" pitchFamily="18" charset="0"/>
                <a:ea typeface="Calibri" pitchFamily="34" charset="0"/>
                <a:cs typeface="Times New Roman" pitchFamily="18" charset="0"/>
                <a:hlinkClick r:id="rId2" tooltip="http://www.youtube.com/watch?v=FSQPb-bVtU8&#10;Ctrl+click or tap to follow link"/>
              </a:rPr>
              <a:t>http://www.youtube.com/watch?v=FSQPb-bVtU8</a:t>
            </a:r>
            <a:endParaRPr lang="en-US" sz="2800" dirty="0" smtClean="0">
              <a:solidFill>
                <a:srgbClr val="000000"/>
              </a:solidFill>
              <a:latin typeface="Times New Roman" pitchFamily="18" charset="0"/>
              <a:ea typeface="Calibri" pitchFamily="34" charset="0"/>
              <a:cs typeface="Times New Roman" pitchFamily="18" charset="0"/>
            </a:endParaRPr>
          </a:p>
          <a:p>
            <a:pPr lvl="0" eaLnBrk="0" fontAlgn="base" hangingPunct="0">
              <a:spcBef>
                <a:spcPct val="0"/>
              </a:spcBef>
              <a:spcAft>
                <a:spcPct val="0"/>
              </a:spcAft>
            </a:pPr>
            <a:r>
              <a:rPr lang="en-US" sz="2800" dirty="0" smtClean="0">
                <a:latin typeface="Arial" pitchFamily="34" charset="0"/>
                <a:hlinkClick r:id="rId3"/>
              </a:rPr>
              <a:t>http://www.youtube.com/watch?v=jj84Sw1x2po</a:t>
            </a:r>
            <a:r>
              <a:rPr lang="en-US" sz="2800" dirty="0" smtClean="0">
                <a:latin typeface="Arial" pitchFamily="34"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4572000" cy="6477000"/>
          </a:xfrm>
        </p:spPr>
        <p:txBody>
          <a:bodyPr>
            <a:normAutofit lnSpcReduction="10000"/>
          </a:bodyPr>
          <a:lstStyle/>
          <a:p>
            <a:pPr>
              <a:lnSpc>
                <a:spcPct val="80000"/>
              </a:lnSpc>
              <a:defRPr/>
            </a:pPr>
            <a:r>
              <a:rPr lang="en-US" u="sng" dirty="0"/>
              <a:t>The </a:t>
            </a:r>
            <a:r>
              <a:rPr lang="en-US" b="1" u="sng" dirty="0"/>
              <a:t>Afrikaners</a:t>
            </a:r>
            <a:r>
              <a:rPr lang="en-US" u="sng" dirty="0"/>
              <a:t> were originally called Boers (“farmers”) </a:t>
            </a:r>
            <a:r>
              <a:rPr lang="en-US" dirty="0"/>
              <a:t>because many Dutch settlers of the old Cape Colony became frontier farmers</a:t>
            </a:r>
            <a:r>
              <a:rPr lang="en-US" dirty="0" smtClean="0"/>
              <a:t>. </a:t>
            </a:r>
          </a:p>
          <a:p>
            <a:pPr>
              <a:lnSpc>
                <a:spcPct val="80000"/>
              </a:lnSpc>
              <a:defRPr/>
            </a:pPr>
            <a:r>
              <a:rPr lang="en-US" dirty="0" smtClean="0"/>
              <a:t>Pushed native agrarians, pastoralist, and hunting/gathering people off their lands!</a:t>
            </a:r>
            <a:endParaRPr lang="en-US" dirty="0"/>
          </a:p>
          <a:p>
            <a:pPr>
              <a:lnSpc>
                <a:spcPct val="80000"/>
              </a:lnSpc>
              <a:defRPr/>
            </a:pPr>
            <a:r>
              <a:rPr lang="en-US" dirty="0"/>
              <a:t>They established </a:t>
            </a:r>
            <a:r>
              <a:rPr lang="en-US" dirty="0" smtClean="0"/>
              <a:t>communities</a:t>
            </a:r>
            <a:r>
              <a:rPr lang="en-US" dirty="0"/>
              <a:t>, developed their own language and were committed to a policy of apartheid. </a:t>
            </a:r>
          </a:p>
          <a:p>
            <a:endParaRPr lang="en-US" dirty="0"/>
          </a:p>
        </p:txBody>
      </p:sp>
      <p:pic>
        <p:nvPicPr>
          <p:cNvPr id="4" name="Picture 4" descr="boers-3generations"/>
          <p:cNvPicPr>
            <a:picLocks noChangeAspect="1" noChangeArrowheads="1"/>
          </p:cNvPicPr>
          <p:nvPr/>
        </p:nvPicPr>
        <p:blipFill>
          <a:blip r:embed="rId2" cstate="print"/>
          <a:srcRect/>
          <a:stretch>
            <a:fillRect/>
          </a:stretch>
        </p:blipFill>
        <p:spPr>
          <a:xfrm>
            <a:off x="4556661" y="838200"/>
            <a:ext cx="4587339" cy="4114800"/>
          </a:xfrm>
          <a:prstGeom prst="rect">
            <a:avLst/>
          </a:prstGeom>
          <a:noFill/>
        </p:spPr>
      </p:pic>
      <p:sp>
        <p:nvSpPr>
          <p:cNvPr id="5" name="Text Box 5"/>
          <p:cNvSpPr txBox="1">
            <a:spLocks noChangeArrowheads="1"/>
          </p:cNvSpPr>
          <p:nvPr/>
        </p:nvSpPr>
        <p:spPr bwMode="auto">
          <a:xfrm>
            <a:off x="5410200" y="5105400"/>
            <a:ext cx="2667000" cy="366713"/>
          </a:xfrm>
          <a:prstGeom prst="rect">
            <a:avLst/>
          </a:prstGeom>
          <a:noFill/>
          <a:ln w="9525">
            <a:noFill/>
            <a:miter lim="800000"/>
            <a:headEnd/>
            <a:tailEnd/>
          </a:ln>
        </p:spPr>
        <p:txBody>
          <a:bodyPr>
            <a:spAutoFit/>
          </a:bodyPr>
          <a:lstStyle/>
          <a:p>
            <a:pPr>
              <a:spcBef>
                <a:spcPct val="50000"/>
              </a:spcBef>
            </a:pPr>
            <a:r>
              <a:rPr lang="en-US" b="1" dirty="0"/>
              <a:t>3 generations of Boers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2"/>
                </a:solidFill>
                <a:latin typeface="Tahoma" charset="0"/>
              </a:rPr>
              <a:t>Early 1800s in Southern Africa</a:t>
            </a:r>
            <a:r>
              <a:rPr lang="en-US" b="1" dirty="0" smtClean="0">
                <a:solidFill>
                  <a:schemeClr val="tx2"/>
                </a:solidFill>
                <a:effectLst>
                  <a:outerShdw blurRad="38100" dist="38100" dir="2700000" algn="tl">
                    <a:srgbClr val="000000"/>
                  </a:outerShdw>
                </a:effectLst>
                <a:latin typeface="Tahoma" charset="0"/>
              </a:rPr>
              <a:t/>
            </a:r>
            <a:br>
              <a:rPr lang="en-US" b="1" dirty="0" smtClean="0">
                <a:solidFill>
                  <a:schemeClr val="tx2"/>
                </a:solidFill>
                <a:effectLst>
                  <a:outerShdw blurRad="38100" dist="38100" dir="2700000" algn="tl">
                    <a:srgbClr val="000000"/>
                  </a:outerShdw>
                </a:effectLst>
                <a:latin typeface="Tahoma" charset="0"/>
              </a:rPr>
            </a:br>
            <a:endParaRPr lang="en-US" dirty="0"/>
          </a:p>
        </p:txBody>
      </p:sp>
      <p:sp>
        <p:nvSpPr>
          <p:cNvPr id="3" name="Content Placeholder 2"/>
          <p:cNvSpPr>
            <a:spLocks noGrp="1"/>
          </p:cNvSpPr>
          <p:nvPr>
            <p:ph idx="1"/>
          </p:nvPr>
        </p:nvSpPr>
        <p:spPr>
          <a:xfrm>
            <a:off x="0" y="914400"/>
            <a:ext cx="9144000" cy="5211763"/>
          </a:xfrm>
        </p:spPr>
        <p:txBody>
          <a:bodyPr/>
          <a:lstStyle/>
          <a:p>
            <a:r>
              <a:rPr lang="en-US" dirty="0" smtClean="0">
                <a:latin typeface="Tahoma" charset="0"/>
              </a:rPr>
              <a:t>After defeating the black South Africans, the Afrikaners had migrated north of the Orange River, known as the Great Trek, due to the British presence in the Cape Colony. The British were colonizing!  </a:t>
            </a:r>
            <a:endParaRPr lang="en-US" dirty="0">
              <a:latin typeface="Tahoma" charset="0"/>
            </a:endParaRPr>
          </a:p>
          <a:p>
            <a:r>
              <a:rPr lang="en-US" dirty="0" smtClean="0">
                <a:latin typeface="Tahoma" charset="0"/>
              </a:rPr>
              <a:t>The British originally came to this area as a trade post (restocking before going to India) but started settling.</a:t>
            </a:r>
            <a:endParaRPr lang="en-US" dirty="0" smtClean="0">
              <a:effectLst>
                <a:outerShdw blurRad="38100" dist="38100" dir="2700000" algn="tl">
                  <a:srgbClr val="000000"/>
                </a:outerShdw>
              </a:effectLst>
              <a:latin typeface="Tahoma" charset="0"/>
            </a:endParaRP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4724400" cy="6248400"/>
          </a:xfrm>
        </p:spPr>
        <p:txBody>
          <a:bodyPr>
            <a:normAutofit/>
          </a:bodyPr>
          <a:lstStyle/>
          <a:p>
            <a:r>
              <a:rPr lang="en-US" dirty="0" smtClean="0"/>
              <a:t>Large quantities of gold were found by the Afrikaners along with the British discovering diamonds in southern Africa in 1867.</a:t>
            </a:r>
          </a:p>
          <a:p>
            <a:r>
              <a:rPr lang="en-US" dirty="0" smtClean="0"/>
              <a:t>The riches, along with the colonial movement in general, led to the British fighting for land during the Boer War of 1899-1902.</a:t>
            </a:r>
          </a:p>
          <a:p>
            <a:endParaRPr lang="en-US" dirty="0"/>
          </a:p>
        </p:txBody>
      </p:sp>
      <p:pic>
        <p:nvPicPr>
          <p:cNvPr id="6" name="Picture 4" descr="victoriatransvaaldiamond"/>
          <p:cNvPicPr>
            <a:picLocks noChangeAspect="1" noChangeArrowheads="1"/>
          </p:cNvPicPr>
          <p:nvPr/>
        </p:nvPicPr>
        <p:blipFill>
          <a:blip r:embed="rId2" cstate="print"/>
          <a:srcRect/>
          <a:stretch>
            <a:fillRect/>
          </a:stretch>
        </p:blipFill>
        <p:spPr>
          <a:xfrm>
            <a:off x="5562600" y="304800"/>
            <a:ext cx="2857500" cy="4135438"/>
          </a:xfrm>
          <a:prstGeom prst="rect">
            <a:avLst/>
          </a:prstGeom>
          <a:noFill/>
        </p:spPr>
      </p:pic>
      <p:sp>
        <p:nvSpPr>
          <p:cNvPr id="7" name="Text Box 5"/>
          <p:cNvSpPr txBox="1">
            <a:spLocks noChangeArrowheads="1"/>
          </p:cNvSpPr>
          <p:nvPr/>
        </p:nvSpPr>
        <p:spPr bwMode="auto">
          <a:xfrm>
            <a:off x="5410200" y="4495800"/>
            <a:ext cx="3352800" cy="641350"/>
          </a:xfrm>
          <a:prstGeom prst="rect">
            <a:avLst/>
          </a:prstGeom>
          <a:noFill/>
          <a:ln w="9525">
            <a:noFill/>
            <a:miter lim="800000"/>
            <a:headEnd/>
            <a:tailEnd/>
          </a:ln>
        </p:spPr>
        <p:txBody>
          <a:bodyPr>
            <a:spAutoFit/>
          </a:bodyPr>
          <a:lstStyle/>
          <a:p>
            <a:pPr>
              <a:spcBef>
                <a:spcPct val="50000"/>
              </a:spcBef>
            </a:pPr>
            <a:r>
              <a:rPr lang="en-US" b="1" i="1" dirty="0"/>
              <a:t>Queen Victoria's diamond from the Transvaal</a:t>
            </a:r>
          </a:p>
        </p:txBody>
      </p:sp>
      <p:sp>
        <p:nvSpPr>
          <p:cNvPr id="8" name="Rectangle 7"/>
          <p:cNvSpPr/>
          <p:nvPr/>
        </p:nvSpPr>
        <p:spPr>
          <a:xfrm>
            <a:off x="5257800" y="5181600"/>
            <a:ext cx="3886200" cy="1200329"/>
          </a:xfrm>
          <a:prstGeom prst="rect">
            <a:avLst/>
          </a:prstGeom>
        </p:spPr>
        <p:txBody>
          <a:bodyPr wrap="square">
            <a:spAutoFit/>
          </a:bodyPr>
          <a:lstStyle/>
          <a:p>
            <a:r>
              <a:rPr lang="en-US" sz="2400" dirty="0"/>
              <a:t>Today much of the country's economic wealth </a:t>
            </a:r>
            <a:r>
              <a:rPr lang="en-US" sz="2400" dirty="0" smtClean="0"/>
              <a:t>still remains </a:t>
            </a:r>
            <a:r>
              <a:rPr lang="en-US" sz="2400" dirty="0"/>
              <a:t>in Afrikaner hands.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898524" y="-190500"/>
            <a:ext cx="3733800" cy="990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Boer War</a:t>
            </a:r>
          </a:p>
        </p:txBody>
      </p:sp>
      <p:sp>
        <p:nvSpPr>
          <p:cNvPr id="5" name="Rectangle 3"/>
          <p:cNvSpPr txBox="1">
            <a:spLocks noChangeArrowheads="1"/>
          </p:cNvSpPr>
          <p:nvPr/>
        </p:nvSpPr>
        <p:spPr>
          <a:xfrm>
            <a:off x="0" y="152400"/>
            <a:ext cx="5710573" cy="67056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Native Africans fought alongside the British due to their anti-slavery attitude.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sng" strike="noStrike" kern="1200" cap="none" spc="0" normalizeH="0" baseline="0" noProof="0" dirty="0" smtClean="0">
                <a:ln>
                  <a:noFill/>
                </a:ln>
                <a:solidFill>
                  <a:schemeClr val="tx1"/>
                </a:solidFill>
                <a:effectLst/>
                <a:uLnTx/>
                <a:uFillTx/>
                <a:latin typeface="+mn-lt"/>
                <a:ea typeface="+mn-ea"/>
                <a:cs typeface="+mn-cs"/>
              </a:rPr>
              <a:t>The British won the Boer War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and established the Union of South Africa in 1910.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Even though it was a republic, the Afrikaners</a:t>
            </a:r>
            <a:r>
              <a:rPr kumimoji="0" lang="en-US" sz="3200" b="0" i="0" u="none" strike="noStrike" kern="1200" cap="none" spc="0" normalizeH="0" noProof="0" dirty="0" smtClean="0">
                <a:ln>
                  <a:noFill/>
                </a:ln>
                <a:solidFill>
                  <a:schemeClr val="tx1"/>
                </a:solidFill>
                <a:effectLst/>
                <a:uLnTx/>
                <a:uFillTx/>
                <a:latin typeface="+mn-lt"/>
                <a:ea typeface="+mn-ea"/>
                <a:cs typeface="+mn-cs"/>
              </a:rPr>
              <a:t> had less rights than the British, but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black South Africans had no rights</a:t>
            </a:r>
            <a:r>
              <a:rPr kumimoji="0" lang="en-US" sz="3200" b="0" i="0" u="none" strike="noStrike" kern="1200" cap="none" spc="0" normalizeH="0" noProof="0" dirty="0" smtClean="0">
                <a:ln>
                  <a:noFill/>
                </a:ln>
                <a:solidFill>
                  <a:schemeClr val="tx1"/>
                </a:solidFill>
                <a:effectLst/>
                <a:uLnTx/>
                <a:uFillTx/>
                <a:latin typeface="+mn-lt"/>
                <a:ea typeface="+mn-ea"/>
                <a:cs typeface="+mn-cs"/>
              </a:rPr>
              <a:t> under the British government, similar to how the North treated the South in the American Civil War.</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4" descr="Afrikaners during Boer War"/>
          <p:cNvPicPr>
            <a:picLocks noGrp="1" noChangeAspect="1" noChangeArrowheads="1"/>
          </p:cNvPicPr>
          <p:nvPr>
            <p:ph sz="half" idx="4294967295"/>
          </p:nvPr>
        </p:nvPicPr>
        <p:blipFill>
          <a:blip r:embed="rId2" cstate="print"/>
          <a:srcRect/>
          <a:stretch>
            <a:fillRect/>
          </a:stretch>
        </p:blipFill>
        <p:spPr>
          <a:xfrm>
            <a:off x="5791200" y="1447800"/>
            <a:ext cx="3152775" cy="5181600"/>
          </a:xfrm>
          <a:prstGeom prst="rect">
            <a:avLst/>
          </a:prstGeom>
          <a:noFill/>
        </p:spPr>
      </p:pic>
      <p:sp>
        <p:nvSpPr>
          <p:cNvPr id="7" name="Rectangle 6"/>
          <p:cNvSpPr/>
          <p:nvPr/>
        </p:nvSpPr>
        <p:spPr>
          <a:xfrm>
            <a:off x="6774824" y="420330"/>
            <a:ext cx="1981200" cy="1077218"/>
          </a:xfrm>
          <a:prstGeom prst="rect">
            <a:avLst/>
          </a:prstGeom>
        </p:spPr>
        <p:txBody>
          <a:bodyPr wrap="square">
            <a:spAutoFit/>
          </a:bodyPr>
          <a:lstStyle/>
          <a:p>
            <a:r>
              <a:rPr lang="en-US" sz="3200" b="1" dirty="0" smtClean="0"/>
              <a:t>Afrikaners</a:t>
            </a:r>
            <a:br>
              <a:rPr lang="en-US" sz="3200" b="1" dirty="0" smtClean="0"/>
            </a:br>
            <a:r>
              <a:rPr lang="en-US" sz="3200" b="1" dirty="0" smtClean="0"/>
              <a:t>/Boers</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p:cTn id="15"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hlinkClick r:id="rId2" action="ppaction://hlinkfile"/>
              </a:rPr>
              <a:t>What is Apartheid?</a:t>
            </a:r>
            <a:r>
              <a:rPr lang="en-US" b="1" dirty="0" smtClean="0"/>
              <a:t> </a:t>
            </a:r>
            <a:br>
              <a:rPr lang="en-US" b="1" dirty="0" smtClean="0"/>
            </a:br>
            <a:r>
              <a:rPr lang="en-US" sz="3100" b="1" dirty="0" smtClean="0">
                <a:hlinkClick r:id="rId3"/>
              </a:rPr>
              <a:t>http://upfront.scholastic.com/News/Nelson-Mandela</a:t>
            </a:r>
            <a:r>
              <a:rPr lang="en-US" sz="3100" b="1" dirty="0" smtClean="0"/>
              <a:t/>
            </a:r>
            <a:br>
              <a:rPr lang="en-US" sz="3100" b="1" dirty="0" smtClean="0"/>
            </a:br>
            <a:r>
              <a:rPr lang="en-US" sz="3100" b="1" dirty="0" smtClean="0"/>
              <a:t>(Click on video link on right below picture.)  </a:t>
            </a:r>
            <a:endParaRPr lang="en-US" sz="3100" dirty="0"/>
          </a:p>
        </p:txBody>
      </p:sp>
      <p:sp>
        <p:nvSpPr>
          <p:cNvPr id="3" name="Content Placeholder 2"/>
          <p:cNvSpPr>
            <a:spLocks noGrp="1"/>
          </p:cNvSpPr>
          <p:nvPr>
            <p:ph idx="1"/>
          </p:nvPr>
        </p:nvSpPr>
        <p:spPr>
          <a:xfrm>
            <a:off x="457200" y="1981200"/>
            <a:ext cx="8229600" cy="4572000"/>
          </a:xfrm>
        </p:spPr>
        <p:txBody>
          <a:bodyPr>
            <a:normAutofit/>
          </a:bodyPr>
          <a:lstStyle/>
          <a:p>
            <a:pPr>
              <a:defRPr/>
            </a:pPr>
            <a:r>
              <a:rPr lang="en-US" dirty="0"/>
              <a:t>The term </a:t>
            </a:r>
            <a:r>
              <a:rPr lang="en-US" i="1" u="sng" dirty="0"/>
              <a:t>apartheid</a:t>
            </a:r>
            <a:r>
              <a:rPr lang="en-US" u="sng" dirty="0"/>
              <a:t> (from the Afrikaans word for "apartness</a:t>
            </a:r>
            <a:r>
              <a:rPr lang="en-US" dirty="0"/>
              <a:t>") was </a:t>
            </a:r>
            <a:r>
              <a:rPr lang="en-US" dirty="0" smtClean="0"/>
              <a:t>created </a:t>
            </a:r>
            <a:r>
              <a:rPr lang="en-US" dirty="0"/>
              <a:t>in the 1930s and used as a political slogan of the National Party in the early 1940s, but the </a:t>
            </a:r>
            <a:r>
              <a:rPr lang="en-US" dirty="0" smtClean="0"/>
              <a:t>Dutch had been ethnocentric since they settled in 1652.</a:t>
            </a:r>
          </a:p>
          <a:p>
            <a:pPr>
              <a:defRPr/>
            </a:pPr>
            <a:r>
              <a:rPr lang="en-US" dirty="0" smtClean="0"/>
              <a:t>After </a:t>
            </a:r>
            <a:r>
              <a:rPr lang="en-US" dirty="0"/>
              <a:t>the </a:t>
            </a:r>
            <a:r>
              <a:rPr lang="en-US" dirty="0" smtClean="0"/>
              <a:t>Afrikaner Nationalists outvoted the British and came </a:t>
            </a:r>
            <a:r>
              <a:rPr lang="en-US" dirty="0"/>
              <a:t>to power in 1948, apartheid was implemented under law.</a:t>
            </a:r>
            <a:r>
              <a:rPr lang="en-US" sz="2400" dirty="0"/>
              <a:t>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4336961" y="228600"/>
            <a:ext cx="4800600" cy="178276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mj-lt"/>
                <a:ea typeface="+mj-ea"/>
                <a:cs typeface="+mj-cs"/>
              </a:rPr>
              <a:t>How did the new government enforce this new policy?</a:t>
            </a:r>
          </a:p>
        </p:txBody>
      </p:sp>
      <p:sp>
        <p:nvSpPr>
          <p:cNvPr id="5" name="Rectangle 5"/>
          <p:cNvSpPr txBox="1">
            <a:spLocks noChangeArrowheads="1"/>
          </p:cNvSpPr>
          <p:nvPr/>
        </p:nvSpPr>
        <p:spPr>
          <a:xfrm>
            <a:off x="0" y="-1"/>
            <a:ext cx="3810000" cy="6479211"/>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The implementation of the policy, later referred to as "separate development," was made possible by the Population Registration Act of 1950, which put all South Africans into</a:t>
            </a:r>
            <a:r>
              <a:rPr kumimoji="0" lang="en-US" sz="2800" b="0" i="0" u="none" strike="noStrike" kern="1200" cap="none" spc="0" normalizeH="0" baseline="0" noProof="0" dirty="0" smtClean="0">
                <a:ln>
                  <a:noFill/>
                </a:ln>
                <a:solidFill>
                  <a:schemeClr val="tx2">
                    <a:lumMod val="60000"/>
                    <a:lumOff val="40000"/>
                  </a:schemeClr>
                </a:solidFill>
                <a:effectLst/>
                <a:uLnTx/>
                <a:uFillTx/>
                <a:latin typeface="+mn-lt"/>
                <a:ea typeface="+mn-ea"/>
                <a:cs typeface="+mn-cs"/>
              </a:rPr>
              <a:t> </a:t>
            </a:r>
            <a:r>
              <a:rPr lang="en-US" sz="2800" dirty="0" smtClean="0">
                <a:solidFill>
                  <a:schemeClr val="tx2">
                    <a:lumMod val="60000"/>
                    <a:lumOff val="40000"/>
                  </a:schemeClr>
                </a:solidFill>
              </a:rPr>
              <a:t>four</a:t>
            </a:r>
            <a:r>
              <a:rPr kumimoji="0" lang="en-US" sz="2800" b="0" i="0" u="none" strike="noStrike" kern="1200" cap="none" spc="0" normalizeH="0" baseline="0" noProof="0" dirty="0" smtClean="0">
                <a:ln>
                  <a:noFill/>
                </a:ln>
                <a:solidFill>
                  <a:schemeClr val="tx2">
                    <a:lumMod val="60000"/>
                    <a:lumOff val="40000"/>
                  </a:schemeClr>
                </a:solidFill>
                <a:effectLst/>
                <a:uLnTx/>
                <a:uFillTx/>
                <a:latin typeface="+mn-lt"/>
                <a:ea typeface="+mn-ea"/>
                <a:cs typeface="+mn-cs"/>
              </a:rPr>
              <a:t> racial categories</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Bantu</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(black African), </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White</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or </a:t>
            </a:r>
            <a:r>
              <a:rPr kumimoji="0" lang="en-US" sz="2800" b="1" i="0" u="none" strike="noStrike" kern="1200" cap="none" spc="0" normalizeH="0" baseline="0" noProof="0" dirty="0" err="1" smtClean="0">
                <a:ln>
                  <a:noFill/>
                </a:ln>
                <a:solidFill>
                  <a:schemeClr val="tx1"/>
                </a:solidFill>
                <a:effectLst/>
                <a:uLnTx/>
                <a:uFillTx/>
                <a:latin typeface="+mn-lt"/>
                <a:ea typeface="+mn-ea"/>
                <a:cs typeface="+mn-cs"/>
              </a:rPr>
              <a:t>Coloured</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(of mixed race), and </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Asian</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(Indians and Pakistanis).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7" descr="southafricangirl"/>
          <p:cNvPicPr>
            <a:picLocks noChangeAspect="1" noChangeArrowheads="1"/>
          </p:cNvPicPr>
          <p:nvPr/>
        </p:nvPicPr>
        <p:blipFill>
          <a:blip r:embed="rId2" cstate="print"/>
          <a:srcRect/>
          <a:stretch>
            <a:fillRect/>
          </a:stretch>
        </p:blipFill>
        <p:spPr>
          <a:xfrm>
            <a:off x="3657600" y="2590800"/>
            <a:ext cx="5257800" cy="3503134"/>
          </a:xfrm>
          <a:prstGeom prst="rect">
            <a:avLst/>
          </a:prstGeom>
          <a:noFill/>
        </p:spPr>
      </p:pic>
      <p:sp>
        <p:nvSpPr>
          <p:cNvPr id="7" name="TextBox 6"/>
          <p:cNvSpPr txBox="1"/>
          <p:nvPr/>
        </p:nvSpPr>
        <p:spPr>
          <a:xfrm>
            <a:off x="3124200" y="6479211"/>
            <a:ext cx="6173678" cy="369332"/>
          </a:xfrm>
          <a:prstGeom prst="rect">
            <a:avLst/>
          </a:prstGeom>
          <a:noFill/>
        </p:spPr>
        <p:txBody>
          <a:bodyPr wrap="none" rtlCol="0">
            <a:spAutoFit/>
          </a:bodyPr>
          <a:lstStyle/>
          <a:p>
            <a:r>
              <a:rPr lang="en-US" u="sng" dirty="0" smtClean="0">
                <a:hlinkClick r:id="rId3"/>
              </a:rPr>
              <a:t>http://overcomingapartheid.msu.edu/video.php?id=65-24F-DD</a:t>
            </a:r>
            <a:r>
              <a:rPr lang="en-US" dirty="0" smtClean="0"/>
              <a:t>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1232</TotalTime>
  <Words>1864</Words>
  <Application>Microsoft Office PowerPoint</Application>
  <PresentationFormat>On-screen Show (4:3)</PresentationFormat>
  <Paragraphs>130</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Tahoma</vt:lpstr>
      <vt:lpstr>Times New Roman</vt:lpstr>
      <vt:lpstr>Office Theme</vt:lpstr>
      <vt:lpstr>PowerPoint Presentation</vt:lpstr>
      <vt:lpstr>PowerPoint Presentation</vt:lpstr>
      <vt:lpstr>Brief History of South Africa  (not testable material) </vt:lpstr>
      <vt:lpstr>PowerPoint Presentation</vt:lpstr>
      <vt:lpstr>Early 1800s in Southern Africa </vt:lpstr>
      <vt:lpstr>PowerPoint Presentation</vt:lpstr>
      <vt:lpstr>PowerPoint Presentation</vt:lpstr>
      <vt:lpstr>What is Apartheid?  http://upfront.scholastic.com/News/Nelson-Mandela (Click on video link on right below picture.)  </vt:lpstr>
      <vt:lpstr>PowerPoint Presentation</vt:lpstr>
      <vt:lpstr>PowerPoint Presentation</vt:lpstr>
      <vt:lpstr>PowerPoint Presentation</vt:lpstr>
      <vt:lpstr>PowerPoint Presentation</vt:lpstr>
      <vt:lpstr>PowerPoint Presentation</vt:lpstr>
      <vt:lpstr>Other Laws…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Paulding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lmcleroy</dc:creator>
  <cp:lastModifiedBy>Lisa McLeroy</cp:lastModifiedBy>
  <cp:revision>38</cp:revision>
  <cp:lastPrinted>2014-12-12T15:35:54Z</cp:lastPrinted>
  <dcterms:created xsi:type="dcterms:W3CDTF">2013-12-13T17:53:00Z</dcterms:created>
  <dcterms:modified xsi:type="dcterms:W3CDTF">2014-12-15T20:49:50Z</dcterms:modified>
</cp:coreProperties>
</file>