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9"/>
  </p:notesMasterIdLst>
  <p:handoutMasterIdLst>
    <p:handoutMasterId r:id="rId20"/>
  </p:handoutMasterIdLst>
  <p:sldIdLst>
    <p:sldId id="257" r:id="rId3"/>
    <p:sldId id="274" r:id="rId4"/>
    <p:sldId id="258" r:id="rId5"/>
    <p:sldId id="259" r:id="rId6"/>
    <p:sldId id="273" r:id="rId7"/>
    <p:sldId id="260" r:id="rId8"/>
    <p:sldId id="261" r:id="rId9"/>
    <p:sldId id="262" r:id="rId10"/>
    <p:sldId id="265" r:id="rId11"/>
    <p:sldId id="266" r:id="rId12"/>
    <p:sldId id="267" r:id="rId13"/>
    <p:sldId id="268" r:id="rId14"/>
    <p:sldId id="269" r:id="rId15"/>
    <p:sldId id="270" r:id="rId16"/>
    <p:sldId id="275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5" d="100"/>
          <a:sy n="95" d="100"/>
        </p:scale>
        <p:origin x="357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E7F33-2322-4D47-92C5-BDF079D4C26E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6DDCE3-E483-44ED-BB43-1D9176DEA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79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F679E-2551-43AB-90F8-85E320B440F5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0CA5D5-EFA7-4175-BF21-8F743A57C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999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1764094"/>
            <a:ext cx="8229600" cy="2309327"/>
          </a:xfrm>
        </p:spPr>
        <p:txBody>
          <a:bodyPr anchor="b">
            <a:normAutofit/>
          </a:bodyPr>
          <a:lstStyle>
            <a:lvl1pPr algn="ctr">
              <a:defRPr sz="66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4213380"/>
            <a:ext cx="8229600" cy="1208314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8833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87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9666415" y="365125"/>
            <a:ext cx="123444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9" y="365125"/>
            <a:ext cx="799147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70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24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6492332"/>
            <a:ext cx="12188952" cy="3656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764094"/>
            <a:ext cx="8229600" cy="2309327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4213380"/>
            <a:ext cx="8229600" cy="1208314"/>
          </a:xfrm>
        </p:spPr>
        <p:txBody>
          <a:bodyPr/>
          <a:lstStyle>
            <a:lvl1pPr marL="0" indent="0" algn="ctr">
              <a:spcBef>
                <a:spcPts val="120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918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43100"/>
            <a:ext cx="4572000" cy="42338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943100"/>
            <a:ext cx="4572000" cy="42338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47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8448" y="1776066"/>
            <a:ext cx="4572000" cy="72228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8448" y="2565919"/>
            <a:ext cx="4572000" cy="3606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7648" y="1776066"/>
            <a:ext cx="4572000" cy="72228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7648" y="2565919"/>
            <a:ext cx="4572000" cy="3606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00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42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6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981200"/>
            <a:ext cx="4114800" cy="1828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685800"/>
            <a:ext cx="640080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943441"/>
            <a:ext cx="4114800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6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984248"/>
            <a:ext cx="4114800" cy="1828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797419" y="457200"/>
            <a:ext cx="5943600" cy="5943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3941064"/>
            <a:ext cx="4114800" cy="18288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621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65125"/>
            <a:ext cx="9601200" cy="1235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943100"/>
            <a:ext cx="96012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01741" y="6397368"/>
            <a:ext cx="1147665" cy="2332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732A7D7-D560-4C43-B6F2-A7996CE5C9B9}" type="datetimeFigureOut">
              <a:rPr lang="en-US" smtClean="0"/>
              <a:pPr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397368"/>
            <a:ext cx="4800600" cy="2332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97142" y="6397368"/>
            <a:ext cx="1099457" cy="2332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8E41E28F-C526-4978-8D63-D21257ECD5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194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4zuB_dSJn1Y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tTBOMVMSYM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quizlet.com/172954722/vocabulary-33-waves-light-flash-cards/?new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study.com/academy/lesson/what-is-a-concave-mirror-definition-uses-equation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Vocabulary 3.3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Light</a:t>
            </a:r>
          </a:p>
          <a:p>
            <a:r>
              <a:rPr lang="en-US" dirty="0"/>
              <a:t>You will need 10 index cards. </a:t>
            </a:r>
          </a:p>
        </p:txBody>
      </p:sp>
    </p:spTree>
    <p:extLst>
      <p:ext uri="{BB962C8B-B14F-4D97-AF65-F5344CB8AC3E}">
        <p14:creationId xmlns:p14="http://schemas.microsoft.com/office/powerpoint/2010/main" val="320369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 Lens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Having an outline or surface curved like the exterior of a circle or sphere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2658" y="2678039"/>
            <a:ext cx="4704735" cy="349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60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Lenses Explained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https://www.youtube.com/watch?v=4zuB_dSJn1Y</a:t>
            </a:r>
            <a:r>
              <a:rPr lang="en-US" dirty="0"/>
              <a:t>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94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Concave Mirror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When the surface is</a:t>
            </a:r>
            <a:r>
              <a:rPr lang="en-US" sz="3200" b="1" dirty="0"/>
              <a:t> </a:t>
            </a:r>
            <a:r>
              <a:rPr lang="en-US" sz="3200" dirty="0"/>
              <a:t>bulging inward.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419" y="657765"/>
            <a:ext cx="4356798" cy="507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07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 Mirror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 convex mirror, fish eye mirror or diverging mirror, is a curved mirror in which the reflective surface bulges toward the light source. Convex mirrors reflect light outwards, therefore they are not used to focus light.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7058" y="3153558"/>
            <a:ext cx="4349527" cy="345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30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 and Concave Mirror Explained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https://www.youtube.com/watch?v=jtTBOMVMSYM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60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Quizlet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>
                <a:hlinkClick r:id="rId2"/>
              </a:rPr>
              <a:t>https://quizlet.com/172954722/vocabulary-33-waves-light-flash-cards/?new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54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500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CCGPS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S8P4. Students will explore the wave nature of  electromagnetic radiation.</a:t>
            </a:r>
          </a:p>
          <a:p>
            <a:r>
              <a:rPr lang="en-US" sz="3200" dirty="0"/>
              <a:t>b. Describe how the behavior of light waves is manipulated causing reflection, refraction, diffraction, and absorption.</a:t>
            </a:r>
          </a:p>
          <a:p>
            <a:r>
              <a:rPr lang="en-US" sz="3200" dirty="0"/>
              <a:t>c. Explain how the human eye sees objects and colors in terms of wavelengths. </a:t>
            </a:r>
          </a:p>
        </p:txBody>
      </p:sp>
    </p:spTree>
    <p:extLst>
      <p:ext uri="{BB962C8B-B14F-4D97-AF65-F5344CB8AC3E}">
        <p14:creationId xmlns:p14="http://schemas.microsoft.com/office/powerpoint/2010/main" val="178411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Diffuse Reflection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The reflection of light from a surface so that the ray is reflected at many angles rather than at just one angle.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2284" y="2907464"/>
            <a:ext cx="4527755" cy="364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02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 Reflection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If the reflecting surface is very smooth, the reflection of light that occurs is called specular or regular reflection.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9593" y="3505200"/>
            <a:ext cx="3881213" cy="308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84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Line of Reflection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At the point of incidence where the ray strikes the mirror, a line can be drawn perpendicular to the surface of the mirror. This line is known as a normal line.</a:t>
            </a:r>
          </a:p>
          <a:p>
            <a:r>
              <a:rPr lang="en-US" sz="2400" dirty="0"/>
              <a:t> The normal line divides the angle between the incident ray and the reflected ray into two equal angles.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6555" y="3612384"/>
            <a:ext cx="3763450" cy="309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20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 of Reflection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States that the angle of incidence equals the angle of reflection.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http://study.com/academy/lesson/what-is-a-concave-mirror-definition-uses-equation.html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25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Angle of Incidence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The point that the light ray strikes the surface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3355" y="2868201"/>
            <a:ext cx="6459793" cy="370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52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Angle of Reflection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Reflection occurs when a light ray hits a surface and bounces off. The angle at which the ray hits the surface is equal to the angle at which it bounces off.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290" y="3367974"/>
            <a:ext cx="5699764" cy="326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51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Concave Lens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Having an outline or surface that curves inward like the interior of a circle or sphere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5753" y="3085770"/>
            <a:ext cx="4758813" cy="377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95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INKFLORALBROCADE_16X9">
  <a:themeElements>
    <a:clrScheme name="PinkFloralBrocade">
      <a:dk1>
        <a:srgbClr val="323232"/>
      </a:dk1>
      <a:lt1>
        <a:sysClr val="window" lastClr="FFFFFF"/>
      </a:lt1>
      <a:dk2>
        <a:srgbClr val="000000"/>
      </a:dk2>
      <a:lt2>
        <a:srgbClr val="E8E3E7"/>
      </a:lt2>
      <a:accent1>
        <a:srgbClr val="852367"/>
      </a:accent1>
      <a:accent2>
        <a:srgbClr val="079097"/>
      </a:accent2>
      <a:accent3>
        <a:srgbClr val="D54658"/>
      </a:accent3>
      <a:accent4>
        <a:srgbClr val="EA8B4A"/>
      </a:accent4>
      <a:accent5>
        <a:srgbClr val="E3BB49"/>
      </a:accent5>
      <a:accent6>
        <a:srgbClr val="79AD5F"/>
      </a:accent6>
      <a:hlink>
        <a:srgbClr val="079097"/>
      </a:hlink>
      <a:folHlink>
        <a:srgbClr val="808080"/>
      </a:folHlink>
    </a:clrScheme>
    <a:fontScheme name="Times New Rom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PinkFloralBrocade">
      <a:dk1>
        <a:srgbClr val="323232"/>
      </a:dk1>
      <a:lt1>
        <a:sysClr val="window" lastClr="FFFFFF"/>
      </a:lt1>
      <a:dk2>
        <a:srgbClr val="000000"/>
      </a:dk2>
      <a:lt2>
        <a:srgbClr val="E8E3E7"/>
      </a:lt2>
      <a:accent1>
        <a:srgbClr val="852367"/>
      </a:accent1>
      <a:accent2>
        <a:srgbClr val="079097"/>
      </a:accent2>
      <a:accent3>
        <a:srgbClr val="D54658"/>
      </a:accent3>
      <a:accent4>
        <a:srgbClr val="EA8B4A"/>
      </a:accent4>
      <a:accent5>
        <a:srgbClr val="E3BB49"/>
      </a:accent5>
      <a:accent6>
        <a:srgbClr val="79AD5F"/>
      </a:accent6>
      <a:hlink>
        <a:srgbClr val="079097"/>
      </a:hlink>
      <a:folHlink>
        <a:srgbClr val="808080"/>
      </a:folHlink>
    </a:clrScheme>
    <a:fontScheme name="PinkFloralBrocad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PinkFloralBrocade">
      <a:dk1>
        <a:srgbClr val="323232"/>
      </a:dk1>
      <a:lt1>
        <a:sysClr val="window" lastClr="FFFFFF"/>
      </a:lt1>
      <a:dk2>
        <a:srgbClr val="000000"/>
      </a:dk2>
      <a:lt2>
        <a:srgbClr val="E8E3E7"/>
      </a:lt2>
      <a:accent1>
        <a:srgbClr val="852367"/>
      </a:accent1>
      <a:accent2>
        <a:srgbClr val="079097"/>
      </a:accent2>
      <a:accent3>
        <a:srgbClr val="D54658"/>
      </a:accent3>
      <a:accent4>
        <a:srgbClr val="EA8B4A"/>
      </a:accent4>
      <a:accent5>
        <a:srgbClr val="E3BB49"/>
      </a:accent5>
      <a:accent6>
        <a:srgbClr val="79AD5F"/>
      </a:accent6>
      <a:hlink>
        <a:srgbClr val="079097"/>
      </a:hlink>
      <a:folHlink>
        <a:srgbClr val="808080"/>
      </a:folHlink>
    </a:clrScheme>
    <a:fontScheme name="PinkFloralBrocad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C30D95C-3EF8-44E8-B33B-528BD41806D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Pink floral brocade design presentation (widescreen)</Template>
  <TotalTime>0</TotalTime>
  <Words>268</Words>
  <Application>Microsoft Office PowerPoint</Application>
  <PresentationFormat>Widescreen</PresentationFormat>
  <Paragraphs>36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Times New Roman</vt:lpstr>
      <vt:lpstr>PINKFLORALBROCADE_16X9</vt:lpstr>
      <vt:lpstr>Vocabulary 3.3</vt:lpstr>
      <vt:lpstr>CCGPS</vt:lpstr>
      <vt:lpstr>Diffuse Reflection</vt:lpstr>
      <vt:lpstr>Regular Reflection</vt:lpstr>
      <vt:lpstr>Normal Line of Reflection</vt:lpstr>
      <vt:lpstr>Law of Reflection</vt:lpstr>
      <vt:lpstr>Angle of Incidence</vt:lpstr>
      <vt:lpstr>Angle of Reflection</vt:lpstr>
      <vt:lpstr>Concave Lens</vt:lpstr>
      <vt:lpstr>Convex Lens</vt:lpstr>
      <vt:lpstr>Lenses Explained</vt:lpstr>
      <vt:lpstr>Concave Mirror</vt:lpstr>
      <vt:lpstr>Convex Mirror</vt:lpstr>
      <vt:lpstr>Convex and Concave Mirror Explained</vt:lpstr>
      <vt:lpstr>Quizlet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2016-01-04T18:40:45Z</dcterms:created>
  <dcterms:modified xsi:type="dcterms:W3CDTF">2016-12-05T16:13:26Z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TC034173939991</vt:lpwstr>
  </property>
</Properties>
</file>