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88C7D2-6EE6-408F-970F-403E6A429E3F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41763-4C70-4C34-9BE7-0C5531066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2444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0F29-BABD-403E-A739-C9AFE7473331}" type="datetimeFigureOut">
              <a:rPr lang="en-US" smtClean="0"/>
              <a:pPr/>
              <a:t>3/9/2016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84591-198A-47F9-81AC-5BAD50BB9EE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0F29-BABD-403E-A739-C9AFE7473331}" type="datetimeFigureOut">
              <a:rPr lang="en-US" smtClean="0"/>
              <a:pPr/>
              <a:t>3/9/2016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84591-198A-47F9-81AC-5BAD50BB9EE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0F29-BABD-403E-A739-C9AFE7473331}" type="datetimeFigureOut">
              <a:rPr lang="en-US" smtClean="0"/>
              <a:pPr/>
              <a:t>3/9/2016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84591-198A-47F9-81AC-5BAD50BB9EE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0F29-BABD-403E-A739-C9AFE7473331}" type="datetimeFigureOut">
              <a:rPr lang="en-US" smtClean="0"/>
              <a:pPr/>
              <a:t>3/9/2016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84591-198A-47F9-81AC-5BAD50BB9EE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0F29-BABD-403E-A739-C9AFE7473331}" type="datetimeFigureOut">
              <a:rPr lang="en-US" smtClean="0"/>
              <a:pPr/>
              <a:t>3/9/2016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84591-198A-47F9-81AC-5BAD50BB9EE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0F29-BABD-403E-A739-C9AFE7473331}" type="datetimeFigureOut">
              <a:rPr lang="en-US" smtClean="0"/>
              <a:pPr/>
              <a:t>3/9/2016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84591-198A-47F9-81AC-5BAD50BB9EE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0F29-BABD-403E-A739-C9AFE7473331}" type="datetimeFigureOut">
              <a:rPr lang="en-US" smtClean="0"/>
              <a:pPr/>
              <a:t>3/9/2016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84591-198A-47F9-81AC-5BAD50BB9EE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0F29-BABD-403E-A739-C9AFE7473331}" type="datetimeFigureOut">
              <a:rPr lang="en-US" smtClean="0"/>
              <a:pPr/>
              <a:t>3/9/2016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84591-198A-47F9-81AC-5BAD50BB9EE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0F29-BABD-403E-A739-C9AFE7473331}" type="datetimeFigureOut">
              <a:rPr lang="en-US" smtClean="0"/>
              <a:pPr/>
              <a:t>3/9/2016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84591-198A-47F9-81AC-5BAD50BB9EE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0F29-BABD-403E-A739-C9AFE7473331}" type="datetimeFigureOut">
              <a:rPr lang="en-US" smtClean="0"/>
              <a:pPr/>
              <a:t>3/9/2016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84591-198A-47F9-81AC-5BAD50BB9EE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0F29-BABD-403E-A739-C9AFE7473331}" type="datetimeFigureOut">
              <a:rPr lang="en-US" smtClean="0"/>
              <a:pPr/>
              <a:t>3/9/2016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84591-198A-47F9-81AC-5BAD50BB9EE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C0F29-BABD-403E-A739-C9AFE7473331}" type="datetimeFigureOut">
              <a:rPr lang="en-US" smtClean="0"/>
              <a:pPr/>
              <a:t>3/9/2016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84591-198A-47F9-81AC-5BAD50BB9EE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Forces and Motion Study Guide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en-US" dirty="0" smtClean="0"/>
          </a:p>
          <a:p>
            <a:pPr marL="514350" lvl="0" indent="-514350">
              <a:buFont typeface="+mj-lt"/>
              <a:buAutoNum type="arabicPeriod" startAt="33"/>
            </a:pPr>
            <a:endParaRPr lang="en-US" dirty="0"/>
          </a:p>
          <a:p>
            <a:pPr marL="514350" lvl="0" indent="-514350">
              <a:buFont typeface="+mj-lt"/>
              <a:buAutoNum type="arabicPeriod" startAt="33"/>
            </a:pPr>
            <a:endParaRPr lang="en-US" dirty="0" smtClean="0"/>
          </a:p>
          <a:p>
            <a:pPr marL="514350" lvl="0" indent="-514350">
              <a:buFont typeface="+mj-lt"/>
              <a:buAutoNum type="arabicPeriod" startAt="33"/>
            </a:pPr>
            <a:r>
              <a:rPr lang="en-US" dirty="0" smtClean="0"/>
              <a:t>Describe </a:t>
            </a:r>
            <a:r>
              <a:rPr lang="en-US" dirty="0"/>
              <a:t>the </a:t>
            </a:r>
            <a:r>
              <a:rPr lang="en-US" dirty="0" smtClean="0"/>
              <a:t>object’s </a:t>
            </a:r>
            <a:r>
              <a:rPr lang="en-US" dirty="0"/>
              <a:t>motion the first 4 seconds</a:t>
            </a:r>
            <a:r>
              <a:rPr lang="en-US" dirty="0" smtClean="0"/>
              <a:t>?</a:t>
            </a:r>
            <a:r>
              <a:rPr lang="en-US" dirty="0"/>
              <a:t> </a:t>
            </a:r>
            <a:r>
              <a:rPr lang="en-US" dirty="0" smtClean="0"/>
              <a:t>Moving forward at a constant rate</a:t>
            </a:r>
          </a:p>
          <a:p>
            <a:pPr marL="0" lvl="0" indent="0">
              <a:buNone/>
            </a:pPr>
            <a:r>
              <a:rPr lang="en-US" dirty="0" smtClean="0"/>
              <a:t>Describe </a:t>
            </a:r>
            <a:r>
              <a:rPr lang="en-US" dirty="0"/>
              <a:t>the </a:t>
            </a:r>
            <a:r>
              <a:rPr lang="en-US" dirty="0" smtClean="0"/>
              <a:t>object’s </a:t>
            </a:r>
            <a:r>
              <a:rPr lang="en-US" dirty="0"/>
              <a:t>motion at 5 seconds</a:t>
            </a:r>
            <a:r>
              <a:rPr lang="en-US" dirty="0" smtClean="0"/>
              <a:t>? Not moving</a:t>
            </a:r>
          </a:p>
          <a:p>
            <a:pPr marL="0" lvl="0" indent="0">
              <a:buNone/>
            </a:pPr>
            <a:r>
              <a:rPr lang="en-US" dirty="0" smtClean="0"/>
              <a:t>Describe </a:t>
            </a:r>
            <a:r>
              <a:rPr lang="en-US" dirty="0"/>
              <a:t>the </a:t>
            </a:r>
            <a:r>
              <a:rPr lang="en-US" dirty="0" smtClean="0"/>
              <a:t>object’s </a:t>
            </a:r>
            <a:r>
              <a:rPr lang="en-US" dirty="0"/>
              <a:t>motion the last 3 seconds</a:t>
            </a:r>
            <a:r>
              <a:rPr lang="en-US" dirty="0" smtClean="0"/>
              <a:t>? </a:t>
            </a:r>
            <a:r>
              <a:rPr lang="en-US" smtClean="0"/>
              <a:t>Going backwards 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228600"/>
            <a:ext cx="3021965" cy="168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8103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00800"/>
          </a:xfrm>
        </p:spPr>
        <p:txBody>
          <a:bodyPr/>
          <a:lstStyle/>
          <a:p>
            <a:pPr marL="514350" lvl="0" indent="-514350">
              <a:buFont typeface="+mj-lt"/>
              <a:buAutoNum type="arabicPeriod" startAt="36"/>
            </a:pPr>
            <a:r>
              <a:rPr lang="en-US" dirty="0" smtClean="0"/>
              <a:t> Describe </a:t>
            </a:r>
            <a:r>
              <a:rPr lang="en-US" dirty="0"/>
              <a:t>the </a:t>
            </a:r>
            <a:r>
              <a:rPr lang="en-US" dirty="0" smtClean="0"/>
              <a:t>object’s </a:t>
            </a:r>
            <a:r>
              <a:rPr lang="en-US" dirty="0"/>
              <a:t>motion in each of the </a:t>
            </a:r>
            <a:r>
              <a:rPr lang="en-US" dirty="0" smtClean="0"/>
              <a:t>   following </a:t>
            </a:r>
            <a:r>
              <a:rPr lang="en-US" dirty="0"/>
              <a:t>graphs.</a:t>
            </a:r>
          </a:p>
          <a:p>
            <a:pPr marL="0" indent="0">
              <a:buNone/>
            </a:pPr>
            <a:r>
              <a:rPr lang="en-US" dirty="0" smtClean="0"/>
              <a:t>                   </a:t>
            </a:r>
            <a:r>
              <a:rPr lang="en-US" dirty="0" smtClean="0">
                <a:solidFill>
                  <a:srgbClr val="800000"/>
                </a:solidFill>
              </a:rPr>
              <a:t>Moving a constant speed, speed   </a:t>
            </a:r>
          </a:p>
          <a:p>
            <a:pPr marL="0" indent="0">
              <a:buNone/>
            </a:pPr>
            <a:r>
              <a:rPr lang="en-US" dirty="0">
                <a:solidFill>
                  <a:srgbClr val="800000"/>
                </a:solidFill>
              </a:rPr>
              <a:t> </a:t>
            </a:r>
            <a:r>
              <a:rPr lang="en-US" dirty="0" smtClean="0">
                <a:solidFill>
                  <a:srgbClr val="800000"/>
                </a:solidFill>
              </a:rPr>
              <a:t>                  stays the same.</a:t>
            </a:r>
          </a:p>
          <a:p>
            <a:pPr marL="0" indent="0">
              <a:buNone/>
            </a:pPr>
            <a:endParaRPr lang="en-US" dirty="0">
              <a:solidFill>
                <a:srgbClr val="80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800000"/>
                </a:solidFill>
              </a:rPr>
              <a:t>                     Speed is increasing at a constant </a:t>
            </a:r>
          </a:p>
          <a:p>
            <a:pPr marL="0" indent="0">
              <a:buNone/>
            </a:pPr>
            <a:r>
              <a:rPr lang="en-US" dirty="0">
                <a:solidFill>
                  <a:srgbClr val="800000"/>
                </a:solidFill>
              </a:rPr>
              <a:t> </a:t>
            </a:r>
            <a:r>
              <a:rPr lang="en-US" dirty="0" smtClean="0">
                <a:solidFill>
                  <a:srgbClr val="800000"/>
                </a:solidFill>
              </a:rPr>
              <a:t>                    rate.</a:t>
            </a:r>
          </a:p>
          <a:p>
            <a:pPr marL="0" indent="0">
              <a:buNone/>
            </a:pPr>
            <a:endParaRPr lang="en-US" dirty="0">
              <a:solidFill>
                <a:srgbClr val="80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800000"/>
                </a:solidFill>
              </a:rPr>
              <a:t>                     Speed is decreasing at a constant </a:t>
            </a:r>
          </a:p>
          <a:p>
            <a:pPr marL="0" indent="0">
              <a:buNone/>
            </a:pPr>
            <a:r>
              <a:rPr lang="en-US" dirty="0">
                <a:solidFill>
                  <a:srgbClr val="800000"/>
                </a:solidFill>
              </a:rPr>
              <a:t> </a:t>
            </a:r>
            <a:r>
              <a:rPr lang="en-US" dirty="0" smtClean="0">
                <a:solidFill>
                  <a:srgbClr val="800000"/>
                </a:solidFill>
              </a:rPr>
              <a:t>                    rate.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447800"/>
            <a:ext cx="170688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990600" y="144780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Graph A</a:t>
            </a: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3200400"/>
            <a:ext cx="1989455" cy="112649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066800" y="320040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Graph B</a:t>
            </a: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4800600"/>
            <a:ext cx="1898015" cy="111823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1295400" y="480060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Graph C</a:t>
            </a: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61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"/>
            <a:ext cx="8229600" cy="6553200"/>
          </a:xfrm>
        </p:spPr>
        <p:txBody>
          <a:bodyPr>
            <a:normAutofit fontScale="77500" lnSpcReduction="20000"/>
          </a:bodyPr>
          <a:lstStyle/>
          <a:p>
            <a:pPr marL="514350" lvl="0" indent="-514350">
              <a:buFont typeface="+mj-lt"/>
              <a:buAutoNum type="arabicPeriod" startAt="37"/>
            </a:pPr>
            <a:r>
              <a:rPr lang="en-US" dirty="0"/>
              <a:t>What is Newton’s 1</a:t>
            </a:r>
            <a:r>
              <a:rPr lang="en-US" baseline="30000" dirty="0"/>
              <a:t>st</a:t>
            </a:r>
            <a:r>
              <a:rPr lang="en-US" dirty="0"/>
              <a:t> Law of Motion? Give an example</a:t>
            </a:r>
            <a:r>
              <a:rPr lang="en-US" dirty="0" smtClean="0"/>
              <a:t>.  </a:t>
            </a:r>
            <a:r>
              <a:rPr lang="en-US" dirty="0" smtClean="0">
                <a:solidFill>
                  <a:srgbClr val="800000"/>
                </a:solidFill>
              </a:rPr>
              <a:t>An object at rest will remain at rest unless acted on by an outside force, also known as law of inertia, deals with balanced forces.  Ex: table cloth trick</a:t>
            </a:r>
            <a:endParaRPr lang="en-US" dirty="0">
              <a:solidFill>
                <a:srgbClr val="800000"/>
              </a:solidFill>
            </a:endParaRPr>
          </a:p>
          <a:p>
            <a:pPr marL="514350" lvl="0" indent="-514350">
              <a:buFont typeface="+mj-lt"/>
              <a:buAutoNum type="arabicPeriod" startAt="37"/>
            </a:pPr>
            <a:r>
              <a:rPr lang="en-US" dirty="0"/>
              <a:t>What is Newton’s 2</a:t>
            </a:r>
            <a:r>
              <a:rPr lang="en-US" baseline="30000" dirty="0"/>
              <a:t>nd</a:t>
            </a:r>
            <a:r>
              <a:rPr lang="en-US" dirty="0"/>
              <a:t> Law of Motion? Give an example</a:t>
            </a:r>
            <a:r>
              <a:rPr lang="en-US" dirty="0" smtClean="0"/>
              <a:t>. </a:t>
            </a:r>
            <a:r>
              <a:rPr lang="en-US" dirty="0">
                <a:solidFill>
                  <a:srgbClr val="800000"/>
                </a:solidFill>
              </a:rPr>
              <a:t>T</a:t>
            </a:r>
            <a:r>
              <a:rPr lang="en-US" dirty="0" smtClean="0">
                <a:solidFill>
                  <a:srgbClr val="800000"/>
                </a:solidFill>
              </a:rPr>
              <a:t>he </a:t>
            </a:r>
            <a:r>
              <a:rPr lang="en-US" dirty="0">
                <a:solidFill>
                  <a:srgbClr val="800000"/>
                </a:solidFill>
              </a:rPr>
              <a:t>acceleration of an object is dependent upon two variables - the net force acting upon the object and the mass of the </a:t>
            </a:r>
            <a:r>
              <a:rPr lang="en-US" dirty="0" smtClean="0">
                <a:solidFill>
                  <a:srgbClr val="800000"/>
                </a:solidFill>
              </a:rPr>
              <a:t>object, F=MA Ex: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Increasing the mass of a car will increase its momentum when in motion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marL="514350" lvl="0" indent="-514350">
              <a:buFont typeface="+mj-lt"/>
              <a:buAutoNum type="arabicPeriod" startAt="37"/>
            </a:pPr>
            <a:r>
              <a:rPr lang="en-US" dirty="0"/>
              <a:t>What is Newton’s 3</a:t>
            </a:r>
            <a:r>
              <a:rPr lang="en-US" baseline="30000" dirty="0"/>
              <a:t>rd</a:t>
            </a:r>
            <a:r>
              <a:rPr lang="en-US" dirty="0"/>
              <a:t> Law of Motion? Give an example</a:t>
            </a:r>
            <a:r>
              <a:rPr lang="en-US" dirty="0" smtClean="0"/>
              <a:t>.  </a:t>
            </a:r>
            <a:r>
              <a:rPr lang="en-US" dirty="0" smtClean="0">
                <a:solidFill>
                  <a:srgbClr val="800000"/>
                </a:solidFill>
              </a:rPr>
              <a:t>For every action there is an equal and opposite reaction, deals with action and reaction forces.  Ex: For a bird to fly upwards, it must flap it’s wings in a downward motion (action force).  The air under the bird is compressed and pushes back up on the bird (reaction force).</a:t>
            </a:r>
            <a:endParaRPr lang="en-US" dirty="0">
              <a:solidFill>
                <a:srgbClr val="800000"/>
              </a:solidFill>
            </a:endParaRPr>
          </a:p>
          <a:p>
            <a:pPr marL="514350" lvl="0" indent="-514350">
              <a:buFont typeface="+mj-lt"/>
              <a:buAutoNum type="arabicPeriod" startAt="37"/>
            </a:pPr>
            <a:r>
              <a:rPr lang="en-US" dirty="0"/>
              <a:t>What is Centripetal Force? Give an example</a:t>
            </a:r>
            <a:r>
              <a:rPr lang="en-US" dirty="0" smtClean="0"/>
              <a:t>.  </a:t>
            </a:r>
            <a:r>
              <a:rPr lang="en-US" dirty="0" smtClean="0">
                <a:solidFill>
                  <a:srgbClr val="800000"/>
                </a:solidFill>
              </a:rPr>
              <a:t>Any </a:t>
            </a:r>
            <a:r>
              <a:rPr lang="en-US" dirty="0">
                <a:solidFill>
                  <a:srgbClr val="800000"/>
                </a:solidFill>
              </a:rPr>
              <a:t>motion in a curved path represents accelerated motion, and requires a force directed toward the center of curvature of the path</a:t>
            </a:r>
            <a:r>
              <a:rPr lang="en-US" dirty="0" smtClean="0">
                <a:solidFill>
                  <a:srgbClr val="800000"/>
                </a:solidFill>
              </a:rPr>
              <a:t>.  Ex: Ice skater spinning</a:t>
            </a:r>
            <a:endParaRPr lang="en-US" dirty="0">
              <a:solidFill>
                <a:srgbClr val="8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03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dirty="0"/>
              <a:t>Speed is the rate of change over </a:t>
            </a:r>
            <a:r>
              <a:rPr lang="en-US" u="sng" dirty="0" smtClean="0">
                <a:solidFill>
                  <a:srgbClr val="C00000"/>
                </a:solidFill>
              </a:rPr>
              <a:t>time. </a:t>
            </a:r>
            <a:endParaRPr lang="en-US" u="sng" dirty="0">
              <a:solidFill>
                <a:srgbClr val="C00000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What is momentum? What is The Law of </a:t>
            </a:r>
            <a:r>
              <a:rPr lang="en-US" dirty="0" smtClean="0"/>
              <a:t>Conservation </a:t>
            </a:r>
            <a:r>
              <a:rPr lang="en-US" dirty="0"/>
              <a:t>of </a:t>
            </a:r>
            <a:r>
              <a:rPr lang="en-US" dirty="0" smtClean="0"/>
              <a:t>Momentum? </a:t>
            </a:r>
            <a:r>
              <a:rPr lang="en-US" dirty="0" smtClean="0">
                <a:solidFill>
                  <a:srgbClr val="C00000"/>
                </a:solidFill>
              </a:rPr>
              <a:t>Momentum = mass x velocity.  LOCOM = the momentum of a system is constant if there are no outside forces  acting on the system.</a:t>
            </a:r>
            <a:endParaRPr lang="en-US" dirty="0">
              <a:solidFill>
                <a:srgbClr val="C00000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What is inertia? Give an example. </a:t>
            </a:r>
            <a:r>
              <a:rPr lang="en-US" dirty="0" smtClean="0">
                <a:solidFill>
                  <a:srgbClr val="C00000"/>
                </a:solidFill>
              </a:rPr>
              <a:t>An objects resistance to motion.  A rock has more inertia than a pebble.</a:t>
            </a:r>
            <a:endParaRPr lang="en-US" dirty="0">
              <a:solidFill>
                <a:srgbClr val="C00000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What is a force? </a:t>
            </a:r>
            <a:r>
              <a:rPr lang="en-US" dirty="0" smtClean="0">
                <a:solidFill>
                  <a:srgbClr val="C00000"/>
                </a:solidFill>
              </a:rPr>
              <a:t>A push or a pull</a:t>
            </a:r>
            <a:endParaRPr lang="en-US" dirty="0">
              <a:solidFill>
                <a:srgbClr val="C00000"/>
              </a:solidFill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324600"/>
          </a:xfrm>
        </p:spPr>
        <p:txBody>
          <a:bodyPr>
            <a:normAutofit fontScale="85000" lnSpcReduction="20000"/>
          </a:bodyPr>
          <a:lstStyle/>
          <a:p>
            <a:pPr marL="514350" lvl="0" indent="-514350">
              <a:buFont typeface="+mj-lt"/>
              <a:buAutoNum type="arabicPeriod" startAt="5"/>
            </a:pPr>
            <a:r>
              <a:rPr lang="en-US" dirty="0"/>
              <a:t>What are balanced and unbalanced forces? Give an example. </a:t>
            </a:r>
            <a:r>
              <a:rPr lang="en-US" dirty="0" smtClean="0">
                <a:solidFill>
                  <a:srgbClr val="C00000"/>
                </a:solidFill>
              </a:rPr>
              <a:t>Balanced forces have a net force of zero, unbalanced do not have a zero net force when added or subtracted.  Balanced = an object at rest, Unbalanced = an object in motion</a:t>
            </a:r>
            <a:endParaRPr lang="en-US" dirty="0">
              <a:solidFill>
                <a:srgbClr val="C00000"/>
              </a:solidFill>
            </a:endParaRPr>
          </a:p>
          <a:p>
            <a:pPr marL="514350" lvl="0" indent="-514350">
              <a:buFont typeface="+mj-lt"/>
              <a:buAutoNum type="arabicPeriod" startAt="5"/>
            </a:pPr>
            <a:r>
              <a:rPr lang="en-US" dirty="0"/>
              <a:t>When a toy truck collides with a toy car what happens to the momentum of the car and the         truck before and after the collision? </a:t>
            </a:r>
            <a:r>
              <a:rPr lang="en-US" dirty="0" smtClean="0">
                <a:solidFill>
                  <a:srgbClr val="C00000"/>
                </a:solidFill>
              </a:rPr>
              <a:t>Momentum of the system stays the same before and after the collision because of The Law of Conservation of Momentum.  </a:t>
            </a:r>
            <a:endParaRPr lang="en-US" dirty="0"/>
          </a:p>
          <a:p>
            <a:pPr marL="514350" lvl="0" indent="-514350">
              <a:buFont typeface="+mj-lt"/>
              <a:buAutoNum type="arabicPeriod" startAt="5"/>
            </a:pPr>
            <a:r>
              <a:rPr lang="en-US" dirty="0"/>
              <a:t>What type of force does Earth exert on a ball thrown into the air? </a:t>
            </a:r>
            <a:r>
              <a:rPr lang="en-US" dirty="0" smtClean="0">
                <a:solidFill>
                  <a:srgbClr val="C00000"/>
                </a:solidFill>
              </a:rPr>
              <a:t>Gravitational Force </a:t>
            </a:r>
            <a:r>
              <a:rPr lang="en-US" b="1" dirty="0" smtClean="0">
                <a:solidFill>
                  <a:srgbClr val="C00000"/>
                </a:solidFill>
              </a:rPr>
              <a:t>*When the only force acting on an object is gravity the object is in free fall.</a:t>
            </a:r>
            <a:endParaRPr lang="en-US" b="1" dirty="0"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rabicPeriod" startAt="5"/>
            </a:pPr>
            <a:r>
              <a:rPr lang="en-US" dirty="0"/>
              <a:t>How is velocity different than speed?  </a:t>
            </a:r>
            <a:r>
              <a:rPr lang="en-US" dirty="0" smtClean="0">
                <a:solidFill>
                  <a:srgbClr val="C00000"/>
                </a:solidFill>
              </a:rPr>
              <a:t>Velocity is a measure of motion plus direction and speed is just a measure of motion, no direction is given.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 fontScale="92500" lnSpcReduction="20000"/>
          </a:bodyPr>
          <a:lstStyle/>
          <a:p>
            <a:pPr marL="514350" lvl="0" indent="-514350">
              <a:buFont typeface="+mj-lt"/>
              <a:buAutoNum type="arabicPeriod" startAt="9"/>
            </a:pPr>
            <a:r>
              <a:rPr lang="en-US" dirty="0"/>
              <a:t>What is acceleration? </a:t>
            </a:r>
            <a:r>
              <a:rPr lang="en-US" dirty="0" smtClean="0">
                <a:solidFill>
                  <a:srgbClr val="C00000"/>
                </a:solidFill>
              </a:rPr>
              <a:t>a measure of change in velocity</a:t>
            </a:r>
            <a:endParaRPr lang="en-US" dirty="0">
              <a:solidFill>
                <a:srgbClr val="C00000"/>
              </a:solidFill>
            </a:endParaRPr>
          </a:p>
          <a:p>
            <a:pPr marL="514350" lvl="0" indent="-514350">
              <a:buFont typeface="+mj-lt"/>
              <a:buAutoNum type="arabicPeriod" startAt="9"/>
            </a:pPr>
            <a:r>
              <a:rPr lang="en-US" dirty="0"/>
              <a:t>Describe three different ways a change in acceleration can occur</a:t>
            </a:r>
            <a:r>
              <a:rPr lang="en-US" dirty="0" smtClean="0"/>
              <a:t>? </a:t>
            </a:r>
            <a:r>
              <a:rPr lang="en-US" dirty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ncrease acceleration, decrease acceleration, change direction</a:t>
            </a:r>
            <a:endParaRPr lang="en-US" dirty="0">
              <a:solidFill>
                <a:srgbClr val="C00000"/>
              </a:solidFill>
            </a:endParaRPr>
          </a:p>
          <a:p>
            <a:pPr marL="514350" lvl="0" indent="-514350">
              <a:buFont typeface="+mj-lt"/>
              <a:buAutoNum type="arabicPeriod" startAt="9"/>
            </a:pPr>
            <a:r>
              <a:rPr lang="en-US" dirty="0"/>
              <a:t>What causes a leaf and an acorn to fall at different rates</a:t>
            </a:r>
            <a:r>
              <a:rPr lang="en-US" dirty="0" smtClean="0"/>
              <a:t>? </a:t>
            </a:r>
            <a:r>
              <a:rPr lang="en-US" dirty="0" smtClean="0">
                <a:solidFill>
                  <a:srgbClr val="C00000"/>
                </a:solidFill>
              </a:rPr>
              <a:t>Air resistance.  There is a greater amount of air resistance acting on the leaf because the leaf has more surface area than the acorn</a:t>
            </a:r>
            <a:endParaRPr lang="en-US" dirty="0">
              <a:solidFill>
                <a:srgbClr val="C00000"/>
              </a:solidFill>
            </a:endParaRPr>
          </a:p>
          <a:p>
            <a:pPr marL="514350" lvl="0" indent="-514350">
              <a:buFont typeface="+mj-lt"/>
              <a:buAutoNum type="arabicPeriod" startAt="9"/>
            </a:pPr>
            <a:r>
              <a:rPr lang="en-US" dirty="0"/>
              <a:t>Explain the action and reaction forces that occur as you walk? </a:t>
            </a:r>
            <a:r>
              <a:rPr lang="en-US" dirty="0" smtClean="0">
                <a:solidFill>
                  <a:srgbClr val="C00000"/>
                </a:solidFill>
              </a:rPr>
              <a:t>Action Force = you push your foot down on the Earth when you’re moving forward. Reaction Force =  the Earth  pushes back up on your foot.</a:t>
            </a:r>
            <a:endParaRPr lang="en-US" dirty="0">
              <a:solidFill>
                <a:srgbClr val="C00000"/>
              </a:solidFill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324600"/>
          </a:xfrm>
        </p:spPr>
        <p:txBody>
          <a:bodyPr>
            <a:normAutofit lnSpcReduction="10000"/>
          </a:bodyPr>
          <a:lstStyle/>
          <a:p>
            <a:pPr marL="514350" lvl="0" indent="-514350">
              <a:buFont typeface="+mj-lt"/>
              <a:buAutoNum type="arabicPeriod" startAt="13"/>
            </a:pPr>
            <a:r>
              <a:rPr lang="en-US" dirty="0"/>
              <a:t>When graphing an object in motion what goes on the horizontal axis? Vertical axis? </a:t>
            </a:r>
            <a:r>
              <a:rPr lang="en-US" dirty="0">
                <a:solidFill>
                  <a:srgbClr val="C00000"/>
                </a:solidFill>
              </a:rPr>
              <a:t>h</a:t>
            </a:r>
            <a:r>
              <a:rPr lang="en-US" dirty="0" smtClean="0">
                <a:solidFill>
                  <a:srgbClr val="C00000"/>
                </a:solidFill>
              </a:rPr>
              <a:t>orizontal axis = time, vertical axis = distance, speed, or velocity depending on what your graphing</a:t>
            </a:r>
            <a:endParaRPr lang="en-US" dirty="0">
              <a:solidFill>
                <a:srgbClr val="C00000"/>
              </a:solidFill>
            </a:endParaRPr>
          </a:p>
          <a:p>
            <a:pPr marL="514350" lvl="0" indent="-514350">
              <a:buFont typeface="+mj-lt"/>
              <a:buAutoNum type="arabicPeriod" startAt="13"/>
            </a:pPr>
            <a:r>
              <a:rPr lang="en-US" dirty="0"/>
              <a:t>What is the average speed of an object that travels 100 meters in 5 seconds? </a:t>
            </a:r>
            <a:r>
              <a:rPr lang="en-US" dirty="0" smtClean="0">
                <a:solidFill>
                  <a:srgbClr val="C00000"/>
                </a:solidFill>
              </a:rPr>
              <a:t>20 m/s</a:t>
            </a:r>
            <a:endParaRPr lang="en-US" dirty="0">
              <a:solidFill>
                <a:srgbClr val="C00000"/>
              </a:solidFill>
            </a:endParaRPr>
          </a:p>
          <a:p>
            <a:pPr marL="514350" lvl="0" indent="-514350">
              <a:buFont typeface="+mj-lt"/>
              <a:buAutoNum type="arabicPeriod" startAt="13"/>
            </a:pPr>
            <a:r>
              <a:rPr lang="en-US" dirty="0"/>
              <a:t>What is the upward force on an object falling through the air? </a:t>
            </a:r>
            <a:r>
              <a:rPr lang="en-US" dirty="0" smtClean="0">
                <a:solidFill>
                  <a:srgbClr val="C00000"/>
                </a:solidFill>
              </a:rPr>
              <a:t>Air Resistance</a:t>
            </a:r>
            <a:endParaRPr lang="en-US" dirty="0">
              <a:solidFill>
                <a:srgbClr val="C00000"/>
              </a:solidFill>
            </a:endParaRPr>
          </a:p>
          <a:p>
            <a:pPr marL="514350" lvl="0" indent="-514350">
              <a:buFont typeface="+mj-lt"/>
              <a:buAutoNum type="arabicPeriod" startAt="13"/>
            </a:pPr>
            <a:r>
              <a:rPr lang="en-US" dirty="0"/>
              <a:t>What are vector arrows? What do they tell you about objects in motion</a:t>
            </a:r>
            <a:r>
              <a:rPr lang="en-US" dirty="0" smtClean="0"/>
              <a:t>? </a:t>
            </a:r>
            <a:r>
              <a:rPr lang="en-US" dirty="0" smtClean="0">
                <a:solidFill>
                  <a:srgbClr val="C00000"/>
                </a:solidFill>
              </a:rPr>
              <a:t>Arrow that show forces acting on an object in a diagram. Strength and direction</a:t>
            </a:r>
            <a:endParaRPr lang="en-US" dirty="0">
              <a:solidFill>
                <a:srgbClr val="C0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00800"/>
          </a:xfrm>
        </p:spPr>
        <p:txBody>
          <a:bodyPr>
            <a:normAutofit fontScale="85000" lnSpcReduction="20000"/>
          </a:bodyPr>
          <a:lstStyle/>
          <a:p>
            <a:pPr marL="514350" lvl="0" indent="-514350">
              <a:buFont typeface="+mj-lt"/>
              <a:buAutoNum type="arabicPeriod" startAt="17"/>
            </a:pPr>
            <a:r>
              <a:rPr lang="en-US" dirty="0"/>
              <a:t>Draw a sketch of a book sitting on a table.  Draw vector arrows to show forces acting on the book.  Label the forces acting on the book</a:t>
            </a:r>
            <a:r>
              <a:rPr lang="en-US" dirty="0" smtClean="0"/>
              <a:t>.</a:t>
            </a:r>
          </a:p>
          <a:p>
            <a:pPr marL="514350" lvl="0" indent="-514350">
              <a:buFont typeface="+mj-lt"/>
              <a:buAutoNum type="arabicPeriod" startAt="17"/>
            </a:pPr>
            <a:endParaRPr lang="en-US" dirty="0"/>
          </a:p>
          <a:p>
            <a:pPr marL="514350" lvl="0" indent="-514350">
              <a:buFont typeface="+mj-lt"/>
              <a:buAutoNum type="arabicPeriod" startAt="17"/>
            </a:pPr>
            <a:endParaRPr lang="en-US" dirty="0" smtClean="0"/>
          </a:p>
          <a:p>
            <a:pPr marL="0" lvl="0" indent="0">
              <a:buNone/>
            </a:pPr>
            <a:r>
              <a:rPr lang="en-US" dirty="0" smtClean="0"/>
              <a:t>  </a:t>
            </a:r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endParaRPr lang="en-US" dirty="0"/>
          </a:p>
          <a:p>
            <a:pPr marL="514350" lvl="0" indent="-514350">
              <a:buFont typeface="+mj-lt"/>
              <a:buAutoNum type="arabicPeriod" startAt="18"/>
            </a:pPr>
            <a:r>
              <a:rPr lang="en-US" dirty="0"/>
              <a:t>Whenever an object is in motion what is opposing the motion? </a:t>
            </a:r>
            <a:r>
              <a:rPr lang="en-US" dirty="0" smtClean="0">
                <a:solidFill>
                  <a:srgbClr val="800000"/>
                </a:solidFill>
              </a:rPr>
              <a:t>Friction</a:t>
            </a:r>
            <a:endParaRPr lang="en-US" dirty="0">
              <a:solidFill>
                <a:srgbClr val="800000"/>
              </a:solidFill>
            </a:endParaRPr>
          </a:p>
          <a:p>
            <a:pPr marL="514350" lvl="0" indent="-514350">
              <a:buFont typeface="+mj-lt"/>
              <a:buAutoNum type="arabicPeriod" startAt="18"/>
            </a:pPr>
            <a:r>
              <a:rPr lang="en-US" dirty="0"/>
              <a:t>What is gravitational force? What two things affect the strength of gravitational force between two objects</a:t>
            </a:r>
            <a:r>
              <a:rPr lang="en-US" dirty="0" smtClean="0"/>
              <a:t>? </a:t>
            </a:r>
            <a:r>
              <a:rPr lang="en-US" dirty="0" smtClean="0">
                <a:solidFill>
                  <a:srgbClr val="800000"/>
                </a:solidFill>
              </a:rPr>
              <a:t>GF = attraction between all objects,  mass and distance of two objects affect gravitational force</a:t>
            </a:r>
            <a:endParaRPr lang="en-US" dirty="0">
              <a:solidFill>
                <a:srgbClr val="800000"/>
              </a:solidFill>
            </a:endParaRPr>
          </a:p>
          <a:p>
            <a:pPr marL="514350" lvl="0" indent="-514350">
              <a:buFont typeface="+mj-lt"/>
              <a:buAutoNum type="arabicPeriod" startAt="18"/>
            </a:pPr>
            <a:r>
              <a:rPr lang="en-US" dirty="0"/>
              <a:t>Define motion?  </a:t>
            </a:r>
            <a:r>
              <a:rPr lang="en-US" dirty="0">
                <a:solidFill>
                  <a:srgbClr val="800000"/>
                </a:solidFill>
              </a:rPr>
              <a:t>a</a:t>
            </a:r>
            <a:r>
              <a:rPr lang="en-US" dirty="0" smtClean="0">
                <a:solidFill>
                  <a:srgbClr val="800000"/>
                </a:solidFill>
              </a:rPr>
              <a:t> change in position of an object over time</a:t>
            </a:r>
            <a:endParaRPr lang="en-US" dirty="0">
              <a:solidFill>
                <a:srgbClr val="800000"/>
              </a:solidFill>
            </a:endParaRPr>
          </a:p>
          <a:p>
            <a:pPr>
              <a:buNone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4600" y="1371600"/>
            <a:ext cx="3454400" cy="190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00800"/>
          </a:xfrm>
        </p:spPr>
        <p:txBody>
          <a:bodyPr>
            <a:normAutofit fontScale="92500" lnSpcReduction="20000"/>
          </a:bodyPr>
          <a:lstStyle/>
          <a:p>
            <a:pPr marL="514350" lvl="0" indent="-514350">
              <a:buFont typeface="+mj-lt"/>
              <a:buAutoNum type="arabicPeriod" startAt="21"/>
            </a:pPr>
            <a:r>
              <a:rPr lang="en-US" dirty="0"/>
              <a:t>What is static friction? Give an example</a:t>
            </a:r>
            <a:r>
              <a:rPr lang="en-US" dirty="0" smtClean="0"/>
              <a:t>. </a:t>
            </a:r>
            <a:r>
              <a:rPr lang="en-US" dirty="0" smtClean="0">
                <a:solidFill>
                  <a:srgbClr val="800000"/>
                </a:solidFill>
              </a:rPr>
              <a:t>Friction that occurs between two or more solid object that are NOT moving relative to each other.  Ex: pencil sitting on a desk</a:t>
            </a:r>
            <a:endParaRPr lang="en-US" dirty="0">
              <a:solidFill>
                <a:srgbClr val="800000"/>
              </a:solidFill>
            </a:endParaRPr>
          </a:p>
          <a:p>
            <a:pPr marL="514350" lvl="0" indent="-514350">
              <a:buFont typeface="+mj-lt"/>
              <a:buAutoNum type="arabicPeriod" startAt="21"/>
            </a:pPr>
            <a:r>
              <a:rPr lang="en-US" dirty="0"/>
              <a:t>What is rolling friction?  Give an example</a:t>
            </a:r>
            <a:r>
              <a:rPr lang="en-US" dirty="0" smtClean="0"/>
              <a:t>. </a:t>
            </a:r>
            <a:r>
              <a:rPr lang="en-US" dirty="0" smtClean="0">
                <a:solidFill>
                  <a:srgbClr val="800000"/>
                </a:solidFill>
              </a:rPr>
              <a:t>Friction that occurs when a round surface rolls over another surface.  Ex: a ball rolling down a street or pushing a grocery buggy.</a:t>
            </a:r>
            <a:endParaRPr lang="en-US" dirty="0">
              <a:solidFill>
                <a:srgbClr val="800000"/>
              </a:solidFill>
            </a:endParaRPr>
          </a:p>
          <a:p>
            <a:pPr marL="514350" lvl="0" indent="-514350">
              <a:buFont typeface="+mj-lt"/>
              <a:buAutoNum type="arabicPeriod" startAt="21"/>
            </a:pPr>
            <a:r>
              <a:rPr lang="en-US" dirty="0"/>
              <a:t>What is sliding friction? Give an example. </a:t>
            </a:r>
            <a:r>
              <a:rPr lang="en-US" dirty="0" smtClean="0">
                <a:solidFill>
                  <a:srgbClr val="800000"/>
                </a:solidFill>
              </a:rPr>
              <a:t>Friction created between two objects sliding or rubbing against each other.  Ex: rubbing your hands together or a box sliding across the floor.</a:t>
            </a:r>
            <a:endParaRPr lang="en-US" dirty="0">
              <a:solidFill>
                <a:srgbClr val="800000"/>
              </a:solidFill>
            </a:endParaRPr>
          </a:p>
          <a:p>
            <a:pPr marL="514350" indent="-514350">
              <a:buFont typeface="+mj-lt"/>
              <a:buAutoNum type="arabicPeriod" startAt="21"/>
            </a:pPr>
            <a:r>
              <a:rPr lang="en-US" dirty="0"/>
              <a:t>What 3 things are needed to determine the velocity of a moving truck? </a:t>
            </a:r>
            <a:r>
              <a:rPr lang="en-US" dirty="0">
                <a:solidFill>
                  <a:srgbClr val="800000"/>
                </a:solidFill>
              </a:rPr>
              <a:t>d</a:t>
            </a:r>
            <a:r>
              <a:rPr lang="en-US" dirty="0" smtClean="0">
                <a:solidFill>
                  <a:srgbClr val="800000"/>
                </a:solidFill>
              </a:rPr>
              <a:t>istance moved, time it took to move given distance, and direction</a:t>
            </a:r>
            <a:endParaRPr lang="en-US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37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324600"/>
          </a:xfrm>
        </p:spPr>
        <p:txBody>
          <a:bodyPr>
            <a:normAutofit fontScale="92500" lnSpcReduction="20000"/>
          </a:bodyPr>
          <a:lstStyle/>
          <a:p>
            <a:pPr marL="514350" lvl="0" indent="-514350">
              <a:buFont typeface="+mj-lt"/>
              <a:buAutoNum type="arabicPeriod" startAt="25"/>
            </a:pPr>
            <a:r>
              <a:rPr lang="en-US" dirty="0"/>
              <a:t>What is the term for </a:t>
            </a:r>
            <a:r>
              <a:rPr lang="en-US" dirty="0" smtClean="0"/>
              <a:t>a rate </a:t>
            </a:r>
            <a:r>
              <a:rPr lang="en-US" dirty="0"/>
              <a:t>of change in velocity? </a:t>
            </a:r>
            <a:r>
              <a:rPr lang="en-US" dirty="0" smtClean="0">
                <a:solidFill>
                  <a:srgbClr val="800000"/>
                </a:solidFill>
              </a:rPr>
              <a:t>Acceleration</a:t>
            </a:r>
            <a:endParaRPr lang="en-US" dirty="0">
              <a:solidFill>
                <a:srgbClr val="800000"/>
              </a:solidFill>
            </a:endParaRPr>
          </a:p>
          <a:p>
            <a:pPr marL="514350" lvl="0" indent="-514350">
              <a:buFont typeface="+mj-lt"/>
              <a:buAutoNum type="arabicPeriod" startAt="25"/>
            </a:pPr>
            <a:r>
              <a:rPr lang="en-US" dirty="0"/>
              <a:t>What is the measure of inertia</a:t>
            </a:r>
            <a:r>
              <a:rPr lang="en-US" dirty="0" smtClean="0"/>
              <a:t>? </a:t>
            </a:r>
            <a:r>
              <a:rPr lang="en-US" dirty="0">
                <a:solidFill>
                  <a:srgbClr val="800000"/>
                </a:solidFill>
              </a:rPr>
              <a:t>m</a:t>
            </a:r>
            <a:r>
              <a:rPr lang="en-US" dirty="0" smtClean="0">
                <a:solidFill>
                  <a:srgbClr val="800000"/>
                </a:solidFill>
              </a:rPr>
              <a:t>ass</a:t>
            </a:r>
            <a:endParaRPr lang="en-US" dirty="0">
              <a:solidFill>
                <a:srgbClr val="800000"/>
              </a:solidFill>
            </a:endParaRPr>
          </a:p>
          <a:p>
            <a:pPr marL="514350" lvl="0" indent="-514350">
              <a:buFont typeface="+mj-lt"/>
              <a:buAutoNum type="arabicPeriod" startAt="25"/>
            </a:pPr>
            <a:r>
              <a:rPr lang="en-US" dirty="0"/>
              <a:t> Speed measures change in what? </a:t>
            </a:r>
            <a:r>
              <a:rPr lang="en-US" dirty="0">
                <a:solidFill>
                  <a:srgbClr val="800000"/>
                </a:solidFill>
              </a:rPr>
              <a:t>d</a:t>
            </a:r>
            <a:r>
              <a:rPr lang="en-US" dirty="0" smtClean="0">
                <a:solidFill>
                  <a:srgbClr val="800000"/>
                </a:solidFill>
              </a:rPr>
              <a:t>istance over time</a:t>
            </a:r>
            <a:endParaRPr lang="en-US" dirty="0">
              <a:solidFill>
                <a:srgbClr val="800000"/>
              </a:solidFill>
            </a:endParaRPr>
          </a:p>
          <a:p>
            <a:pPr marL="514350" lvl="0" indent="-514350">
              <a:buFont typeface="+mj-lt"/>
              <a:buAutoNum type="arabicPeriod" startAt="25"/>
            </a:pPr>
            <a:r>
              <a:rPr lang="en-US" dirty="0"/>
              <a:t>What is the amount of matter in an object called? </a:t>
            </a:r>
            <a:r>
              <a:rPr lang="en-US" dirty="0" smtClean="0">
                <a:solidFill>
                  <a:srgbClr val="800000"/>
                </a:solidFill>
              </a:rPr>
              <a:t>mass</a:t>
            </a:r>
            <a:endParaRPr lang="en-US" dirty="0">
              <a:solidFill>
                <a:srgbClr val="800000"/>
              </a:solidFill>
            </a:endParaRPr>
          </a:p>
          <a:p>
            <a:pPr marL="514350" lvl="0" indent="-514350">
              <a:buFont typeface="+mj-lt"/>
              <a:buAutoNum type="arabicPeriod" startAt="29"/>
            </a:pPr>
            <a:r>
              <a:rPr lang="en-US" dirty="0"/>
              <a:t>What is average speed</a:t>
            </a:r>
            <a:r>
              <a:rPr lang="en-US" dirty="0" smtClean="0"/>
              <a:t>? </a:t>
            </a:r>
            <a:r>
              <a:rPr lang="en-US" dirty="0" smtClean="0">
                <a:solidFill>
                  <a:srgbClr val="800000"/>
                </a:solidFill>
              </a:rPr>
              <a:t>Total distance traveled over total time.  *On a long trip you might slow down and speed up along the way.  When someone asks how fast you drove you probably give them your average speed.</a:t>
            </a:r>
            <a:endParaRPr lang="en-US" dirty="0">
              <a:solidFill>
                <a:srgbClr val="800000"/>
              </a:solidFill>
            </a:endParaRPr>
          </a:p>
          <a:p>
            <a:pPr marL="514350" lvl="0" indent="-514350">
              <a:buFont typeface="+mj-lt"/>
              <a:buAutoNum type="arabicPeriod" startAt="29"/>
            </a:pPr>
            <a:r>
              <a:rPr lang="en-US" dirty="0"/>
              <a:t>What is instantaneous speed</a:t>
            </a:r>
            <a:r>
              <a:rPr lang="en-US" dirty="0" smtClean="0"/>
              <a:t>?  </a:t>
            </a:r>
            <a:r>
              <a:rPr lang="en-US" dirty="0" smtClean="0">
                <a:solidFill>
                  <a:srgbClr val="800000"/>
                </a:solidFill>
              </a:rPr>
              <a:t>On the long trip instantaneous speed is the speed you were going at one specific moment in time.</a:t>
            </a:r>
            <a:endParaRPr lang="en-US" dirty="0">
              <a:solidFill>
                <a:srgbClr val="800000"/>
              </a:solidFill>
            </a:endParaRPr>
          </a:p>
          <a:p>
            <a:endParaRPr lang="en-US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27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idx="1"/>
          </p:nvPr>
        </p:nvSpPr>
        <p:spPr>
          <a:xfrm>
            <a:off x="457200" y="76200"/>
            <a:ext cx="8229600" cy="6553200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 startAt="31"/>
            </a:pPr>
            <a:r>
              <a:rPr lang="en-US" sz="2400" dirty="0"/>
              <a:t>Suppose that Boy A exerts a force of 3000 </a:t>
            </a:r>
            <a:r>
              <a:rPr lang="en-US" sz="2400" dirty="0" err="1"/>
              <a:t>Newtons</a:t>
            </a:r>
            <a:r>
              <a:rPr lang="en-US" sz="2400" dirty="0"/>
              <a:t> on the box and Boy B exerts a force of 5000 </a:t>
            </a:r>
            <a:r>
              <a:rPr lang="en-US" sz="2400" dirty="0" err="1"/>
              <a:t>Newtons</a:t>
            </a:r>
            <a:r>
              <a:rPr lang="en-US" sz="2400" dirty="0"/>
              <a:t> in the opposite direction. 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2400" dirty="0"/>
              <a:t>Draw arrows showing the individual and combined forces of the box in the picture below. 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2400" dirty="0"/>
              <a:t>What is the combined force (net force) on the box? </a:t>
            </a:r>
            <a:r>
              <a:rPr lang="en-US" sz="2400" u="sng" dirty="0" smtClean="0">
                <a:solidFill>
                  <a:srgbClr val="800000"/>
                </a:solidFill>
              </a:rPr>
              <a:t>__2000 </a:t>
            </a:r>
            <a:r>
              <a:rPr lang="en-US" sz="2400" u="sng" dirty="0" err="1" smtClean="0">
                <a:solidFill>
                  <a:srgbClr val="800000"/>
                </a:solidFill>
              </a:rPr>
              <a:t>Newtons</a:t>
            </a:r>
            <a:r>
              <a:rPr lang="en-US" sz="2400" u="sng" dirty="0" smtClean="0">
                <a:solidFill>
                  <a:srgbClr val="800000"/>
                </a:solidFill>
              </a:rPr>
              <a:t>_______________</a:t>
            </a:r>
            <a:endParaRPr lang="en-US" sz="2400" u="sng" dirty="0">
              <a:solidFill>
                <a:srgbClr val="800000"/>
              </a:solidFill>
            </a:endParaRPr>
          </a:p>
          <a:p>
            <a:pPr marL="971550" lvl="1" indent="-514350">
              <a:buFont typeface="+mj-lt"/>
              <a:buAutoNum type="alphaLcPeriod"/>
            </a:pPr>
            <a:r>
              <a:rPr lang="en-US" sz="2400" dirty="0"/>
              <a:t>Are the forces balanced or unbalanced?  </a:t>
            </a:r>
            <a:r>
              <a:rPr lang="en-US" sz="2400" u="sng" dirty="0" smtClean="0">
                <a:solidFill>
                  <a:srgbClr val="800000"/>
                </a:solidFill>
              </a:rPr>
              <a:t>__unbalanced, so the box is probably moving_</a:t>
            </a:r>
            <a:endParaRPr lang="en-US" sz="2400" u="sng" dirty="0">
              <a:solidFill>
                <a:srgbClr val="800000"/>
              </a:solidFill>
            </a:endParaRPr>
          </a:p>
          <a:p>
            <a:pPr marL="0" indent="0">
              <a:buNone/>
            </a:pPr>
            <a:endParaRPr lang="en-US" u="sng" dirty="0" smtClean="0"/>
          </a:p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endParaRPr lang="en-US" u="sng" dirty="0" smtClean="0"/>
          </a:p>
          <a:p>
            <a:pPr marL="0" lvl="0" indent="0">
              <a:buNone/>
            </a:pPr>
            <a:r>
              <a:rPr lang="en-US" sz="2400" dirty="0" smtClean="0"/>
              <a:t>32. Could </a:t>
            </a:r>
            <a:r>
              <a:rPr lang="en-US" sz="2400" dirty="0"/>
              <a:t>there ever be a case when Boy A and Boy B are both exerting a force on the box but the box doesn't move? </a:t>
            </a:r>
            <a:r>
              <a:rPr lang="en-US" sz="2400" dirty="0" smtClean="0">
                <a:solidFill>
                  <a:srgbClr val="800000"/>
                </a:solidFill>
              </a:rPr>
              <a:t>Yes, if the forces are equal and in opposite directions.</a:t>
            </a:r>
            <a:endParaRPr lang="en-US" sz="2400" dirty="0">
              <a:solidFill>
                <a:srgbClr val="800000"/>
              </a:solidFill>
            </a:endParaRPr>
          </a:p>
          <a:p>
            <a:pPr marL="0" indent="0">
              <a:buNone/>
            </a:pPr>
            <a:endParaRPr lang="en-US" u="sng" dirty="0"/>
          </a:p>
        </p:txBody>
      </p:sp>
      <p:sp>
        <p:nvSpPr>
          <p:cNvPr id="6" name="AutoShape 1"/>
          <p:cNvSpPr>
            <a:spLocks noChangeArrowheads="1"/>
          </p:cNvSpPr>
          <p:nvPr/>
        </p:nvSpPr>
        <p:spPr bwMode="auto">
          <a:xfrm>
            <a:off x="3810000" y="4038600"/>
            <a:ext cx="800100" cy="685800"/>
          </a:xfrm>
          <a:prstGeom prst="cube">
            <a:avLst>
              <a:gd name="adj" fmla="val 2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 descr="boy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810000"/>
            <a:ext cx="914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boy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886200"/>
            <a:ext cx="914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Straight Arrow Connector 10"/>
          <p:cNvCxnSpPr/>
          <p:nvPr/>
        </p:nvCxnSpPr>
        <p:spPr>
          <a:xfrm flipH="1">
            <a:off x="4724400" y="4495800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048000" y="4495800"/>
            <a:ext cx="6477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514600" y="48006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867400" y="48768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971800" y="4038600"/>
            <a:ext cx="853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3000 N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800600" y="4038600"/>
            <a:ext cx="853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  <a:r>
              <a:rPr lang="en-US" dirty="0" smtClean="0"/>
              <a:t>000 N</a:t>
            </a:r>
            <a:endParaRPr lang="en-US" dirty="0"/>
          </a:p>
        </p:txBody>
      </p:sp>
      <p:sp>
        <p:nvSpPr>
          <p:cNvPr id="26" name="Equal 25"/>
          <p:cNvSpPr/>
          <p:nvPr/>
        </p:nvSpPr>
        <p:spPr>
          <a:xfrm>
            <a:off x="6477000" y="4343400"/>
            <a:ext cx="609600" cy="304800"/>
          </a:xfrm>
          <a:prstGeom prst="mathEqua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239000" y="4114800"/>
            <a:ext cx="853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2000 N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7391400" y="4495800"/>
            <a:ext cx="4191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750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1935</TotalTime>
  <Words>1038</Words>
  <Application>Microsoft Office PowerPoint</Application>
  <PresentationFormat>On-screen Show (4:3)</PresentationFormat>
  <Paragraphs>71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ＭＳ Ｐゴシック</vt:lpstr>
      <vt:lpstr>Arial</vt:lpstr>
      <vt:lpstr>Calibri</vt:lpstr>
      <vt:lpstr>Cambria</vt:lpstr>
      <vt:lpstr>ÇlÇr ñæí©</vt:lpstr>
      <vt:lpstr>Office Theme</vt:lpstr>
      <vt:lpstr>Forces and Motion Study Guide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Paulding County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Forces and Motion Study Guide</dc:title>
  <dc:creator>alicia grine</dc:creator>
  <cp:lastModifiedBy>Jessica Sawatski</cp:lastModifiedBy>
  <cp:revision>31</cp:revision>
  <cp:lastPrinted>2015-03-26T14:44:51Z</cp:lastPrinted>
  <dcterms:created xsi:type="dcterms:W3CDTF">2014-03-24T18:13:12Z</dcterms:created>
  <dcterms:modified xsi:type="dcterms:W3CDTF">2016-03-09T15:21:38Z</dcterms:modified>
</cp:coreProperties>
</file>