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5" r:id="rId3"/>
    <p:sldId id="257" r:id="rId4"/>
    <p:sldId id="261" r:id="rId5"/>
    <p:sldId id="260" r:id="rId6"/>
    <p:sldId id="258" r:id="rId7"/>
    <p:sldId id="259" r:id="rId8"/>
    <p:sldId id="263" r:id="rId9"/>
    <p:sldId id="274" r:id="rId10"/>
    <p:sldId id="272" r:id="rId11"/>
    <p:sldId id="266" r:id="rId12"/>
    <p:sldId id="267" r:id="rId13"/>
    <p:sldId id="268" r:id="rId14"/>
    <p:sldId id="269" r:id="rId15"/>
    <p:sldId id="270" r:id="rId16"/>
    <p:sldId id="271" r:id="rId17"/>
    <p:sldId id="273" r:id="rId18"/>
    <p:sldId id="278" r:id="rId19"/>
    <p:sldId id="275" r:id="rId20"/>
    <p:sldId id="276" r:id="rId21"/>
    <p:sldId id="277" r:id="rId22"/>
    <p:sldId id="264" r:id="rId23"/>
    <p:sldId id="280" r:id="rId24"/>
    <p:sldId id="279" r:id="rId25"/>
  </p:sldIdLst>
  <p:sldSz cx="9144000" cy="6858000" type="screen4x3"/>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2B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33" autoAdjust="0"/>
    <p:restoredTop sz="94660"/>
  </p:normalViewPr>
  <p:slideViewPr>
    <p:cSldViewPr>
      <p:cViewPr varScale="1">
        <p:scale>
          <a:sx n="112" d="100"/>
          <a:sy n="112" d="100"/>
        </p:scale>
        <p:origin x="99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4127" tIns="47064" rIns="94127" bIns="47064" rtlCol="0"/>
          <a:lstStyle>
            <a:lvl1pPr algn="l">
              <a:defRPr sz="1200"/>
            </a:lvl1pPr>
          </a:lstStyle>
          <a:p>
            <a:endParaRPr lang="en-US"/>
          </a:p>
        </p:txBody>
      </p:sp>
      <p:sp>
        <p:nvSpPr>
          <p:cNvPr id="3" name="Date Placeholder 2"/>
          <p:cNvSpPr>
            <a:spLocks noGrp="1"/>
          </p:cNvSpPr>
          <p:nvPr>
            <p:ph type="dt" sz="quarter" idx="1"/>
          </p:nvPr>
        </p:nvSpPr>
        <p:spPr>
          <a:xfrm>
            <a:off x="3974534" y="0"/>
            <a:ext cx="3040592" cy="465138"/>
          </a:xfrm>
          <a:prstGeom prst="rect">
            <a:avLst/>
          </a:prstGeom>
        </p:spPr>
        <p:txBody>
          <a:bodyPr vert="horz" lIns="94127" tIns="47064" rIns="94127" bIns="47064" rtlCol="0"/>
          <a:lstStyle>
            <a:lvl1pPr algn="r">
              <a:defRPr sz="1200"/>
            </a:lvl1pPr>
          </a:lstStyle>
          <a:p>
            <a:fld id="{61B120AE-5C66-45D7-9FC9-0F97BFA8596D}" type="datetimeFigureOut">
              <a:rPr lang="en-US" smtClean="0"/>
              <a:pPr/>
              <a:t>11/10/2015</a:t>
            </a:fld>
            <a:endParaRPr lang="en-US"/>
          </a:p>
        </p:txBody>
      </p:sp>
      <p:sp>
        <p:nvSpPr>
          <p:cNvPr id="4" name="Footer Placeholder 3"/>
          <p:cNvSpPr>
            <a:spLocks noGrp="1"/>
          </p:cNvSpPr>
          <p:nvPr>
            <p:ph type="ftr" sz="quarter" idx="2"/>
          </p:nvPr>
        </p:nvSpPr>
        <p:spPr>
          <a:xfrm>
            <a:off x="0" y="8835998"/>
            <a:ext cx="3040592" cy="465138"/>
          </a:xfrm>
          <a:prstGeom prst="rect">
            <a:avLst/>
          </a:prstGeom>
        </p:spPr>
        <p:txBody>
          <a:bodyPr vert="horz" lIns="94127" tIns="47064" rIns="94127" bIns="47064" rtlCol="0" anchor="b"/>
          <a:lstStyle>
            <a:lvl1pPr algn="l">
              <a:defRPr sz="1200"/>
            </a:lvl1pPr>
          </a:lstStyle>
          <a:p>
            <a:endParaRPr lang="en-US"/>
          </a:p>
        </p:txBody>
      </p:sp>
      <p:sp>
        <p:nvSpPr>
          <p:cNvPr id="5" name="Slide Number Placeholder 4"/>
          <p:cNvSpPr>
            <a:spLocks noGrp="1"/>
          </p:cNvSpPr>
          <p:nvPr>
            <p:ph type="sldNum" sz="quarter" idx="3"/>
          </p:nvPr>
        </p:nvSpPr>
        <p:spPr>
          <a:xfrm>
            <a:off x="3974534" y="8835998"/>
            <a:ext cx="3040592" cy="465138"/>
          </a:xfrm>
          <a:prstGeom prst="rect">
            <a:avLst/>
          </a:prstGeom>
        </p:spPr>
        <p:txBody>
          <a:bodyPr vert="horz" lIns="94127" tIns="47064" rIns="94127" bIns="47064" rtlCol="0" anchor="b"/>
          <a:lstStyle>
            <a:lvl1pPr algn="r">
              <a:defRPr sz="1200"/>
            </a:lvl1pPr>
          </a:lstStyle>
          <a:p>
            <a:fld id="{0E31A07A-15C6-4778-939F-6BA9409E8FE5}" type="slidenum">
              <a:rPr lang="en-US" smtClean="0"/>
              <a:pPr/>
              <a:t>‹#›</a:t>
            </a:fld>
            <a:endParaRPr lang="en-US"/>
          </a:p>
        </p:txBody>
      </p:sp>
    </p:spTree>
    <p:extLst>
      <p:ext uri="{BB962C8B-B14F-4D97-AF65-F5344CB8AC3E}">
        <p14:creationId xmlns:p14="http://schemas.microsoft.com/office/powerpoint/2010/main" val="2603835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4127" tIns="47064" rIns="94127" bIns="47064" rtlCol="0"/>
          <a:lstStyle>
            <a:lvl1pPr algn="l">
              <a:defRPr sz="1200"/>
            </a:lvl1pPr>
          </a:lstStyle>
          <a:p>
            <a:endParaRPr lang="en-US"/>
          </a:p>
        </p:txBody>
      </p:sp>
      <p:sp>
        <p:nvSpPr>
          <p:cNvPr id="3" name="Date Placeholder 2"/>
          <p:cNvSpPr>
            <a:spLocks noGrp="1"/>
          </p:cNvSpPr>
          <p:nvPr>
            <p:ph type="dt" idx="1"/>
          </p:nvPr>
        </p:nvSpPr>
        <p:spPr>
          <a:xfrm>
            <a:off x="3974534" y="0"/>
            <a:ext cx="3040592" cy="465138"/>
          </a:xfrm>
          <a:prstGeom prst="rect">
            <a:avLst/>
          </a:prstGeom>
        </p:spPr>
        <p:txBody>
          <a:bodyPr vert="horz" lIns="94127" tIns="47064" rIns="94127" bIns="47064" rtlCol="0"/>
          <a:lstStyle>
            <a:lvl1pPr algn="r">
              <a:defRPr sz="1200"/>
            </a:lvl1pPr>
          </a:lstStyle>
          <a:p>
            <a:fld id="{17A6792E-B7D0-4374-9106-C4A63C17A4C8}" type="datetimeFigureOut">
              <a:rPr lang="en-US" smtClean="0"/>
              <a:pPr/>
              <a:t>11/10/2015</a:t>
            </a:fld>
            <a:endParaRPr lang="en-US"/>
          </a:p>
        </p:txBody>
      </p:sp>
      <p:sp>
        <p:nvSpPr>
          <p:cNvPr id="4" name="Slide Image Placeholder 3"/>
          <p:cNvSpPr>
            <a:spLocks noGrp="1" noRot="1" noChangeAspect="1"/>
          </p:cNvSpPr>
          <p:nvPr>
            <p:ph type="sldImg" idx="2"/>
          </p:nvPr>
        </p:nvSpPr>
        <p:spPr>
          <a:xfrm>
            <a:off x="1182688" y="696913"/>
            <a:ext cx="4651375" cy="3489325"/>
          </a:xfrm>
          <a:prstGeom prst="rect">
            <a:avLst/>
          </a:prstGeom>
          <a:noFill/>
          <a:ln w="12700">
            <a:solidFill>
              <a:prstClr val="black"/>
            </a:solidFill>
          </a:ln>
        </p:spPr>
        <p:txBody>
          <a:bodyPr vert="horz" lIns="94127" tIns="47064" rIns="94127" bIns="47064" rtlCol="0" anchor="ctr"/>
          <a:lstStyle/>
          <a:p>
            <a:endParaRPr lang="en-US"/>
          </a:p>
        </p:txBody>
      </p:sp>
      <p:sp>
        <p:nvSpPr>
          <p:cNvPr id="5" name="Notes Placeholder 4"/>
          <p:cNvSpPr>
            <a:spLocks noGrp="1"/>
          </p:cNvSpPr>
          <p:nvPr>
            <p:ph type="body" sz="quarter" idx="3"/>
          </p:nvPr>
        </p:nvSpPr>
        <p:spPr>
          <a:xfrm>
            <a:off x="701675" y="4418806"/>
            <a:ext cx="5613400" cy="4186238"/>
          </a:xfrm>
          <a:prstGeom prst="rect">
            <a:avLst/>
          </a:prstGeom>
        </p:spPr>
        <p:txBody>
          <a:bodyPr vert="horz" lIns="94127" tIns="47064" rIns="94127" bIns="470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5998"/>
            <a:ext cx="3040592" cy="465138"/>
          </a:xfrm>
          <a:prstGeom prst="rect">
            <a:avLst/>
          </a:prstGeom>
        </p:spPr>
        <p:txBody>
          <a:bodyPr vert="horz" lIns="94127" tIns="47064" rIns="94127" bIns="47064" rtlCol="0" anchor="b"/>
          <a:lstStyle>
            <a:lvl1pPr algn="l">
              <a:defRPr sz="1200"/>
            </a:lvl1pPr>
          </a:lstStyle>
          <a:p>
            <a:endParaRPr lang="en-US"/>
          </a:p>
        </p:txBody>
      </p:sp>
      <p:sp>
        <p:nvSpPr>
          <p:cNvPr id="7" name="Slide Number Placeholder 6"/>
          <p:cNvSpPr>
            <a:spLocks noGrp="1"/>
          </p:cNvSpPr>
          <p:nvPr>
            <p:ph type="sldNum" sz="quarter" idx="5"/>
          </p:nvPr>
        </p:nvSpPr>
        <p:spPr>
          <a:xfrm>
            <a:off x="3974534" y="8835998"/>
            <a:ext cx="3040592" cy="465138"/>
          </a:xfrm>
          <a:prstGeom prst="rect">
            <a:avLst/>
          </a:prstGeom>
        </p:spPr>
        <p:txBody>
          <a:bodyPr vert="horz" lIns="94127" tIns="47064" rIns="94127" bIns="47064" rtlCol="0" anchor="b"/>
          <a:lstStyle>
            <a:lvl1pPr algn="r">
              <a:defRPr sz="1200"/>
            </a:lvl1pPr>
          </a:lstStyle>
          <a:p>
            <a:fld id="{8C1A8846-8FB6-4419-A6B3-154873BDE924}" type="slidenum">
              <a:rPr lang="en-US" smtClean="0"/>
              <a:pPr/>
              <a:t>‹#›</a:t>
            </a:fld>
            <a:endParaRPr lang="en-US"/>
          </a:p>
        </p:txBody>
      </p:sp>
    </p:spTree>
    <p:extLst>
      <p:ext uri="{BB962C8B-B14F-4D97-AF65-F5344CB8AC3E}">
        <p14:creationId xmlns:p14="http://schemas.microsoft.com/office/powerpoint/2010/main" val="1061894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1A8846-8FB6-4419-A6B3-154873BDE924}" type="slidenum">
              <a:rPr lang="en-US" smtClean="0"/>
              <a:pPr/>
              <a:t>1</a:t>
            </a:fld>
            <a:endParaRPr lang="en-US"/>
          </a:p>
        </p:txBody>
      </p:sp>
    </p:spTree>
    <p:extLst>
      <p:ext uri="{BB962C8B-B14F-4D97-AF65-F5344CB8AC3E}">
        <p14:creationId xmlns:p14="http://schemas.microsoft.com/office/powerpoint/2010/main" val="638593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1A8846-8FB6-4419-A6B3-154873BDE924}" type="slidenum">
              <a:rPr lang="en-US" smtClean="0"/>
              <a:pPr/>
              <a:t>3</a:t>
            </a:fld>
            <a:endParaRPr lang="en-US"/>
          </a:p>
        </p:txBody>
      </p:sp>
    </p:spTree>
    <p:extLst>
      <p:ext uri="{BB962C8B-B14F-4D97-AF65-F5344CB8AC3E}">
        <p14:creationId xmlns:p14="http://schemas.microsoft.com/office/powerpoint/2010/main" val="1975614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1A8846-8FB6-4419-A6B3-154873BDE924}" type="slidenum">
              <a:rPr lang="en-US" smtClean="0"/>
              <a:pPr/>
              <a:t>7</a:t>
            </a:fld>
            <a:endParaRPr lang="en-US"/>
          </a:p>
        </p:txBody>
      </p:sp>
    </p:spTree>
    <p:extLst>
      <p:ext uri="{BB962C8B-B14F-4D97-AF65-F5344CB8AC3E}">
        <p14:creationId xmlns:p14="http://schemas.microsoft.com/office/powerpoint/2010/main" val="1735506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5FEF4A-6EF1-4536-83CE-3C66AC885278}" type="datetime1">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C8FEB-F49C-41DB-AAC2-94030AD1801F}" type="datetime1">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1E6E88-84A4-4AFC-A422-00CBAD2915F6}" type="datetime1">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CF153-9AC7-4A01-9599-001950208893}" type="datetime1">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4F1EB3-4D40-4CAB-B170-2280AAE18F13}" type="datetime1">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90A0B3-6747-4840-AD45-7DE934DD614A}" type="datetime1">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2ECECF-6934-49AE-96FD-B7504E79FF0D}" type="datetime1">
              <a:rPr lang="en-US" smtClean="0"/>
              <a:t>11/10/2015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ABF2C3-C647-4CBA-929B-FE11177548FC}" type="datetime1">
              <a:rPr lang="en-US" smtClean="0"/>
              <a:t>11/10/2015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84508-9821-4040-977A-E376A03B2557}" type="datetime1">
              <a:rPr lang="en-US" smtClean="0"/>
              <a:t>11/10/2015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41ADA-B01A-4252-9D17-83D888329C35}" type="datetime1">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1F9C75-534A-4346-8C23-F0BEDD46AF11}" type="datetime1">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2F2BC-3FA5-44BB-98F4-244761872BC8}"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53000">
              <a:srgbClr val="D4DEFF"/>
            </a:gs>
            <a:gs pos="83000">
              <a:srgbClr val="D4DEFF"/>
            </a:gs>
            <a:gs pos="100000">
              <a:srgbClr val="96AB94"/>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5942D-606D-4986-B3B2-33F637E94A46}" type="datetime1">
              <a:rPr lang="en-US" smtClean="0"/>
              <a:t>11/10/2015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92F2BC-3FA5-44BB-98F4-244761872B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tinyurl.com/nfhg9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tinyurl.com/l4clpyz" TargetMode="External"/><Relationship Id="rId2" Type="http://schemas.openxmlformats.org/officeDocument/2006/relationships/hyperlink" Target="http://tinyurl.com/pe7yep4"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gaexperienceonline.co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tinyurl.com/k456ktz" TargetMode="External"/><Relationship Id="rId2" Type="http://schemas.openxmlformats.org/officeDocument/2006/relationships/hyperlink" Target="http://tinyurl.com/pdautl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tinyurl.com/q88gp42" TargetMode="External"/><Relationship Id="rId2" Type="http://schemas.openxmlformats.org/officeDocument/2006/relationships/hyperlink" Target="https://www.lexile.com/fab/g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371600" y="3886200"/>
            <a:ext cx="6400800" cy="1752600"/>
          </a:xfrm>
        </p:spPr>
        <p:txBody>
          <a:bodyPr>
            <a:normAutofit fontScale="77500" lnSpcReduction="20000"/>
          </a:bodyPr>
          <a:lstStyle/>
          <a:p>
            <a:r>
              <a:rPr lang="en-US" sz="2800" dirty="0" smtClean="0">
                <a:solidFill>
                  <a:srgbClr val="E72B4A"/>
                </a:solidFill>
                <a:latin typeface="Century Gothic" panose="020B0502020202020204" pitchFamily="34" charset="0"/>
              </a:rPr>
              <a:t>Paulding County School District</a:t>
            </a:r>
          </a:p>
          <a:p>
            <a:r>
              <a:rPr lang="en-US" sz="2800" dirty="0" smtClean="0">
                <a:solidFill>
                  <a:srgbClr val="E72B4A"/>
                </a:solidFill>
                <a:latin typeface="Century Gothic" panose="020B0502020202020204" pitchFamily="34" charset="0"/>
              </a:rPr>
              <a:t>2015-2016</a:t>
            </a:r>
          </a:p>
          <a:p>
            <a:r>
              <a:rPr lang="en-US" sz="2800" dirty="0" smtClean="0">
                <a:solidFill>
                  <a:schemeClr val="bg1">
                    <a:lumMod val="65000"/>
                  </a:schemeClr>
                </a:solidFill>
                <a:latin typeface="Century Gothic" panose="020B0502020202020204" pitchFamily="34" charset="0"/>
              </a:rPr>
              <a:t>Hutchens Elementary </a:t>
            </a:r>
          </a:p>
          <a:p>
            <a:r>
              <a:rPr lang="en-US" sz="2800" dirty="0" smtClean="0">
                <a:solidFill>
                  <a:schemeClr val="bg1">
                    <a:lumMod val="65000"/>
                  </a:schemeClr>
                </a:solidFill>
                <a:latin typeface="Century Gothic" panose="020B0502020202020204" pitchFamily="34" charset="0"/>
              </a:rPr>
              <a:t>Parent Presentation</a:t>
            </a:r>
          </a:p>
          <a:p>
            <a:r>
              <a:rPr lang="en-US" sz="1100" dirty="0" err="1" smtClean="0">
                <a:solidFill>
                  <a:schemeClr val="bg1">
                    <a:lumMod val="65000"/>
                  </a:schemeClr>
                </a:solidFill>
                <a:latin typeface="Century Gothic" panose="020B0502020202020204" pitchFamily="34" charset="0"/>
              </a:rPr>
              <a:t>Powerpoint</a:t>
            </a:r>
            <a:r>
              <a:rPr lang="en-US" sz="1100" dirty="0" smtClean="0">
                <a:solidFill>
                  <a:schemeClr val="bg1">
                    <a:lumMod val="65000"/>
                  </a:schemeClr>
                </a:solidFill>
                <a:latin typeface="Century Gothic" panose="020B0502020202020204" pitchFamily="34" charset="0"/>
              </a:rPr>
              <a:t> information has been adapted from resources available at </a:t>
            </a:r>
          </a:p>
          <a:p>
            <a:r>
              <a:rPr lang="en-US" sz="1100" dirty="0" smtClean="0">
                <a:solidFill>
                  <a:schemeClr val="bg1">
                    <a:lumMod val="65000"/>
                  </a:schemeClr>
                </a:solidFill>
                <a:latin typeface="Century Gothic" panose="020B0502020202020204" pitchFamily="34" charset="0"/>
              </a:rPr>
              <a:t>http://www.gadoe.org/Curriculum-Instruction-and-Assessment/Assessment/Pages/Georgia-Milestones-Assessment-System.aspx</a:t>
            </a:r>
            <a:endParaRPr lang="en-US" sz="1200" dirty="0" smtClean="0">
              <a:solidFill>
                <a:schemeClr val="bg1">
                  <a:lumMod val="65000"/>
                </a:schemeClr>
              </a:solidFill>
              <a:latin typeface="Century Gothic" panose="020B0502020202020204" pitchFamily="34" charset="0"/>
            </a:endParaRPr>
          </a:p>
          <a:p>
            <a:endParaRPr lang="en-US" sz="2800" dirty="0">
              <a:solidFill>
                <a:srgbClr val="E72B4A"/>
              </a:solidFill>
            </a:endParaRPr>
          </a:p>
        </p:txBody>
      </p:sp>
      <p:pic>
        <p:nvPicPr>
          <p:cNvPr id="1026" name="Picture 2"/>
          <p:cNvPicPr>
            <a:picLocks noChangeAspect="1" noChangeArrowheads="1"/>
          </p:cNvPicPr>
          <p:nvPr/>
        </p:nvPicPr>
        <p:blipFill>
          <a:blip r:embed="rId3" cstate="print"/>
          <a:srcRect/>
          <a:stretch>
            <a:fillRect/>
          </a:stretch>
        </p:blipFill>
        <p:spPr bwMode="auto">
          <a:xfrm>
            <a:off x="1447800" y="914400"/>
            <a:ext cx="6248400" cy="25908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B92F2BC-3FA5-44BB-98F4-244761872BC8}"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Individual Student Report</a:t>
            </a:r>
            <a:endParaRPr lang="en-US"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US" dirty="0" smtClean="0"/>
              <a:t>  </a:t>
            </a:r>
          </a:p>
          <a:p>
            <a:pPr marL="0" indent="0">
              <a:buNone/>
            </a:pPr>
            <a:endParaRPr lang="en-US" dirty="0"/>
          </a:p>
          <a:p>
            <a:pPr marL="0" indent="0" algn="ctr">
              <a:buNone/>
            </a:pPr>
            <a:r>
              <a:rPr lang="en-US" dirty="0" smtClean="0">
                <a:latin typeface="Century Gothic" panose="020B0502020202020204" pitchFamily="34" charset="0"/>
              </a:rPr>
              <a:t>Sample </a:t>
            </a:r>
            <a:r>
              <a:rPr lang="en-US" dirty="0">
                <a:latin typeface="Century Gothic" panose="020B0502020202020204" pitchFamily="34" charset="0"/>
              </a:rPr>
              <a:t>Report: </a:t>
            </a:r>
            <a:r>
              <a:rPr lang="en-US" dirty="0">
                <a:latin typeface="Century Gothic" panose="020B0502020202020204" pitchFamily="34" charset="0"/>
                <a:hlinkClick r:id="rId2"/>
              </a:rPr>
              <a:t>http://</a:t>
            </a:r>
            <a:r>
              <a:rPr lang="en-US" dirty="0" smtClean="0">
                <a:latin typeface="Century Gothic" panose="020B0502020202020204" pitchFamily="34" charset="0"/>
                <a:hlinkClick r:id="rId2"/>
              </a:rPr>
              <a:t>tinyurl.com/nfhg9er</a:t>
            </a:r>
            <a:r>
              <a:rPr lang="en-US" dirty="0" smtClean="0">
                <a:latin typeface="Century Gothic" panose="020B0502020202020204" pitchFamily="34" charset="0"/>
              </a:rPr>
              <a:t> </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10</a:t>
            </a:fld>
            <a:endParaRPr lang="en-US" dirty="0"/>
          </a:p>
        </p:txBody>
      </p:sp>
    </p:spTree>
    <p:extLst>
      <p:ext uri="{BB962C8B-B14F-4D97-AF65-F5344CB8AC3E}">
        <p14:creationId xmlns:p14="http://schemas.microsoft.com/office/powerpoint/2010/main" val="6716035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entury Gothic" panose="020B0502020202020204" pitchFamily="34" charset="0"/>
              </a:rPr>
              <a:t>What will my child’s test report include?</a:t>
            </a:r>
            <a:endParaRPr lang="en-US" sz="3200"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Century Gothic" panose="020B0502020202020204" pitchFamily="34" charset="0"/>
              </a:rPr>
              <a:t>Georgia Milestones reports student achievement in four levels:</a:t>
            </a:r>
          </a:p>
          <a:p>
            <a:pPr marL="0" indent="0">
              <a:buNone/>
            </a:pPr>
            <a:endParaRPr lang="en-US" dirty="0" smtClean="0">
              <a:latin typeface="Century Gothic" panose="020B0502020202020204" pitchFamily="34" charset="0"/>
            </a:endParaRPr>
          </a:p>
          <a:p>
            <a:pPr lvl="1"/>
            <a:r>
              <a:rPr lang="en-US" dirty="0" smtClean="0">
                <a:latin typeface="Century Gothic" panose="020B0502020202020204" pitchFamily="34" charset="0"/>
              </a:rPr>
              <a:t>Beginning Learners</a:t>
            </a:r>
          </a:p>
          <a:p>
            <a:pPr lvl="1"/>
            <a:r>
              <a:rPr lang="en-US" dirty="0" smtClean="0">
                <a:latin typeface="Century Gothic" panose="020B0502020202020204" pitchFamily="34" charset="0"/>
              </a:rPr>
              <a:t>Developing Learners</a:t>
            </a:r>
          </a:p>
          <a:p>
            <a:pPr lvl="1"/>
            <a:r>
              <a:rPr lang="en-US" dirty="0" smtClean="0">
                <a:latin typeface="Century Gothic" panose="020B0502020202020204" pitchFamily="34" charset="0"/>
              </a:rPr>
              <a:t>Proficient Learners</a:t>
            </a:r>
          </a:p>
          <a:p>
            <a:pPr lvl="1"/>
            <a:r>
              <a:rPr lang="en-US" dirty="0" smtClean="0">
                <a:latin typeface="Century Gothic" panose="020B0502020202020204" pitchFamily="34" charset="0"/>
              </a:rPr>
              <a:t>Distinguished Learners</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11</a:t>
            </a:fld>
            <a:endParaRPr lang="en-US"/>
          </a:p>
        </p:txBody>
      </p:sp>
    </p:spTree>
    <p:extLst>
      <p:ext uri="{BB962C8B-B14F-4D97-AF65-F5344CB8AC3E}">
        <p14:creationId xmlns:p14="http://schemas.microsoft.com/office/powerpoint/2010/main" val="247981964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Beginning Learners</a:t>
            </a:r>
            <a:endParaRPr lang="en-US" dirty="0">
              <a:latin typeface="Century Gothic" panose="020B0502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Century Gothic" panose="020B0502020202020204" pitchFamily="34" charset="0"/>
              </a:rPr>
              <a:t>These students do not yet demonstrate proficiency (skills &amp; abilities) in the knowledge and skills necessary as described in Georgia’s content standards (what students need to know &amp; be able to do).  </a:t>
            </a:r>
          </a:p>
          <a:p>
            <a:pPr marL="0" indent="0">
              <a:buNone/>
            </a:pPr>
            <a:endParaRPr lang="en-US" dirty="0" smtClean="0">
              <a:latin typeface="Century Gothic" panose="020B0502020202020204" pitchFamily="34" charset="0"/>
            </a:endParaRPr>
          </a:p>
          <a:p>
            <a:pPr marL="0" indent="0">
              <a:buNone/>
            </a:pPr>
            <a:r>
              <a:rPr lang="en-US" dirty="0" smtClean="0">
                <a:latin typeface="Century Gothic" panose="020B0502020202020204" pitchFamily="34" charset="0"/>
              </a:rPr>
              <a:t>Substantial academic support is needed for these students to be prepared for the next grade level.</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12</a:t>
            </a:fld>
            <a:endParaRPr lang="en-US"/>
          </a:p>
        </p:txBody>
      </p:sp>
    </p:spTree>
    <p:extLst>
      <p:ext uri="{BB962C8B-B14F-4D97-AF65-F5344CB8AC3E}">
        <p14:creationId xmlns:p14="http://schemas.microsoft.com/office/powerpoint/2010/main" val="165773739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Developing Learners</a:t>
            </a:r>
            <a:endParaRPr lang="en-US"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Century Gothic" panose="020B0502020202020204" pitchFamily="34" charset="0"/>
              </a:rPr>
              <a:t>Students demonstrate partial proficiency in the knowledge and skills necessary.  </a:t>
            </a:r>
          </a:p>
          <a:p>
            <a:pPr marL="0" indent="0">
              <a:buNone/>
            </a:pPr>
            <a:endParaRPr lang="en-US" dirty="0">
              <a:latin typeface="Century Gothic" panose="020B0502020202020204" pitchFamily="34" charset="0"/>
            </a:endParaRPr>
          </a:p>
          <a:p>
            <a:pPr marL="0" indent="0">
              <a:buNone/>
            </a:pPr>
            <a:r>
              <a:rPr lang="en-US" dirty="0" smtClean="0">
                <a:latin typeface="Century Gothic" panose="020B0502020202020204" pitchFamily="34" charset="0"/>
              </a:rPr>
              <a:t>These students need additional academic support to ensure success in the next grade.</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13</a:t>
            </a:fld>
            <a:endParaRPr lang="en-US"/>
          </a:p>
        </p:txBody>
      </p:sp>
    </p:spTree>
    <p:extLst>
      <p:ext uri="{BB962C8B-B14F-4D97-AF65-F5344CB8AC3E}">
        <p14:creationId xmlns:p14="http://schemas.microsoft.com/office/powerpoint/2010/main" val="289919703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Proficient Learners</a:t>
            </a:r>
            <a:endParaRPr lang="en-US"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Century Gothic" panose="020B0502020202020204" pitchFamily="34" charset="0"/>
            </a:endParaRPr>
          </a:p>
          <a:p>
            <a:pPr marL="0" indent="0">
              <a:buNone/>
            </a:pPr>
            <a:endParaRPr lang="en-US" dirty="0">
              <a:latin typeface="Century Gothic" panose="020B0502020202020204" pitchFamily="34" charset="0"/>
            </a:endParaRPr>
          </a:p>
          <a:p>
            <a:pPr marL="0" indent="0">
              <a:buNone/>
            </a:pPr>
            <a:r>
              <a:rPr lang="en-US" dirty="0" smtClean="0">
                <a:latin typeface="Century Gothic" panose="020B0502020202020204" pitchFamily="34" charset="0"/>
              </a:rPr>
              <a:t>These students demonstrate proficiency (meet expectations) in knowledge and skills expected at their grade level.  </a:t>
            </a:r>
          </a:p>
          <a:p>
            <a:pPr marL="0" indent="0">
              <a:buNone/>
            </a:pP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14</a:t>
            </a:fld>
            <a:endParaRPr lang="en-US"/>
          </a:p>
        </p:txBody>
      </p:sp>
    </p:spTree>
    <p:extLst>
      <p:ext uri="{BB962C8B-B14F-4D97-AF65-F5344CB8AC3E}">
        <p14:creationId xmlns:p14="http://schemas.microsoft.com/office/powerpoint/2010/main" val="356726222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Distinguished Learners</a:t>
            </a:r>
            <a:endParaRPr lang="en-US"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Century Gothic" panose="020B0502020202020204" pitchFamily="34" charset="0"/>
              </a:rPr>
              <a:t>These students demonstrate advanced proficiency in the knowledge &amp; skills expected at their grade level.  </a:t>
            </a:r>
          </a:p>
          <a:p>
            <a:pPr marL="0" indent="0">
              <a:buNone/>
            </a:pPr>
            <a:endParaRPr lang="en-US" dirty="0">
              <a:latin typeface="Century Gothic" panose="020B0502020202020204" pitchFamily="34" charset="0"/>
            </a:endParaRPr>
          </a:p>
          <a:p>
            <a:pPr marL="0" indent="0">
              <a:buNone/>
            </a:pPr>
            <a:r>
              <a:rPr lang="en-US" dirty="0" smtClean="0">
                <a:latin typeface="Century Gothic" panose="020B0502020202020204" pitchFamily="34" charset="0"/>
              </a:rPr>
              <a:t>They are well prepared for their next grade level.</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15</a:t>
            </a:fld>
            <a:endParaRPr lang="en-US"/>
          </a:p>
        </p:txBody>
      </p:sp>
    </p:spTree>
    <p:extLst>
      <p:ext uri="{BB962C8B-B14F-4D97-AF65-F5344CB8AC3E}">
        <p14:creationId xmlns:p14="http://schemas.microsoft.com/office/powerpoint/2010/main" val="235306551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entury Gothic" panose="020B0502020202020204" pitchFamily="34" charset="0"/>
              </a:rPr>
              <a:t>What is the Lexile Framework?</a:t>
            </a:r>
            <a:endParaRPr lang="en-US"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Century Gothic" panose="020B0502020202020204" pitchFamily="34" charset="0"/>
            </a:endParaRPr>
          </a:p>
          <a:p>
            <a:pPr marL="0" indent="0">
              <a:buNone/>
            </a:pPr>
            <a:r>
              <a:rPr lang="en-US" dirty="0" smtClean="0">
                <a:latin typeface="Century Gothic" panose="020B0502020202020204" pitchFamily="34" charset="0"/>
              </a:rPr>
              <a:t>This is an educational tool that links text complexity (how easy or difficult a piece of writing is to read) to readers’ ability on something known as the Lexile scale. </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16</a:t>
            </a:fld>
            <a:endParaRPr lang="en-US"/>
          </a:p>
        </p:txBody>
      </p:sp>
    </p:spTree>
    <p:extLst>
      <p:ext uri="{BB962C8B-B14F-4D97-AF65-F5344CB8AC3E}">
        <p14:creationId xmlns:p14="http://schemas.microsoft.com/office/powerpoint/2010/main" val="247827582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Lexile Score</a:t>
            </a:r>
            <a:endParaRPr lang="en-US"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Century Gothic" panose="020B0502020202020204" pitchFamily="34" charset="0"/>
            </a:endParaRPr>
          </a:p>
          <a:p>
            <a:pPr marL="0" indent="0">
              <a:buNone/>
            </a:pPr>
            <a:r>
              <a:rPr lang="en-US" dirty="0" smtClean="0">
                <a:latin typeface="Century Gothic" panose="020B0502020202020204" pitchFamily="34" charset="0"/>
              </a:rPr>
              <a:t>Students receive  a score on the reading portion of the test—the score describes the student’s reading ability. The measure is based on the reading portion of the ELA test.</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17</a:t>
            </a:fld>
            <a:endParaRPr lang="en-US"/>
          </a:p>
        </p:txBody>
      </p:sp>
    </p:spTree>
    <p:extLst>
      <p:ext uri="{BB962C8B-B14F-4D97-AF65-F5344CB8AC3E}">
        <p14:creationId xmlns:p14="http://schemas.microsoft.com/office/powerpoint/2010/main" val="373476071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Lexile Bands</a:t>
            </a:r>
            <a:endParaRPr lang="en-US" dirty="0">
              <a:latin typeface="Century Gothic" panose="020B0502020202020204"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a:latin typeface="Century Gothic" panose="020B0502020202020204" pitchFamily="34" charset="0"/>
              </a:rPr>
              <a:t>These “stretch” Lexile bands are the basis for determining at what text complexity level students should be reading—and at which grades—to make sure they are ultimately prepared for the reading demands of college and careers.</a:t>
            </a:r>
          </a:p>
          <a:p>
            <a:pPr marL="0" indent="0">
              <a:buNone/>
            </a:pPr>
            <a:endParaRPr lang="en-US" dirty="0" smtClean="0">
              <a:latin typeface="Century Gothic" panose="020B0502020202020204" pitchFamily="34" charset="0"/>
            </a:endParaRPr>
          </a:p>
          <a:p>
            <a:pPr marL="0" indent="0">
              <a:buNone/>
            </a:pPr>
            <a:r>
              <a:rPr lang="en-US" dirty="0" smtClean="0">
                <a:latin typeface="Century Gothic" panose="020B0502020202020204" pitchFamily="34" charset="0"/>
              </a:rPr>
              <a:t>  K-1                 N/A</a:t>
            </a:r>
          </a:p>
          <a:p>
            <a:pPr marL="0" indent="0">
              <a:buNone/>
            </a:pPr>
            <a:r>
              <a:rPr lang="en-US" dirty="0" smtClean="0">
                <a:latin typeface="Century Gothic" panose="020B0502020202020204" pitchFamily="34" charset="0"/>
              </a:rPr>
              <a:t>  2-3                 420-820L </a:t>
            </a:r>
          </a:p>
          <a:p>
            <a:pPr marL="0" indent="0">
              <a:buNone/>
            </a:pPr>
            <a:r>
              <a:rPr lang="en-US" dirty="0" smtClean="0">
                <a:latin typeface="Century Gothic" panose="020B0502020202020204" pitchFamily="34" charset="0"/>
              </a:rPr>
              <a:t>  4-5                 740-1010L </a:t>
            </a:r>
          </a:p>
          <a:p>
            <a:pPr marL="0" indent="0">
              <a:buNone/>
            </a:pPr>
            <a:r>
              <a:rPr lang="en-US" dirty="0" smtClean="0">
                <a:latin typeface="Century Gothic" panose="020B0502020202020204" pitchFamily="34" charset="0"/>
              </a:rPr>
              <a:t>  6-8                 925L-1185L </a:t>
            </a:r>
          </a:p>
          <a:p>
            <a:pPr marL="0" indent="0">
              <a:buNone/>
            </a:pPr>
            <a:r>
              <a:rPr lang="en-US" dirty="0" smtClean="0">
                <a:latin typeface="Century Gothic" panose="020B0502020202020204" pitchFamily="34" charset="0"/>
              </a:rPr>
              <a:t>  9-10               1050L-1335L </a:t>
            </a:r>
          </a:p>
          <a:p>
            <a:pPr marL="0" indent="0">
              <a:buNone/>
            </a:pPr>
            <a:r>
              <a:rPr lang="en-US" dirty="0" smtClean="0">
                <a:latin typeface="Century Gothic" panose="020B0502020202020204" pitchFamily="34" charset="0"/>
              </a:rPr>
              <a:t>  11-CCR         1185L-1385L </a:t>
            </a:r>
            <a:endParaRPr lang="en-US" dirty="0"/>
          </a:p>
        </p:txBody>
      </p:sp>
      <p:sp>
        <p:nvSpPr>
          <p:cNvPr id="4" name="Slide Number Placeholder 3"/>
          <p:cNvSpPr>
            <a:spLocks noGrp="1"/>
          </p:cNvSpPr>
          <p:nvPr>
            <p:ph type="sldNum" sz="quarter" idx="12"/>
          </p:nvPr>
        </p:nvSpPr>
        <p:spPr/>
        <p:txBody>
          <a:bodyPr/>
          <a:lstStyle/>
          <a:p>
            <a:fld id="{BB92F2BC-3FA5-44BB-98F4-244761872BC8}" type="slidenum">
              <a:rPr lang="en-US" smtClean="0"/>
              <a:pPr/>
              <a:t>18</a:t>
            </a:fld>
            <a:endParaRPr lang="en-US"/>
          </a:p>
        </p:txBody>
      </p:sp>
    </p:spTree>
    <p:extLst>
      <p:ext uri="{BB962C8B-B14F-4D97-AF65-F5344CB8AC3E}">
        <p14:creationId xmlns:p14="http://schemas.microsoft.com/office/powerpoint/2010/main" val="371844758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entury Gothic" panose="020B0502020202020204" pitchFamily="34" charset="0"/>
              </a:rPr>
              <a:t>Domain Category &amp; Domain Mastery</a:t>
            </a:r>
            <a:endParaRPr lang="en-US" sz="3200" dirty="0">
              <a:latin typeface="Century Gothic" panose="020B0502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Century Gothic" panose="020B0502020202020204" pitchFamily="34" charset="0"/>
              </a:rPr>
              <a:t>Domain Categories are made up of test items that measure concepts and skills that are similar to one another.  </a:t>
            </a:r>
          </a:p>
          <a:p>
            <a:pPr marL="0" indent="0">
              <a:buNone/>
            </a:pPr>
            <a:endParaRPr lang="en-US" dirty="0" smtClean="0">
              <a:latin typeface="Century Gothic" panose="020B0502020202020204" pitchFamily="34" charset="0"/>
            </a:endParaRPr>
          </a:p>
          <a:p>
            <a:pPr marL="0" indent="0">
              <a:buNone/>
            </a:pPr>
            <a:r>
              <a:rPr lang="en-US" dirty="0" smtClean="0">
                <a:latin typeface="Century Gothic" panose="020B0502020202020204" pitchFamily="34" charset="0"/>
              </a:rPr>
              <a:t>Student performance in these areas help determine the level of support or enrichment your student may need, and these skills and concepts can be targeted.</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19</a:t>
            </a:fld>
            <a:endParaRPr lang="en-US"/>
          </a:p>
        </p:txBody>
      </p:sp>
    </p:spTree>
    <p:extLst>
      <p:ext uri="{BB962C8B-B14F-4D97-AF65-F5344CB8AC3E}">
        <p14:creationId xmlns:p14="http://schemas.microsoft.com/office/powerpoint/2010/main" val="33689882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95400"/>
          </a:xfrm>
        </p:spPr>
        <p:txBody>
          <a:bodyPr>
            <a:noAutofit/>
          </a:bodyPr>
          <a:lstStyle/>
          <a:p>
            <a:r>
              <a:rPr lang="en-US" sz="1800" b="1" dirty="0">
                <a:solidFill>
                  <a:schemeClr val="tx2">
                    <a:lumMod val="75000"/>
                  </a:schemeClr>
                </a:solidFill>
                <a:latin typeface="Century Gothic" panose="020B0502020202020204" pitchFamily="34" charset="0"/>
              </a:rPr>
              <a:t>Understanding the Georgia Milestones Assessment Student Reports</a:t>
            </a:r>
          </a:p>
        </p:txBody>
      </p:sp>
      <p:sp>
        <p:nvSpPr>
          <p:cNvPr id="9" name="Content Placeholder 8"/>
          <p:cNvSpPr>
            <a:spLocks noGrp="1"/>
          </p:cNvSpPr>
          <p:nvPr>
            <p:ph idx="1"/>
          </p:nvPr>
        </p:nvSpPr>
        <p:spPr>
          <a:xfrm>
            <a:off x="457200" y="1600200"/>
            <a:ext cx="8229600" cy="4525963"/>
          </a:xfrm>
        </p:spPr>
        <p:txBody>
          <a:bodyPr>
            <a:normAutofit/>
          </a:bodyPr>
          <a:lstStyle/>
          <a:p>
            <a:pPr algn="ctr">
              <a:buNone/>
            </a:pPr>
            <a:endParaRPr lang="en-US" sz="2000" dirty="0" smtClean="0"/>
          </a:p>
          <a:p>
            <a:pPr marL="0" indent="0">
              <a:buNone/>
            </a:pPr>
            <a:r>
              <a:rPr lang="en-US" sz="1600" dirty="0" smtClean="0">
                <a:latin typeface="Century Gothic" panose="020B0502020202020204" pitchFamily="34" charset="0"/>
              </a:rPr>
              <a:t>Georgia Milestones Assessments overview</a:t>
            </a:r>
          </a:p>
          <a:p>
            <a:pPr marL="0" indent="0">
              <a:buNone/>
            </a:pPr>
            <a:endParaRPr lang="en-US" sz="1600" dirty="0" smtClean="0">
              <a:latin typeface="Century Gothic" panose="020B0502020202020204" pitchFamily="34" charset="0"/>
            </a:endParaRPr>
          </a:p>
          <a:p>
            <a:pPr marL="0" indent="0">
              <a:buNone/>
            </a:pPr>
            <a:r>
              <a:rPr lang="en-US" sz="1600" dirty="0" smtClean="0">
                <a:latin typeface="Century Gothic" panose="020B0502020202020204" pitchFamily="34" charset="0"/>
              </a:rPr>
              <a:t>Goals of the Georgia Milestone Assessments System</a:t>
            </a:r>
          </a:p>
          <a:p>
            <a:pPr marL="0" indent="0">
              <a:buNone/>
            </a:pPr>
            <a:endParaRPr lang="en-US" sz="1600" dirty="0">
              <a:latin typeface="Century Gothic" panose="020B0502020202020204" pitchFamily="34" charset="0"/>
            </a:endParaRPr>
          </a:p>
          <a:p>
            <a:pPr marL="0" indent="0">
              <a:buNone/>
            </a:pPr>
            <a:r>
              <a:rPr lang="en-US" sz="1600" dirty="0">
                <a:latin typeface="Century Gothic" panose="020B0502020202020204" pitchFamily="34" charset="0"/>
              </a:rPr>
              <a:t>P</a:t>
            </a:r>
            <a:r>
              <a:rPr lang="en-US" sz="1600" dirty="0" smtClean="0">
                <a:latin typeface="Century Gothic" panose="020B0502020202020204" pitchFamily="34" charset="0"/>
              </a:rPr>
              <a:t>urpose of the Georgia Milestones Assessments</a:t>
            </a:r>
          </a:p>
          <a:p>
            <a:pPr marL="0" indent="0">
              <a:buNone/>
            </a:pPr>
            <a:endParaRPr lang="en-US" sz="1600" dirty="0" smtClean="0">
              <a:latin typeface="Century Gothic" panose="020B0502020202020204" pitchFamily="34" charset="0"/>
            </a:endParaRPr>
          </a:p>
          <a:p>
            <a:pPr marL="0" indent="0">
              <a:buNone/>
            </a:pPr>
            <a:r>
              <a:rPr lang="en-US" sz="1600" dirty="0">
                <a:latin typeface="Century Gothic" panose="020B0502020202020204" pitchFamily="34" charset="0"/>
              </a:rPr>
              <a:t>I</a:t>
            </a:r>
            <a:r>
              <a:rPr lang="en-US" sz="1600" dirty="0" smtClean="0">
                <a:latin typeface="Century Gothic" panose="020B0502020202020204" pitchFamily="34" charset="0"/>
              </a:rPr>
              <a:t>nformation provided in the Georgia Milestone Assessments</a:t>
            </a:r>
          </a:p>
          <a:p>
            <a:pPr marL="0" indent="0">
              <a:buNone/>
            </a:pPr>
            <a:endParaRPr lang="en-US" sz="1600" dirty="0" smtClean="0">
              <a:latin typeface="Century Gothic" panose="020B0502020202020204" pitchFamily="34" charset="0"/>
            </a:endParaRPr>
          </a:p>
          <a:p>
            <a:pPr marL="0" indent="0">
              <a:buNone/>
            </a:pPr>
            <a:r>
              <a:rPr lang="en-US" sz="1600" dirty="0" smtClean="0">
                <a:latin typeface="Century Gothic" panose="020B0502020202020204" pitchFamily="34" charset="0"/>
              </a:rPr>
              <a:t>Supporting students</a:t>
            </a:r>
          </a:p>
          <a:p>
            <a:pPr marL="0" indent="0">
              <a:buNone/>
            </a:pPr>
            <a:endParaRPr lang="en-US" sz="2000" dirty="0"/>
          </a:p>
        </p:txBody>
      </p:sp>
      <p:pic>
        <p:nvPicPr>
          <p:cNvPr id="11" name="Picture 10"/>
          <p:cNvPicPr/>
          <p:nvPr/>
        </p:nvPicPr>
        <p:blipFill>
          <a:blip r:embed="rId2" cstate="print"/>
          <a:srcRect/>
          <a:stretch>
            <a:fillRect/>
          </a:stretch>
        </p:blipFill>
        <p:spPr bwMode="auto">
          <a:xfrm>
            <a:off x="5486400" y="5562600"/>
            <a:ext cx="1809750" cy="962025"/>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B92F2BC-3FA5-44BB-98F4-244761872BC8}" type="slidenum">
              <a:rPr lang="en-US" smtClean="0"/>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Century Gothic" panose="020B0502020202020204" pitchFamily="34" charset="0"/>
              </a:rPr>
              <a:t>What is the National Percentile Range?</a:t>
            </a:r>
            <a:endParaRPr lang="en-US" sz="3600"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Century Gothic" panose="020B0502020202020204" pitchFamily="34" charset="0"/>
              </a:rPr>
              <a:t>This provides a general understanding of how your student’s performance compares to a national sample of his/her peers.</a:t>
            </a:r>
          </a:p>
          <a:p>
            <a:pPr marL="0" indent="0">
              <a:buNone/>
            </a:pPr>
            <a:endParaRPr lang="en-US" dirty="0" smtClean="0">
              <a:latin typeface="Century Gothic" panose="020B0502020202020204" pitchFamily="34" charset="0"/>
            </a:endParaRPr>
          </a:p>
          <a:p>
            <a:pPr marL="0" indent="0">
              <a:buNone/>
            </a:pPr>
            <a:r>
              <a:rPr lang="en-US" dirty="0" smtClean="0">
                <a:latin typeface="Century Gothic" panose="020B0502020202020204" pitchFamily="34" charset="0"/>
              </a:rPr>
              <a:t>It serves to provide a fuller picture of student performance.</a:t>
            </a: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20</a:t>
            </a:fld>
            <a:endParaRPr lang="en-US"/>
          </a:p>
        </p:txBody>
      </p:sp>
    </p:spTree>
    <p:extLst>
      <p:ext uri="{BB962C8B-B14F-4D97-AF65-F5344CB8AC3E}">
        <p14:creationId xmlns:p14="http://schemas.microsoft.com/office/powerpoint/2010/main" val="53551937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anose="020B0502020202020204" pitchFamily="34" charset="0"/>
              </a:rPr>
              <a:t>Supporting Students</a:t>
            </a:r>
            <a:endParaRPr lang="en-US" dirty="0">
              <a:latin typeface="Century Gothic" panose="020B0502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entury Gothic" panose="020B0502020202020204" pitchFamily="34" charset="0"/>
              </a:rPr>
              <a:t>Georgia Milestones provide excellent information that can be used to know what to provide your student next.</a:t>
            </a:r>
          </a:p>
          <a:p>
            <a:pPr marL="0" indent="0">
              <a:buNone/>
            </a:pPr>
            <a:endParaRPr lang="en-US" dirty="0" smtClean="0">
              <a:latin typeface="Century Gothic" panose="020B0502020202020204" pitchFamily="34" charset="0"/>
            </a:endParaRPr>
          </a:p>
          <a:p>
            <a:pPr marL="0" indent="0">
              <a:buNone/>
            </a:pPr>
            <a:r>
              <a:rPr lang="en-US" dirty="0" smtClean="0">
                <a:latin typeface="Century Gothic" panose="020B0502020202020204" pitchFamily="34" charset="0"/>
              </a:rPr>
              <a:t>Talk with your child’s teacher about specific skills that can be supported to promote continued progress, and about resources that are available!</a:t>
            </a:r>
          </a:p>
        </p:txBody>
      </p:sp>
      <p:sp>
        <p:nvSpPr>
          <p:cNvPr id="4" name="Slide Number Placeholder 3"/>
          <p:cNvSpPr>
            <a:spLocks noGrp="1"/>
          </p:cNvSpPr>
          <p:nvPr>
            <p:ph type="sldNum" sz="quarter" idx="12"/>
          </p:nvPr>
        </p:nvSpPr>
        <p:spPr/>
        <p:txBody>
          <a:bodyPr/>
          <a:lstStyle/>
          <a:p>
            <a:fld id="{BB92F2BC-3FA5-44BB-98F4-244761872BC8}" type="slidenum">
              <a:rPr lang="en-US" smtClean="0"/>
              <a:pPr/>
              <a:t>21</a:t>
            </a:fld>
            <a:endParaRPr lang="en-US"/>
          </a:p>
        </p:txBody>
      </p:sp>
    </p:spTree>
    <p:extLst>
      <p:ext uri="{BB962C8B-B14F-4D97-AF65-F5344CB8AC3E}">
        <p14:creationId xmlns:p14="http://schemas.microsoft.com/office/powerpoint/2010/main" val="69927866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Autofit/>
          </a:bodyPr>
          <a:lstStyle/>
          <a:p>
            <a:r>
              <a:rPr lang="en-US" sz="3000" dirty="0" smtClean="0"/>
              <a:t>How can I support my child in preparing for the </a:t>
            </a:r>
            <a:br>
              <a:rPr lang="en-US" sz="3000" dirty="0" smtClean="0"/>
            </a:br>
            <a:r>
              <a:rPr lang="en-US" sz="3000" dirty="0" smtClean="0">
                <a:solidFill>
                  <a:schemeClr val="accent1">
                    <a:lumMod val="75000"/>
                  </a:schemeClr>
                </a:solidFill>
              </a:rPr>
              <a:t>Georgia Milestones Assessments</a:t>
            </a:r>
            <a:r>
              <a:rPr lang="en-US" sz="3000" dirty="0" smtClean="0"/>
              <a:t>?</a:t>
            </a:r>
            <a:endParaRPr lang="en-US" sz="3000" dirty="0"/>
          </a:p>
        </p:txBody>
      </p:sp>
      <p:sp>
        <p:nvSpPr>
          <p:cNvPr id="3" name="Content Placeholder 2"/>
          <p:cNvSpPr>
            <a:spLocks noGrp="1"/>
          </p:cNvSpPr>
          <p:nvPr>
            <p:ph idx="1"/>
          </p:nvPr>
        </p:nvSpPr>
        <p:spPr>
          <a:xfrm>
            <a:off x="457200" y="1600200"/>
            <a:ext cx="8382000" cy="4953000"/>
          </a:xfrm>
        </p:spPr>
        <p:txBody>
          <a:bodyPr>
            <a:normAutofit/>
          </a:bodyPr>
          <a:lstStyle/>
          <a:p>
            <a:pPr>
              <a:buNone/>
            </a:pPr>
            <a:r>
              <a:rPr lang="en-US" sz="1900" b="1" i="1" dirty="0" smtClean="0"/>
              <a:t>There are many excellent resources available! </a:t>
            </a:r>
          </a:p>
          <a:p>
            <a:pPr>
              <a:buNone/>
            </a:pPr>
            <a:endParaRPr lang="en-US" sz="1100" dirty="0" smtClean="0"/>
          </a:p>
          <a:p>
            <a:r>
              <a:rPr lang="en-US" sz="2400" b="1" dirty="0" smtClean="0"/>
              <a:t>Video Presentation</a:t>
            </a:r>
          </a:p>
          <a:p>
            <a:pPr>
              <a:buNone/>
            </a:pPr>
            <a:r>
              <a:rPr lang="en-US" sz="2400" dirty="0">
                <a:hlinkClick r:id="rId2"/>
              </a:rPr>
              <a:t>http://</a:t>
            </a:r>
            <a:r>
              <a:rPr lang="en-US" sz="2400" dirty="0" smtClean="0">
                <a:hlinkClick r:id="rId2"/>
              </a:rPr>
              <a:t>tinyurl.com/pe7yep4</a:t>
            </a:r>
            <a:r>
              <a:rPr lang="en-US" sz="2400" dirty="0" smtClean="0"/>
              <a:t> </a:t>
            </a:r>
            <a:r>
              <a:rPr lang="en-US" sz="2400" dirty="0" smtClean="0"/>
              <a:t/>
            </a:r>
            <a:br>
              <a:rPr lang="en-US" sz="2400" dirty="0" smtClean="0"/>
            </a:br>
            <a:endParaRPr lang="en-US" sz="2400" dirty="0" smtClean="0"/>
          </a:p>
          <a:p>
            <a:r>
              <a:rPr lang="en-US" sz="2400" b="1" dirty="0" smtClean="0"/>
              <a:t>Information for Parents (hand-out)</a:t>
            </a:r>
          </a:p>
          <a:p>
            <a:pPr marL="0" indent="0">
              <a:buNone/>
            </a:pPr>
            <a:r>
              <a:rPr lang="en-US" sz="2400" dirty="0">
                <a:hlinkClick r:id="rId3"/>
              </a:rPr>
              <a:t>http://</a:t>
            </a:r>
            <a:r>
              <a:rPr lang="en-US" sz="2400" dirty="0" smtClean="0">
                <a:hlinkClick r:id="rId3"/>
              </a:rPr>
              <a:t>tinyurl.com/l4clpyz</a:t>
            </a:r>
            <a:r>
              <a:rPr lang="en-US" sz="2400" dirty="0" smtClean="0"/>
              <a:t> </a:t>
            </a:r>
          </a:p>
          <a:p>
            <a:pPr marL="0" indent="0">
              <a:buNone/>
            </a:pPr>
            <a:endParaRPr lang="en-US" sz="2400" dirty="0" smtClean="0"/>
          </a:p>
          <a:p>
            <a:r>
              <a:rPr lang="en-US" sz="2400" b="1" dirty="0" smtClean="0"/>
              <a:t>Experience Student Tests </a:t>
            </a:r>
            <a:endParaRPr lang="en-US" sz="2400" dirty="0" smtClean="0"/>
          </a:p>
          <a:p>
            <a:pPr>
              <a:buNone/>
            </a:pPr>
            <a:r>
              <a:rPr lang="en-US" sz="2400" i="1" u="sng" dirty="0">
                <a:hlinkClick r:id="rId4" tooltip="Ctrl+Click or tap to follow the link"/>
              </a:rPr>
              <a:t>http://www.gaexperienceonline.com/</a:t>
            </a:r>
            <a:r>
              <a:rPr lang="en-US" sz="2400" i="1" dirty="0"/>
              <a:t> </a:t>
            </a:r>
            <a:endParaRPr lang="en-US" sz="2400" i="1" dirty="0" smtClean="0"/>
          </a:p>
          <a:p>
            <a:pPr>
              <a:buNone/>
            </a:pPr>
            <a:endParaRPr lang="en-US" sz="1500" dirty="0" smtClean="0"/>
          </a:p>
          <a:p>
            <a:pPr marL="0" indent="0">
              <a:buNone/>
            </a:pPr>
            <a:endParaRPr lang="en-US" sz="1600" dirty="0" smtClean="0"/>
          </a:p>
          <a:p>
            <a:pPr>
              <a:buNone/>
            </a:pPr>
            <a:endParaRPr lang="en-US" sz="1600" dirty="0" smtClean="0"/>
          </a:p>
          <a:p>
            <a:endParaRPr lang="en-US" sz="1600" dirty="0" smtClean="0"/>
          </a:p>
          <a:p>
            <a:pPr lvl="1">
              <a:buNone/>
            </a:pPr>
            <a:endParaRPr lang="en-US" sz="1200" dirty="0" smtClean="0"/>
          </a:p>
          <a:p>
            <a:pPr lvl="1"/>
            <a:endParaRPr lang="en-US" sz="2000" dirty="0" smtClean="0"/>
          </a:p>
          <a:p>
            <a:endParaRPr lang="en-US" sz="1000" dirty="0"/>
          </a:p>
        </p:txBody>
      </p:sp>
      <p:pic>
        <p:nvPicPr>
          <p:cNvPr id="4" name="Picture 3"/>
          <p:cNvPicPr/>
          <p:nvPr/>
        </p:nvPicPr>
        <p:blipFill>
          <a:blip r:embed="rId5" cstate="print"/>
          <a:srcRect/>
          <a:stretch>
            <a:fillRect/>
          </a:stretch>
        </p:blipFill>
        <p:spPr bwMode="auto">
          <a:xfrm>
            <a:off x="7234238" y="6267449"/>
            <a:ext cx="1019175" cy="5429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B92F2BC-3FA5-44BB-98F4-244761872BC8}" type="slidenum">
              <a:rPr lang="en-US" smtClean="0"/>
              <a:pPr/>
              <a:t>22</a:t>
            </a:fld>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sz="3000" dirty="0"/>
              <a:t>How can I support my child in preparing for the </a:t>
            </a:r>
            <a:br>
              <a:rPr lang="en-US" sz="3000" dirty="0"/>
            </a:br>
            <a:r>
              <a:rPr lang="en-US" sz="3000" dirty="0">
                <a:solidFill>
                  <a:schemeClr val="accent1">
                    <a:lumMod val="75000"/>
                  </a:schemeClr>
                </a:solidFill>
              </a:rPr>
              <a:t>Georgia Milestones Assessments</a:t>
            </a:r>
            <a:r>
              <a:rPr lang="en-US" sz="3000" dirty="0" smtClean="0"/>
              <a:t>?  (continued)</a:t>
            </a:r>
            <a:endParaRPr lang="en-US" sz="3000" dirty="0"/>
          </a:p>
        </p:txBody>
      </p:sp>
      <p:sp>
        <p:nvSpPr>
          <p:cNvPr id="3" name="Content Placeholder 2"/>
          <p:cNvSpPr>
            <a:spLocks noGrp="1"/>
          </p:cNvSpPr>
          <p:nvPr>
            <p:ph idx="1"/>
          </p:nvPr>
        </p:nvSpPr>
        <p:spPr>
          <a:xfrm>
            <a:off x="457200" y="2133600"/>
            <a:ext cx="8229600" cy="3992563"/>
          </a:xfrm>
        </p:spPr>
        <p:txBody>
          <a:bodyPr>
            <a:normAutofit/>
          </a:bodyPr>
          <a:lstStyle/>
          <a:p>
            <a:r>
              <a:rPr lang="en-US" sz="2000" dirty="0"/>
              <a:t> </a:t>
            </a:r>
            <a:r>
              <a:rPr lang="en-US" sz="2500" b="1" dirty="0"/>
              <a:t>Parent Guide </a:t>
            </a:r>
          </a:p>
          <a:p>
            <a:pPr marL="0" indent="0">
              <a:buNone/>
            </a:pPr>
            <a:r>
              <a:rPr lang="en-US" sz="2500" u="sng" dirty="0">
                <a:hlinkClick r:id="rId2"/>
              </a:rPr>
              <a:t>http://</a:t>
            </a:r>
            <a:r>
              <a:rPr lang="en-US" sz="2500" u="sng" dirty="0" smtClean="0">
                <a:hlinkClick r:id="rId2"/>
              </a:rPr>
              <a:t>tinyurl.com/pdautlp</a:t>
            </a:r>
            <a:r>
              <a:rPr lang="en-US" sz="2500" u="sng" dirty="0" smtClean="0"/>
              <a:t> </a:t>
            </a:r>
          </a:p>
          <a:p>
            <a:pPr marL="0" indent="0">
              <a:buNone/>
            </a:pPr>
            <a:endParaRPr lang="en-US" sz="2500" dirty="0"/>
          </a:p>
          <a:p>
            <a:r>
              <a:rPr lang="en-US" sz="2500" b="1" dirty="0"/>
              <a:t>Assessment Guides</a:t>
            </a:r>
          </a:p>
          <a:p>
            <a:pPr>
              <a:buNone/>
            </a:pPr>
            <a:r>
              <a:rPr lang="en-US" sz="2500" dirty="0">
                <a:hlinkClick r:id="rId3"/>
              </a:rPr>
              <a:t>http://</a:t>
            </a:r>
            <a:r>
              <a:rPr lang="en-US" sz="2500" dirty="0" smtClean="0">
                <a:hlinkClick r:id="rId3"/>
              </a:rPr>
              <a:t>tinyurl.com/k456ktz</a:t>
            </a:r>
            <a:r>
              <a:rPr lang="en-US" sz="2500" dirty="0" smtClean="0"/>
              <a:t>   </a:t>
            </a:r>
            <a:r>
              <a:rPr lang="en-US" sz="2500" dirty="0"/>
              <a:t>highly recommended</a:t>
            </a:r>
            <a:r>
              <a:rPr lang="en-US" sz="2500" dirty="0">
                <a:sym typeface="Wingdings" pitchFamily="2" charset="2"/>
              </a:rPr>
              <a:t></a:t>
            </a:r>
            <a:endParaRPr lang="en-US" sz="2500" dirty="0"/>
          </a:p>
          <a:p>
            <a:endParaRPr lang="en-US" dirty="0"/>
          </a:p>
        </p:txBody>
      </p:sp>
      <p:sp>
        <p:nvSpPr>
          <p:cNvPr id="4" name="Slide Number Placeholder 3"/>
          <p:cNvSpPr>
            <a:spLocks noGrp="1"/>
          </p:cNvSpPr>
          <p:nvPr>
            <p:ph type="sldNum" sz="quarter" idx="12"/>
          </p:nvPr>
        </p:nvSpPr>
        <p:spPr/>
        <p:txBody>
          <a:bodyPr/>
          <a:lstStyle/>
          <a:p>
            <a:fld id="{BB92F2BC-3FA5-44BB-98F4-244761872BC8}" type="slidenum">
              <a:rPr lang="en-US" smtClean="0"/>
              <a:pPr/>
              <a:t>23</a:t>
            </a:fld>
            <a:endParaRPr lang="en-US"/>
          </a:p>
        </p:txBody>
      </p:sp>
    </p:spTree>
    <p:extLst>
      <p:ext uri="{BB962C8B-B14F-4D97-AF65-F5344CB8AC3E}">
        <p14:creationId xmlns:p14="http://schemas.microsoft.com/office/powerpoint/2010/main" val="329243361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Finding Books at your students Lexile Level</a:t>
            </a:r>
            <a:endParaRPr lang="en-US" dirty="0"/>
          </a:p>
        </p:txBody>
      </p:sp>
      <p:sp>
        <p:nvSpPr>
          <p:cNvPr id="3" name="Content Placeholder 2"/>
          <p:cNvSpPr>
            <a:spLocks noGrp="1"/>
          </p:cNvSpPr>
          <p:nvPr>
            <p:ph idx="1"/>
          </p:nvPr>
        </p:nvSpPr>
        <p:spPr>
          <a:xfrm>
            <a:off x="457200" y="1752600"/>
            <a:ext cx="8229600" cy="4525963"/>
          </a:xfrm>
        </p:spPr>
        <p:txBody>
          <a:bodyPr/>
          <a:lstStyle/>
          <a:p>
            <a:endParaRPr lang="en-US" dirty="0" smtClean="0">
              <a:hlinkClick r:id="rId2"/>
            </a:endParaRPr>
          </a:p>
          <a:p>
            <a:endParaRPr lang="en-US" dirty="0">
              <a:hlinkClick r:id="rId2"/>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24</a:t>
            </a:fld>
            <a:endParaRPr lang="en-US"/>
          </a:p>
        </p:txBody>
      </p:sp>
      <p:sp>
        <p:nvSpPr>
          <p:cNvPr id="5" name="TextBox 4"/>
          <p:cNvSpPr txBox="1"/>
          <p:nvPr/>
        </p:nvSpPr>
        <p:spPr>
          <a:xfrm>
            <a:off x="685800" y="1762570"/>
            <a:ext cx="8001000" cy="2631490"/>
          </a:xfrm>
          <a:prstGeom prst="rect">
            <a:avLst/>
          </a:prstGeom>
          <a:noFill/>
        </p:spPr>
        <p:txBody>
          <a:bodyPr wrap="square" rtlCol="0">
            <a:spAutoFit/>
          </a:bodyPr>
          <a:lstStyle/>
          <a:p>
            <a:pPr marL="285750" indent="-285750">
              <a:buFont typeface="Arial" panose="020B0604020202020204" pitchFamily="34" charset="0"/>
              <a:buChar char="•"/>
            </a:pPr>
            <a:r>
              <a:rPr lang="en-US" sz="2500" dirty="0" smtClean="0"/>
              <a:t>Find A Book – Georgia </a:t>
            </a:r>
          </a:p>
          <a:p>
            <a:r>
              <a:rPr lang="en-US" sz="2500" dirty="0">
                <a:hlinkClick r:id="rId2"/>
              </a:rPr>
              <a:t>https://www.lexile.com/fab/ga/ </a:t>
            </a:r>
            <a:endParaRPr lang="en-US" sz="2500" dirty="0" smtClean="0"/>
          </a:p>
          <a:p>
            <a:r>
              <a:rPr lang="en-US" sz="2000" dirty="0"/>
              <a:t>Locate multiple book titles for your student to read at their Lexile level or in the Lexile Band. </a:t>
            </a:r>
          </a:p>
          <a:p>
            <a:endParaRPr lang="en-US" sz="2500" dirty="0" smtClean="0"/>
          </a:p>
          <a:p>
            <a:pPr marL="342900" indent="-342900">
              <a:buFont typeface="Arial" panose="020B0604020202020204" pitchFamily="34" charset="0"/>
              <a:buChar char="•"/>
            </a:pPr>
            <a:r>
              <a:rPr lang="en-US" sz="2500" dirty="0" smtClean="0"/>
              <a:t>Lexile Information</a:t>
            </a:r>
            <a:endParaRPr lang="en-US" sz="2500" dirty="0"/>
          </a:p>
          <a:p>
            <a:r>
              <a:rPr lang="en-US" sz="2500" dirty="0">
                <a:hlinkClick r:id="rId3"/>
              </a:rPr>
              <a:t>http://</a:t>
            </a:r>
            <a:r>
              <a:rPr lang="en-US" sz="2500" dirty="0" smtClean="0">
                <a:hlinkClick r:id="rId3"/>
              </a:rPr>
              <a:t>tinyurl.com/q88gp42</a:t>
            </a:r>
            <a:r>
              <a:rPr lang="en-US" sz="2500" dirty="0" smtClean="0"/>
              <a:t> </a:t>
            </a:r>
            <a:endParaRPr lang="en-US" dirty="0" smtClean="0"/>
          </a:p>
        </p:txBody>
      </p:sp>
    </p:spTree>
    <p:extLst>
      <p:ext uri="{BB962C8B-B14F-4D97-AF65-F5344CB8AC3E}">
        <p14:creationId xmlns:p14="http://schemas.microsoft.com/office/powerpoint/2010/main" val="346526522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sz="2800" dirty="0" smtClean="0"/>
              <a:t/>
            </a:r>
            <a:br>
              <a:rPr lang="en-US" sz="2800" dirty="0" smtClean="0"/>
            </a:br>
            <a:r>
              <a:rPr lang="en-US" sz="2800" dirty="0" smtClean="0">
                <a:latin typeface="Century Gothic" panose="020B0502020202020204" pitchFamily="34" charset="0"/>
              </a:rPr>
              <a:t> </a:t>
            </a:r>
            <a:r>
              <a:rPr lang="en-US" sz="2800" dirty="0" smtClean="0">
                <a:solidFill>
                  <a:schemeClr val="accent1">
                    <a:lumMod val="75000"/>
                  </a:schemeClr>
                </a:solidFill>
                <a:latin typeface="Century Gothic" panose="020B0502020202020204" pitchFamily="34" charset="0"/>
              </a:rPr>
              <a:t>Georgia Milestones Assessments</a:t>
            </a:r>
            <a:endParaRPr lang="en-US" sz="2800"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p>
          <a:p>
            <a:pPr>
              <a:buNone/>
            </a:pPr>
            <a:r>
              <a:rPr lang="en-US" dirty="0" smtClean="0">
                <a:latin typeface="Century Gothic" panose="020B0502020202020204" pitchFamily="34" charset="0"/>
              </a:rPr>
              <a:t>The Georgia Milestones Assessments are a yearly end-of-grade measure of student achievement taking place in grades 3-8</a:t>
            </a:r>
          </a:p>
          <a:p>
            <a:pPr>
              <a:buNone/>
            </a:pPr>
            <a:endParaRPr lang="en-US" dirty="0" smtClean="0">
              <a:latin typeface="Century Gothic" panose="020B0502020202020204" pitchFamily="34" charset="0"/>
            </a:endParaRPr>
          </a:p>
          <a:p>
            <a:pPr lvl="1"/>
            <a:r>
              <a:rPr lang="en-US" dirty="0" smtClean="0">
                <a:latin typeface="Century Gothic" panose="020B0502020202020204" pitchFamily="34" charset="0"/>
              </a:rPr>
              <a:t>English Language Arts (ELA)</a:t>
            </a:r>
          </a:p>
          <a:p>
            <a:pPr lvl="1"/>
            <a:r>
              <a:rPr lang="en-US" dirty="0" smtClean="0">
                <a:latin typeface="Century Gothic" panose="020B0502020202020204" pitchFamily="34" charset="0"/>
              </a:rPr>
              <a:t>Mathematics</a:t>
            </a:r>
          </a:p>
          <a:p>
            <a:pPr lvl="1"/>
            <a:r>
              <a:rPr lang="en-US" dirty="0" smtClean="0">
                <a:latin typeface="Century Gothic" panose="020B0502020202020204" pitchFamily="34" charset="0"/>
              </a:rPr>
              <a:t>Science</a:t>
            </a:r>
          </a:p>
          <a:p>
            <a:pPr lvl="1"/>
            <a:r>
              <a:rPr lang="en-US" dirty="0" smtClean="0">
                <a:latin typeface="Century Gothic" panose="020B0502020202020204" pitchFamily="34" charset="0"/>
              </a:rPr>
              <a:t>Social Studies</a:t>
            </a:r>
          </a:p>
          <a:p>
            <a:pPr lvl="1">
              <a:buNone/>
            </a:pPr>
            <a:endParaRPr lang="en-US" sz="3200" dirty="0" smtClean="0">
              <a:latin typeface="Century Gothic" panose="020B0502020202020204" pitchFamily="34" charset="0"/>
            </a:endParaRPr>
          </a:p>
          <a:p>
            <a:pPr lvl="1">
              <a:buNone/>
            </a:pPr>
            <a:endParaRPr lang="en-US" sz="1900" dirty="0" smtClean="0">
              <a:latin typeface="Century Gothic" panose="020B0502020202020204" pitchFamily="34" charset="0"/>
            </a:endParaRPr>
          </a:p>
          <a:p>
            <a:pPr lvl="1">
              <a:buNone/>
            </a:pPr>
            <a:endParaRPr lang="en-US" sz="1900" dirty="0" smtClean="0">
              <a:latin typeface="Century Gothic" panose="020B0502020202020204" pitchFamily="34" charset="0"/>
            </a:endParaRPr>
          </a:p>
          <a:p>
            <a:pPr lvl="1">
              <a:buNone/>
            </a:pPr>
            <a:r>
              <a:rPr lang="en-US" sz="2000" dirty="0" smtClean="0">
                <a:latin typeface="Century Gothic" panose="020B0502020202020204" pitchFamily="34" charset="0"/>
              </a:rPr>
              <a:t>All students must participate in the assessments with the exception of students who qualify for GAA. </a:t>
            </a:r>
          </a:p>
          <a:p>
            <a:pPr lvl="1">
              <a:buNone/>
            </a:pPr>
            <a:r>
              <a:rPr lang="en-US" sz="2000" dirty="0" smtClean="0">
                <a:latin typeface="Century Gothic" panose="020B0502020202020204" pitchFamily="34" charset="0"/>
              </a:rPr>
              <a:t>High School students participate in End-of-Course Georgia Milestones Assessments</a:t>
            </a:r>
            <a:r>
              <a:rPr lang="en-US" sz="2000" dirty="0" smtClean="0"/>
              <a:t>.</a:t>
            </a:r>
          </a:p>
          <a:p>
            <a:pPr lvl="1"/>
            <a:endParaRPr lang="en-US" dirty="0" smtClean="0"/>
          </a:p>
          <a:p>
            <a:pPr lvl="1">
              <a:buNone/>
            </a:pPr>
            <a:endParaRPr lang="en-US" dirty="0" smtClean="0"/>
          </a:p>
          <a:p>
            <a:pPr lvl="1"/>
            <a:endParaRPr lang="en-US" dirty="0"/>
          </a:p>
        </p:txBody>
      </p:sp>
      <p:pic>
        <p:nvPicPr>
          <p:cNvPr id="4" name="Picture 3"/>
          <p:cNvPicPr/>
          <p:nvPr/>
        </p:nvPicPr>
        <p:blipFill>
          <a:blip r:embed="rId3" cstate="print"/>
          <a:srcRect/>
          <a:stretch>
            <a:fillRect/>
          </a:stretch>
        </p:blipFill>
        <p:spPr bwMode="auto">
          <a:xfrm>
            <a:off x="7848600" y="6019800"/>
            <a:ext cx="1019175" cy="5429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B92F2BC-3FA5-44BB-98F4-244761872BC8}" type="slidenum">
              <a:rPr lang="en-US" smtClean="0"/>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Century Gothic" panose="020B0502020202020204" pitchFamily="34" charset="0"/>
              </a:rPr>
              <a:t>What is the goal of the</a:t>
            </a:r>
            <a:br>
              <a:rPr lang="en-US" sz="3600" dirty="0" smtClean="0">
                <a:latin typeface="Century Gothic" panose="020B0502020202020204" pitchFamily="34" charset="0"/>
              </a:rPr>
            </a:br>
            <a:r>
              <a:rPr lang="en-US" sz="3600" dirty="0" smtClean="0">
                <a:solidFill>
                  <a:schemeClr val="accent1">
                    <a:lumMod val="75000"/>
                  </a:schemeClr>
                </a:solidFill>
                <a:latin typeface="Century Gothic" panose="020B0502020202020204" pitchFamily="34" charset="0"/>
              </a:rPr>
              <a:t>Georgia Milestone Assessments System</a:t>
            </a:r>
            <a:r>
              <a:rPr lang="en-US" sz="4000" dirty="0" smtClean="0">
                <a:latin typeface="Century Gothic" panose="020B0502020202020204" pitchFamily="34" charset="0"/>
              </a:rPr>
              <a:t>?</a:t>
            </a:r>
            <a:endParaRPr lang="en-US" dirty="0">
              <a:latin typeface="Century Gothic" panose="020B0502020202020204" pitchFamily="34" charset="0"/>
            </a:endParaRPr>
          </a:p>
        </p:txBody>
      </p:sp>
      <p:sp>
        <p:nvSpPr>
          <p:cNvPr id="3" name="Content Placeholder 2"/>
          <p:cNvSpPr>
            <a:spLocks noGrp="1"/>
          </p:cNvSpPr>
          <p:nvPr>
            <p:ph idx="1"/>
          </p:nvPr>
        </p:nvSpPr>
        <p:spPr/>
        <p:txBody>
          <a:bodyPr>
            <a:normAutofit fontScale="92500"/>
          </a:bodyPr>
          <a:lstStyle/>
          <a:p>
            <a:pPr>
              <a:buNone/>
            </a:pPr>
            <a:endParaRPr lang="en-US" dirty="0" smtClean="0"/>
          </a:p>
          <a:p>
            <a:pPr>
              <a:buNone/>
            </a:pPr>
            <a:r>
              <a:rPr lang="en-US" dirty="0" smtClean="0">
                <a:latin typeface="Century Gothic" panose="020B0502020202020204" pitchFamily="34" charset="0"/>
              </a:rPr>
              <a:t>The ultimate goal is to ensure that all students are provided the opportunity to engage with high-quality content standards (a description of what students should know, and be able to do), receive high-quality instruction based on these standards, and are able to meet high academic expectations. </a:t>
            </a:r>
            <a:endParaRPr lang="en-US" dirty="0">
              <a:latin typeface="Century Gothic" panose="020B0502020202020204" pitchFamily="34" charset="0"/>
            </a:endParaRPr>
          </a:p>
        </p:txBody>
      </p:sp>
      <p:pic>
        <p:nvPicPr>
          <p:cNvPr id="4" name="Picture 3"/>
          <p:cNvPicPr/>
          <p:nvPr/>
        </p:nvPicPr>
        <p:blipFill>
          <a:blip r:embed="rId2" cstate="print"/>
          <a:srcRect/>
          <a:stretch>
            <a:fillRect/>
          </a:stretch>
        </p:blipFill>
        <p:spPr bwMode="auto">
          <a:xfrm>
            <a:off x="7848600" y="5943600"/>
            <a:ext cx="1019175" cy="5429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B92F2BC-3FA5-44BB-98F4-244761872BC8}" type="slidenum">
              <a:rPr lang="en-US" smtClean="0"/>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entury Gothic" panose="020B0502020202020204" pitchFamily="34" charset="0"/>
              </a:rPr>
              <a:t>What is the purpose of the </a:t>
            </a:r>
            <a:br>
              <a:rPr lang="en-US" sz="3200" dirty="0" smtClean="0">
                <a:latin typeface="Century Gothic" panose="020B0502020202020204" pitchFamily="34" charset="0"/>
              </a:rPr>
            </a:br>
            <a:r>
              <a:rPr lang="en-US" sz="3200" dirty="0" smtClean="0">
                <a:solidFill>
                  <a:schemeClr val="accent1">
                    <a:lumMod val="75000"/>
                  </a:schemeClr>
                </a:solidFill>
                <a:latin typeface="Century Gothic" panose="020B0502020202020204" pitchFamily="34" charset="0"/>
              </a:rPr>
              <a:t>Georgia Milestones Assessment System</a:t>
            </a:r>
            <a:r>
              <a:rPr lang="en-US" sz="3200" dirty="0" smtClean="0">
                <a:latin typeface="Century Gothic" panose="020B0502020202020204" pitchFamily="34" charset="0"/>
              </a:rPr>
              <a:t>?</a:t>
            </a:r>
            <a:endParaRPr lang="en-US" sz="3200" dirty="0">
              <a:latin typeface="Century Gothic" panose="020B0502020202020204" pitchFamily="34" charset="0"/>
            </a:endParaRPr>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pPr>
              <a:buNone/>
            </a:pPr>
            <a:r>
              <a:rPr lang="en-US" dirty="0" smtClean="0">
                <a:latin typeface="Century Gothic" panose="020B0502020202020204" pitchFamily="34" charset="0"/>
              </a:rPr>
              <a:t>The Georgia Milestones Assessments provide a measurement of student achievement: what they have learned and are able to do at the end of their grade level year as described in the expectations stated in the Georgia Performance Standards. </a:t>
            </a:r>
          </a:p>
          <a:p>
            <a:pPr>
              <a:buNone/>
            </a:pPr>
            <a:r>
              <a:rPr lang="en-US" dirty="0" smtClean="0">
                <a:solidFill>
                  <a:schemeClr val="accent1">
                    <a:lumMod val="75000"/>
                  </a:schemeClr>
                </a:solidFill>
                <a:latin typeface="Century Gothic" panose="020B0502020202020204" pitchFamily="34" charset="0"/>
              </a:rPr>
              <a:t>The main purpose of Georgia Milestones is to improve student achievement by providing information that guides plans for improving teaching and learning.</a:t>
            </a:r>
          </a:p>
          <a:p>
            <a:pPr>
              <a:buNone/>
            </a:pPr>
            <a:endParaRPr lang="en-US" dirty="0"/>
          </a:p>
        </p:txBody>
      </p:sp>
      <p:pic>
        <p:nvPicPr>
          <p:cNvPr id="4" name="Picture 3"/>
          <p:cNvPicPr/>
          <p:nvPr/>
        </p:nvPicPr>
        <p:blipFill>
          <a:blip r:embed="rId2" cstate="print"/>
          <a:srcRect/>
          <a:stretch>
            <a:fillRect/>
          </a:stretch>
        </p:blipFill>
        <p:spPr bwMode="auto">
          <a:xfrm>
            <a:off x="7848600" y="6019800"/>
            <a:ext cx="1019175" cy="5429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B92F2BC-3FA5-44BB-98F4-244761872BC8}"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latin typeface="Century Gothic" panose="020B0502020202020204" pitchFamily="34" charset="0"/>
              </a:rPr>
              <a:t>What information do the </a:t>
            </a:r>
            <a:br>
              <a:rPr lang="en-US" sz="3100" dirty="0" smtClean="0">
                <a:latin typeface="Century Gothic" panose="020B0502020202020204" pitchFamily="34" charset="0"/>
              </a:rPr>
            </a:br>
            <a:r>
              <a:rPr lang="en-US" sz="3100" dirty="0" smtClean="0">
                <a:solidFill>
                  <a:schemeClr val="accent1">
                    <a:lumMod val="75000"/>
                  </a:schemeClr>
                </a:solidFill>
                <a:latin typeface="Century Gothic" panose="020B0502020202020204" pitchFamily="34" charset="0"/>
              </a:rPr>
              <a:t>Georgia Milestone Assessments </a:t>
            </a:r>
            <a:r>
              <a:rPr lang="en-US" sz="3100" dirty="0" smtClean="0">
                <a:latin typeface="Century Gothic" panose="020B0502020202020204" pitchFamily="34" charset="0"/>
              </a:rPr>
              <a:t>provide</a:t>
            </a:r>
            <a:r>
              <a:rPr lang="en-US" sz="2800" dirty="0" smtClean="0">
                <a:latin typeface="Century Gothic" panose="020B0502020202020204" pitchFamily="34" charset="0"/>
              </a:rPr>
              <a:t>?</a:t>
            </a:r>
            <a:endParaRPr lang="en-US" sz="2800" dirty="0">
              <a:latin typeface="Century Gothic" panose="020B0502020202020204" pitchFamily="34" charset="0"/>
            </a:endParaRPr>
          </a:p>
        </p:txBody>
      </p:sp>
      <p:sp>
        <p:nvSpPr>
          <p:cNvPr id="3" name="Content Placeholder 2"/>
          <p:cNvSpPr>
            <a:spLocks noGrp="1"/>
          </p:cNvSpPr>
          <p:nvPr>
            <p:ph idx="1"/>
          </p:nvPr>
        </p:nvSpPr>
        <p:spPr/>
        <p:txBody>
          <a:bodyPr>
            <a:normAutofit fontScale="85000" lnSpcReduction="10000"/>
          </a:bodyPr>
          <a:lstStyle/>
          <a:p>
            <a:pPr>
              <a:buNone/>
            </a:pPr>
            <a:r>
              <a:rPr lang="en-US" sz="3000" dirty="0" smtClean="0">
                <a:latin typeface="Century Gothic" panose="020B0502020202020204" pitchFamily="34" charset="0"/>
              </a:rPr>
              <a:t>     The assessments provide:</a:t>
            </a:r>
          </a:p>
          <a:p>
            <a:pPr lvl="1"/>
            <a:r>
              <a:rPr lang="en-US" sz="2600" dirty="0" smtClean="0">
                <a:latin typeface="Century Gothic" panose="020B0502020202020204" pitchFamily="34" charset="0"/>
              </a:rPr>
              <a:t>An official measure of student accomplishment of achieving the learning expectations for his/her grade level</a:t>
            </a:r>
          </a:p>
          <a:p>
            <a:pPr lvl="1"/>
            <a:r>
              <a:rPr lang="en-US" sz="2600" dirty="0" smtClean="0">
                <a:latin typeface="Century Gothic" panose="020B0502020202020204" pitchFamily="34" charset="0"/>
              </a:rPr>
              <a:t>Information on students’ readiness for the next grade level</a:t>
            </a:r>
          </a:p>
          <a:p>
            <a:pPr lvl="1"/>
            <a:r>
              <a:rPr lang="en-US" sz="2600" dirty="0" smtClean="0">
                <a:latin typeface="Century Gothic" panose="020B0502020202020204" pitchFamily="34" charset="0"/>
              </a:rPr>
              <a:t>A measurement of how much progress is made from one grade level to the next</a:t>
            </a:r>
          </a:p>
          <a:p>
            <a:pPr lvl="1"/>
            <a:r>
              <a:rPr lang="en-US" sz="2600" dirty="0" smtClean="0">
                <a:latin typeface="Century Gothic" panose="020B0502020202020204" pitchFamily="34" charset="0"/>
              </a:rPr>
              <a:t>Information on teacher effectiveness</a:t>
            </a:r>
          </a:p>
          <a:p>
            <a:pPr lvl="1"/>
            <a:r>
              <a:rPr lang="en-US" sz="2600" dirty="0" smtClean="0">
                <a:latin typeface="Century Gothic" panose="020B0502020202020204" pitchFamily="34" charset="0"/>
              </a:rPr>
              <a:t>Information on school, district, and state accountability:  is what students know, and are able to do, in line  with the expectation of what needs to be taught (Georgia Performance Standards)</a:t>
            </a:r>
            <a:endParaRPr lang="en-US" sz="2600" dirty="0">
              <a:latin typeface="Century Gothic" panose="020B0502020202020204" pitchFamily="34" charset="0"/>
            </a:endParaRPr>
          </a:p>
        </p:txBody>
      </p:sp>
      <p:pic>
        <p:nvPicPr>
          <p:cNvPr id="4" name="Picture 3"/>
          <p:cNvPicPr/>
          <p:nvPr/>
        </p:nvPicPr>
        <p:blipFill>
          <a:blip r:embed="rId2" cstate="print"/>
          <a:srcRect/>
          <a:stretch>
            <a:fillRect/>
          </a:stretch>
        </p:blipFill>
        <p:spPr bwMode="auto">
          <a:xfrm>
            <a:off x="7924800" y="6019800"/>
            <a:ext cx="1019175" cy="5429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B92F2BC-3FA5-44BB-98F4-244761872BC8}" type="slidenum">
              <a:rPr lang="en-US" smtClean="0"/>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entury Gothic" panose="020B0502020202020204" pitchFamily="34" charset="0"/>
              </a:rPr>
              <a:t>How are results of the </a:t>
            </a:r>
            <a:br>
              <a:rPr lang="en-US" sz="3200" dirty="0" smtClean="0">
                <a:latin typeface="Century Gothic" panose="020B0502020202020204" pitchFamily="34" charset="0"/>
              </a:rPr>
            </a:br>
            <a:r>
              <a:rPr lang="en-US" sz="3200" dirty="0" smtClean="0">
                <a:solidFill>
                  <a:schemeClr val="accent1">
                    <a:lumMod val="75000"/>
                  </a:schemeClr>
                </a:solidFill>
                <a:latin typeface="Century Gothic" panose="020B0502020202020204" pitchFamily="34" charset="0"/>
              </a:rPr>
              <a:t>Georgia Milestone Assessments </a:t>
            </a:r>
            <a:r>
              <a:rPr lang="en-US" sz="3200" dirty="0" smtClean="0">
                <a:latin typeface="Century Gothic" panose="020B0502020202020204" pitchFamily="34" charset="0"/>
              </a:rPr>
              <a:t>used?</a:t>
            </a:r>
            <a:endParaRPr lang="en-US" sz="3200" dirty="0">
              <a:latin typeface="Century Gothic" panose="020B0502020202020204"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endParaRPr lang="en-US" sz="3000" dirty="0" smtClean="0"/>
          </a:p>
          <a:p>
            <a:pPr>
              <a:buNone/>
            </a:pPr>
            <a:r>
              <a:rPr lang="en-US" sz="3000" dirty="0" smtClean="0">
                <a:latin typeface="Century Gothic" panose="020B0502020202020204" pitchFamily="34" charset="0"/>
              </a:rPr>
              <a:t>The results are used to </a:t>
            </a:r>
          </a:p>
          <a:p>
            <a:pPr lvl="1"/>
            <a:r>
              <a:rPr lang="en-US" sz="2600" dirty="0" smtClean="0">
                <a:latin typeface="Century Gothic" panose="020B0502020202020204" pitchFamily="34" charset="0"/>
              </a:rPr>
              <a:t>Provide educators with feedback about instructional practice</a:t>
            </a:r>
          </a:p>
          <a:p>
            <a:pPr lvl="1"/>
            <a:r>
              <a:rPr lang="en-US" sz="2600" dirty="0" smtClean="0">
                <a:latin typeface="Century Gothic" panose="020B0502020202020204" pitchFamily="34" charset="0"/>
              </a:rPr>
              <a:t>Provide parents with information on student progress</a:t>
            </a:r>
          </a:p>
          <a:p>
            <a:pPr lvl="1"/>
            <a:r>
              <a:rPr lang="en-US" sz="2600" dirty="0" smtClean="0">
                <a:latin typeface="Century Gothic" panose="020B0502020202020204" pitchFamily="34" charset="0"/>
              </a:rPr>
              <a:t>Identify students not achieving mastery of the learning expectations</a:t>
            </a:r>
          </a:p>
          <a:p>
            <a:pPr lvl="1"/>
            <a:r>
              <a:rPr lang="en-US" sz="2600" dirty="0" smtClean="0">
                <a:latin typeface="Century Gothic" panose="020B0502020202020204" pitchFamily="34" charset="0"/>
              </a:rPr>
              <a:t>Assist school districts in identifying strengths and weaknesses in order to establish priorities in planning educational programs</a:t>
            </a:r>
          </a:p>
          <a:p>
            <a:pPr lvl="1"/>
            <a:r>
              <a:rPr lang="en-US" sz="2600" dirty="0" smtClean="0">
                <a:latin typeface="Century Gothic" panose="020B0502020202020204" pitchFamily="34" charset="0"/>
              </a:rPr>
              <a:t>Student achievement in </a:t>
            </a:r>
            <a:r>
              <a:rPr lang="en-US" sz="2600" i="1" dirty="0" smtClean="0">
                <a:latin typeface="Century Gothic" panose="020B0502020202020204" pitchFamily="34" charset="0"/>
              </a:rPr>
              <a:t>reading</a:t>
            </a:r>
            <a:r>
              <a:rPr lang="en-US" sz="2600" dirty="0" smtClean="0">
                <a:latin typeface="Century Gothic" panose="020B0502020202020204" pitchFamily="34" charset="0"/>
              </a:rPr>
              <a:t> (part of the ELA assessment) is used in promotion &amp; retention decisions for grade 3</a:t>
            </a:r>
          </a:p>
          <a:p>
            <a:pPr lvl="1"/>
            <a:r>
              <a:rPr lang="en-US" sz="2600" dirty="0" smtClean="0">
                <a:latin typeface="Century Gothic" panose="020B0502020202020204" pitchFamily="34" charset="0"/>
              </a:rPr>
              <a:t>Student Achievement in </a:t>
            </a:r>
            <a:r>
              <a:rPr lang="en-US" sz="2600" i="1" dirty="0" smtClean="0">
                <a:latin typeface="Century Gothic" panose="020B0502020202020204" pitchFamily="34" charset="0"/>
              </a:rPr>
              <a:t>reading </a:t>
            </a:r>
            <a:r>
              <a:rPr lang="en-US" sz="2600" dirty="0" smtClean="0">
                <a:latin typeface="Century Gothic" panose="020B0502020202020204" pitchFamily="34" charset="0"/>
              </a:rPr>
              <a:t>and </a:t>
            </a:r>
            <a:r>
              <a:rPr lang="en-US" sz="2600" i="1" dirty="0" smtClean="0">
                <a:latin typeface="Century Gothic" panose="020B0502020202020204" pitchFamily="34" charset="0"/>
              </a:rPr>
              <a:t>math</a:t>
            </a:r>
            <a:r>
              <a:rPr lang="en-US" sz="2600" dirty="0" smtClean="0">
                <a:latin typeface="Century Gothic" panose="020B0502020202020204" pitchFamily="34" charset="0"/>
              </a:rPr>
              <a:t> is considered in promotion &amp; retention decisions for grades 5 &amp; 8</a:t>
            </a:r>
            <a:endParaRPr lang="en-US" sz="3000" dirty="0" smtClean="0">
              <a:latin typeface="Century Gothic" panose="020B0502020202020204" pitchFamily="34" charset="0"/>
            </a:endParaRPr>
          </a:p>
          <a:p>
            <a:endParaRPr lang="en-US" sz="3000" dirty="0"/>
          </a:p>
        </p:txBody>
      </p:sp>
      <p:pic>
        <p:nvPicPr>
          <p:cNvPr id="4" name="Picture 3"/>
          <p:cNvPicPr/>
          <p:nvPr/>
        </p:nvPicPr>
        <p:blipFill>
          <a:blip r:embed="rId3" cstate="print"/>
          <a:srcRect/>
          <a:stretch>
            <a:fillRect/>
          </a:stretch>
        </p:blipFill>
        <p:spPr bwMode="auto">
          <a:xfrm>
            <a:off x="7924800" y="6019800"/>
            <a:ext cx="1019175" cy="5429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B92F2BC-3FA5-44BB-98F4-244761872BC8}" type="slidenum">
              <a:rPr lang="en-US" smtClean="0"/>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entury Gothic" panose="020B0502020202020204" pitchFamily="34" charset="0"/>
              </a:rPr>
              <a:t>What types of questions are on the</a:t>
            </a:r>
            <a:br>
              <a:rPr lang="en-US" sz="3200" dirty="0" smtClean="0">
                <a:latin typeface="Century Gothic" panose="020B0502020202020204" pitchFamily="34" charset="0"/>
              </a:rPr>
            </a:br>
            <a:r>
              <a:rPr lang="en-US" sz="3200" dirty="0" smtClean="0">
                <a:solidFill>
                  <a:schemeClr val="accent1">
                    <a:lumMod val="75000"/>
                  </a:schemeClr>
                </a:solidFill>
                <a:latin typeface="Century Gothic" panose="020B0502020202020204" pitchFamily="34" charset="0"/>
              </a:rPr>
              <a:t>Georgia Milestones Assessments</a:t>
            </a:r>
            <a:r>
              <a:rPr lang="en-US" sz="3200" dirty="0" smtClean="0">
                <a:latin typeface="Century Gothic" panose="020B0502020202020204" pitchFamily="34" charset="0"/>
              </a:rPr>
              <a:t>?</a:t>
            </a:r>
            <a:endParaRPr lang="en-US" sz="3200" dirty="0">
              <a:latin typeface="Century Gothic" panose="020B0502020202020204" pitchFamily="34" charset="0"/>
            </a:endParaRPr>
          </a:p>
        </p:txBody>
      </p:sp>
      <p:sp>
        <p:nvSpPr>
          <p:cNvPr id="3" name="Content Placeholder 2"/>
          <p:cNvSpPr>
            <a:spLocks noGrp="1"/>
          </p:cNvSpPr>
          <p:nvPr>
            <p:ph idx="1"/>
          </p:nvPr>
        </p:nvSpPr>
        <p:spPr/>
        <p:txBody>
          <a:bodyPr>
            <a:normAutofit lnSpcReduction="10000"/>
          </a:bodyPr>
          <a:lstStyle/>
          <a:p>
            <a:pPr>
              <a:buNone/>
            </a:pPr>
            <a:r>
              <a:rPr lang="en-US" sz="2600" dirty="0" smtClean="0">
                <a:latin typeface="Century Gothic" panose="020B0502020202020204" pitchFamily="34" charset="0"/>
              </a:rPr>
              <a:t>Georgia Milestones include:</a:t>
            </a:r>
          </a:p>
          <a:p>
            <a:pPr lvl="1"/>
            <a:r>
              <a:rPr lang="en-US" sz="2200" dirty="0" smtClean="0">
                <a:latin typeface="Century Gothic" panose="020B0502020202020204" pitchFamily="34" charset="0"/>
              </a:rPr>
              <a:t>Open-ended (constructed response) items in </a:t>
            </a:r>
            <a:br>
              <a:rPr lang="en-US" sz="2200" dirty="0" smtClean="0">
                <a:latin typeface="Century Gothic" panose="020B0502020202020204" pitchFamily="34" charset="0"/>
              </a:rPr>
            </a:br>
            <a:r>
              <a:rPr lang="en-US" sz="2200" dirty="0" smtClean="0">
                <a:latin typeface="Century Gothic" panose="020B0502020202020204" pitchFamily="34" charset="0"/>
              </a:rPr>
              <a:t>English Language Arts and Math</a:t>
            </a:r>
          </a:p>
          <a:p>
            <a:pPr lvl="1"/>
            <a:r>
              <a:rPr lang="en-US" sz="2200" dirty="0" smtClean="0">
                <a:latin typeface="Century Gothic" panose="020B0502020202020204" pitchFamily="34" charset="0"/>
              </a:rPr>
              <a:t>A writing component within  the </a:t>
            </a:r>
            <a:br>
              <a:rPr lang="en-US" sz="2200" dirty="0" smtClean="0">
                <a:latin typeface="Century Gothic" panose="020B0502020202020204" pitchFamily="34" charset="0"/>
              </a:rPr>
            </a:br>
            <a:r>
              <a:rPr lang="en-US" sz="2200" dirty="0" smtClean="0">
                <a:latin typeface="Century Gothic" panose="020B0502020202020204" pitchFamily="34" charset="0"/>
              </a:rPr>
              <a:t>English Language Arts Assessments (in response to passages read by students)</a:t>
            </a:r>
          </a:p>
          <a:p>
            <a:pPr lvl="1"/>
            <a:r>
              <a:rPr lang="en-US" sz="2200" dirty="0" smtClean="0">
                <a:latin typeface="Century Gothic" panose="020B0502020202020204" pitchFamily="34" charset="0"/>
              </a:rPr>
              <a:t>Nationally norm-referenced items to provide a national comparison, alongside criterion-referenced items </a:t>
            </a:r>
          </a:p>
          <a:p>
            <a:pPr lvl="1"/>
            <a:r>
              <a:rPr lang="en-US" sz="2200" dirty="0" smtClean="0">
                <a:latin typeface="Century Gothic" panose="020B0502020202020204" pitchFamily="34" charset="0"/>
              </a:rPr>
              <a:t>Multiple choice items</a:t>
            </a:r>
          </a:p>
          <a:p>
            <a:pPr lvl="1"/>
            <a:endParaRPr lang="en-US" sz="800" dirty="0" smtClean="0">
              <a:latin typeface="Century Gothic" panose="020B0502020202020204" pitchFamily="34" charset="0"/>
            </a:endParaRPr>
          </a:p>
          <a:p>
            <a:pPr>
              <a:buNone/>
            </a:pPr>
            <a:r>
              <a:rPr lang="en-US" sz="1800" dirty="0" smtClean="0">
                <a:latin typeface="Century Gothic" panose="020B0502020202020204" pitchFamily="34" charset="0"/>
              </a:rPr>
              <a:t>Georgia Milestones will be transitioned to online testing in 5 years.  Online will be the primary way of testing, and paper-and-pencil tests will be available until the transition is complete.</a:t>
            </a:r>
          </a:p>
        </p:txBody>
      </p:sp>
      <p:pic>
        <p:nvPicPr>
          <p:cNvPr id="4" name="Picture 3"/>
          <p:cNvPicPr/>
          <p:nvPr/>
        </p:nvPicPr>
        <p:blipFill>
          <a:blip r:embed="rId2" cstate="print"/>
          <a:srcRect/>
          <a:stretch>
            <a:fillRect/>
          </a:stretch>
        </p:blipFill>
        <p:spPr bwMode="auto">
          <a:xfrm>
            <a:off x="7848600" y="6019800"/>
            <a:ext cx="1019175" cy="5429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B92F2BC-3FA5-44BB-98F4-244761872BC8}" type="slidenum">
              <a:rPr lang="en-US" smtClean="0"/>
              <a:pPr/>
              <a:t>8</a:t>
            </a:fld>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latin typeface="Century Gothic" panose="020B0502020202020204" pitchFamily="34" charset="0"/>
              </a:rPr>
              <a:t>Is the Georgia Milestones harder than previous tests?</a:t>
            </a:r>
            <a:endParaRPr lang="en-US" sz="2400" dirty="0">
              <a:latin typeface="Century Gothic" panose="020B0502020202020204" pitchFamily="34" charset="0"/>
            </a:endParaRPr>
          </a:p>
        </p:txBody>
      </p:sp>
      <p:sp>
        <p:nvSpPr>
          <p:cNvPr id="3" name="Content Placeholder 2"/>
          <p:cNvSpPr>
            <a:spLocks noGrp="1"/>
          </p:cNvSpPr>
          <p:nvPr>
            <p:ph idx="1"/>
          </p:nvPr>
        </p:nvSpPr>
        <p:spPr/>
        <p:txBody>
          <a:bodyPr>
            <a:normAutofit fontScale="92500"/>
          </a:bodyPr>
          <a:lstStyle/>
          <a:p>
            <a:pPr marL="0" indent="0">
              <a:buNone/>
            </a:pPr>
            <a:endParaRPr lang="en-US" dirty="0" smtClean="0">
              <a:latin typeface="Century Gothic" panose="020B0502020202020204" pitchFamily="34" charset="0"/>
            </a:endParaRPr>
          </a:p>
          <a:p>
            <a:pPr marL="0" indent="0">
              <a:buNone/>
            </a:pPr>
            <a:r>
              <a:rPr lang="en-US" sz="2800" dirty="0" smtClean="0">
                <a:latin typeface="Century Gothic" panose="020B0502020202020204" pitchFamily="34" charset="0"/>
              </a:rPr>
              <a:t>Fewer students in Georgia will score as proficient in Georgia Milestones, compared to past scores on past state tests.</a:t>
            </a:r>
          </a:p>
          <a:p>
            <a:pPr marL="0" indent="0">
              <a:buNone/>
            </a:pPr>
            <a:endParaRPr lang="en-US" sz="2800" dirty="0" smtClean="0">
              <a:latin typeface="Century Gothic" panose="020B0502020202020204" pitchFamily="34" charset="0"/>
            </a:endParaRPr>
          </a:p>
          <a:p>
            <a:pPr marL="0" indent="0">
              <a:buNone/>
            </a:pPr>
            <a:r>
              <a:rPr lang="en-US" sz="2800" dirty="0" smtClean="0">
                <a:latin typeface="Century Gothic" panose="020B0502020202020204" pitchFamily="34" charset="0"/>
              </a:rPr>
              <a:t>This does not mean that students know less or are performing worse than recent years.</a:t>
            </a:r>
          </a:p>
          <a:p>
            <a:pPr marL="0" indent="0">
              <a:buNone/>
            </a:pPr>
            <a:endParaRPr lang="en-US" sz="2800" dirty="0" smtClean="0">
              <a:latin typeface="Century Gothic" panose="020B0502020202020204" pitchFamily="34" charset="0"/>
            </a:endParaRPr>
          </a:p>
          <a:p>
            <a:pPr marL="0" indent="0">
              <a:buNone/>
            </a:pPr>
            <a:r>
              <a:rPr lang="en-US" sz="2800" dirty="0">
                <a:latin typeface="Century Gothic" panose="020B0502020202020204" pitchFamily="34" charset="0"/>
              </a:rPr>
              <a:t>The results reflect the greater demands of todays’ academic, college and career </a:t>
            </a:r>
            <a:r>
              <a:rPr lang="en-US" sz="2800" dirty="0" smtClean="0">
                <a:latin typeface="Century Gothic" panose="020B0502020202020204" pitchFamily="34" charset="0"/>
              </a:rPr>
              <a:t>settings.</a:t>
            </a:r>
            <a:endParaRPr lang="en-US" sz="2800" dirty="0">
              <a:latin typeface="Century Gothic" panose="020B0502020202020204" pitchFamily="34" charset="0"/>
            </a:endParaRPr>
          </a:p>
          <a:p>
            <a:pPr marL="0" indent="0">
              <a:buNone/>
            </a:pPr>
            <a:endParaRPr lang="en-US" dirty="0" smtClean="0">
              <a:latin typeface="Century Gothic" panose="020B0502020202020204" pitchFamily="34" charset="0"/>
            </a:endParaRPr>
          </a:p>
          <a:p>
            <a:pPr marL="0" indent="0">
              <a:buNone/>
            </a:pPr>
            <a:endParaRPr lang="en-US" dirty="0">
              <a:latin typeface="Century Gothic" panose="020B0502020202020204" pitchFamily="34" charset="0"/>
            </a:endParaRPr>
          </a:p>
        </p:txBody>
      </p:sp>
      <p:sp>
        <p:nvSpPr>
          <p:cNvPr id="4" name="Slide Number Placeholder 3"/>
          <p:cNvSpPr>
            <a:spLocks noGrp="1"/>
          </p:cNvSpPr>
          <p:nvPr>
            <p:ph type="sldNum" sz="quarter" idx="12"/>
          </p:nvPr>
        </p:nvSpPr>
        <p:spPr/>
        <p:txBody>
          <a:bodyPr/>
          <a:lstStyle/>
          <a:p>
            <a:fld id="{BB92F2BC-3FA5-44BB-98F4-244761872BC8}" type="slidenum">
              <a:rPr lang="en-US" smtClean="0"/>
              <a:pPr/>
              <a:t>9</a:t>
            </a:fld>
            <a:endParaRPr lang="en-US"/>
          </a:p>
        </p:txBody>
      </p:sp>
    </p:spTree>
    <p:extLst>
      <p:ext uri="{BB962C8B-B14F-4D97-AF65-F5344CB8AC3E}">
        <p14:creationId xmlns:p14="http://schemas.microsoft.com/office/powerpoint/2010/main" val="743049925"/>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1030</TotalTime>
  <Words>1036</Words>
  <Application>Microsoft Office PowerPoint</Application>
  <PresentationFormat>On-screen Show (4:3)</PresentationFormat>
  <Paragraphs>178</Paragraphs>
  <Slides>24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Century Gothic</vt:lpstr>
      <vt:lpstr>Wingdings</vt:lpstr>
      <vt:lpstr>Office Theme</vt:lpstr>
      <vt:lpstr>PowerPoint Presentation</vt:lpstr>
      <vt:lpstr>Understanding the Georgia Milestones Assessment Student Reports</vt:lpstr>
      <vt:lpstr>  Georgia Milestones Assessments</vt:lpstr>
      <vt:lpstr>What is the goal of the Georgia Milestone Assessments System?</vt:lpstr>
      <vt:lpstr>What is the purpose of the  Georgia Milestones Assessment System?</vt:lpstr>
      <vt:lpstr>What information do the  Georgia Milestone Assessments provide?</vt:lpstr>
      <vt:lpstr>How are results of the  Georgia Milestone Assessments used?</vt:lpstr>
      <vt:lpstr>What types of questions are on the Georgia Milestones Assessments?</vt:lpstr>
      <vt:lpstr>Is the Georgia Milestones harder than previous tests?</vt:lpstr>
      <vt:lpstr>Individual Student Report</vt:lpstr>
      <vt:lpstr>What will my child’s test report include?</vt:lpstr>
      <vt:lpstr>Beginning Learners</vt:lpstr>
      <vt:lpstr>Developing Learners</vt:lpstr>
      <vt:lpstr>Proficient Learners</vt:lpstr>
      <vt:lpstr>Distinguished Learners</vt:lpstr>
      <vt:lpstr>What is the Lexile Framework?</vt:lpstr>
      <vt:lpstr>Lexile Score</vt:lpstr>
      <vt:lpstr>Lexile Bands</vt:lpstr>
      <vt:lpstr>Domain Category &amp; Domain Mastery</vt:lpstr>
      <vt:lpstr>What is the National Percentile Range?</vt:lpstr>
      <vt:lpstr>Supporting Students</vt:lpstr>
      <vt:lpstr>How can I support my child in preparing for the  Georgia Milestones Assessments?</vt:lpstr>
      <vt:lpstr>How can I support my child in preparing for the  Georgia Milestones Assessments?  (continued)</vt:lpstr>
      <vt:lpstr>Finding Books at your students Lexile Level</vt:lpstr>
    </vt:vector>
  </TitlesOfParts>
  <Company>Paulding County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kaylwin</dc:creator>
  <cp:lastModifiedBy>Crystal Dankert</cp:lastModifiedBy>
  <cp:revision>71</cp:revision>
  <cp:lastPrinted>2015-11-10T14:36:34Z</cp:lastPrinted>
  <dcterms:created xsi:type="dcterms:W3CDTF">2015-01-07T20:55:38Z</dcterms:created>
  <dcterms:modified xsi:type="dcterms:W3CDTF">2015-11-10T14:37:24Z</dcterms:modified>
</cp:coreProperties>
</file>