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334" r:id="rId3"/>
    <p:sldId id="257" r:id="rId4"/>
    <p:sldId id="258" r:id="rId5"/>
    <p:sldId id="259" r:id="rId6"/>
    <p:sldId id="260" r:id="rId7"/>
    <p:sldId id="261" r:id="rId8"/>
    <p:sldId id="262" r:id="rId9"/>
    <p:sldId id="264" r:id="rId10"/>
    <p:sldId id="265" r:id="rId11"/>
    <p:sldId id="266" r:id="rId12"/>
    <p:sldId id="267" r:id="rId13"/>
    <p:sldId id="268" r:id="rId14"/>
    <p:sldId id="269" r:id="rId15"/>
    <p:sldId id="275" r:id="rId16"/>
    <p:sldId id="335" r:id="rId17"/>
    <p:sldId id="270" r:id="rId18"/>
    <p:sldId id="271"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274" r:id="rId45"/>
    <p:sldId id="276" r:id="rId46"/>
    <p:sldId id="277" r:id="rId47"/>
    <p:sldId id="279" r:id="rId48"/>
    <p:sldId id="278"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 id="314" r:id="rId82"/>
    <p:sldId id="312" r:id="rId83"/>
    <p:sldId id="313" r:id="rId84"/>
    <p:sldId id="315" r:id="rId85"/>
    <p:sldId id="316" r:id="rId86"/>
    <p:sldId id="317" r:id="rId87"/>
    <p:sldId id="318" r:id="rId88"/>
    <p:sldId id="319" r:id="rId89"/>
    <p:sldId id="320" r:id="rId90"/>
    <p:sldId id="321" r:id="rId91"/>
    <p:sldId id="325" r:id="rId92"/>
    <p:sldId id="326" r:id="rId93"/>
    <p:sldId id="327" r:id="rId94"/>
    <p:sldId id="328" r:id="rId95"/>
    <p:sldId id="329" r:id="rId96"/>
    <p:sldId id="330" r:id="rId97"/>
    <p:sldId id="331" r:id="rId98"/>
    <p:sldId id="332" r:id="rId99"/>
    <p:sldId id="333" r:id="rId100"/>
  </p:sldIdLst>
  <p:sldSz cx="9144000" cy="6858000" type="screen4x3"/>
  <p:notesSz cx="6858000" cy="9144000"/>
  <p:custDataLst>
    <p:tags r:id="rId10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00FF00"/>
    <a:srgbClr val="003300"/>
    <a:srgbClr val="FF7C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03" autoAdjust="0"/>
  </p:normalViewPr>
  <p:slideViewPr>
    <p:cSldViewPr>
      <p:cViewPr varScale="1">
        <p:scale>
          <a:sx n="63" d="100"/>
          <a:sy n="63" d="100"/>
        </p:scale>
        <p:origin x="136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5CA4858-B17B-41A9-AC90-5D24874D93DB}" type="datetimeFigureOut">
              <a:rPr lang="en-US"/>
              <a:pPr>
                <a:defRPr/>
              </a:pPr>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5F4D831-10A2-4CEA-8BBA-3D5E72B77CB8}" type="slidenum">
              <a:rPr lang="en-US"/>
              <a:pPr>
                <a:defRPr/>
              </a:pPr>
              <a:t>‹#›</a:t>
            </a:fld>
            <a:endParaRPr lang="en-US"/>
          </a:p>
        </p:txBody>
      </p:sp>
    </p:spTree>
    <p:extLst>
      <p:ext uri="{BB962C8B-B14F-4D97-AF65-F5344CB8AC3E}">
        <p14:creationId xmlns:p14="http://schemas.microsoft.com/office/powerpoint/2010/main" val="12380378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Outer layer of the skin</a:t>
            </a:r>
          </a:p>
          <a:p>
            <a:pPr>
              <a:spcBef>
                <a:spcPct val="0"/>
              </a:spcBef>
            </a:pPr>
            <a:r>
              <a:rPr lang="en-US" smtClean="0"/>
              <a:t>Others line cavities</a:t>
            </a:r>
          </a:p>
          <a:p>
            <a:pPr>
              <a:spcBef>
                <a:spcPct val="0"/>
              </a:spcBef>
            </a:pPr>
            <a:r>
              <a:rPr lang="en-US" smtClean="0"/>
              <a:t>Because epithelium forms the boundaries that separate us from the outside world, nearly all substances that the body gives off or receives mst pass through the epithelium.</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2E9A99-C2C8-45FB-9CF2-5B5B865585D0}"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52313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Hyaline Cartilage:  (most abundant)  forms support structures in the larynx (voice box) attaches the ribs to the breast bone and covers the ends of many bones (where they form joints).  Fetal skeletons are made largely by hyaline cartilage</a:t>
            </a:r>
          </a:p>
          <a:p>
            <a:pPr>
              <a:spcBef>
                <a:spcPct val="0"/>
              </a:spcBef>
            </a:pPr>
            <a:r>
              <a:rPr lang="en-US" dirty="0" err="1" smtClean="0"/>
              <a:t>Fibrocartilage</a:t>
            </a:r>
            <a:r>
              <a:rPr lang="en-US" dirty="0" smtClean="0"/>
              <a:t>:  forms cushion like disks between the vertebrae of the spinal column</a:t>
            </a:r>
          </a:p>
          <a:p>
            <a:pPr>
              <a:spcBef>
                <a:spcPct val="0"/>
              </a:spcBef>
            </a:pPr>
            <a:r>
              <a:rPr lang="en-US" dirty="0" smtClean="0"/>
              <a:t>Elastic Cartilage:  found where a structure with elasticity is desired</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130CB8-C7A4-4553-A50E-9CB043E62140}" type="slidenum">
              <a:rPr lang="en-US"/>
              <a:pPr fontAlgn="base">
                <a:spcBef>
                  <a:spcPct val="0"/>
                </a:spcBef>
                <a:spcAft>
                  <a:spcPct val="0"/>
                </a:spcAft>
              </a:pPr>
              <a:t>50</a:t>
            </a:fld>
            <a:endParaRPr lang="en-US"/>
          </a:p>
        </p:txBody>
      </p:sp>
    </p:spTree>
    <p:extLst>
      <p:ext uri="{BB962C8B-B14F-4D97-AF65-F5344CB8AC3E}">
        <p14:creationId xmlns:p14="http://schemas.microsoft.com/office/powerpoint/2010/main" val="85199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Tendons (muscle to bones) and Ligaments (bones to bones)</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CAAD74-0282-4630-A0EE-AFCC2D4A6E59}" type="slidenum">
              <a:rPr lang="en-US"/>
              <a:pPr fontAlgn="base">
                <a:spcBef>
                  <a:spcPct val="0"/>
                </a:spcBef>
                <a:spcAft>
                  <a:spcPct val="0"/>
                </a:spcAft>
              </a:pPr>
              <a:t>51</a:t>
            </a:fld>
            <a:endParaRPr lang="en-US"/>
          </a:p>
        </p:txBody>
      </p:sp>
    </p:spTree>
    <p:extLst>
      <p:ext uri="{BB962C8B-B14F-4D97-AF65-F5344CB8AC3E}">
        <p14:creationId xmlns:p14="http://schemas.microsoft.com/office/powerpoint/2010/main" val="17125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Areolar</a:t>
            </a:r>
            <a:r>
              <a:rPr lang="en-US" dirty="0" smtClean="0"/>
              <a:t>:  soft, pliable, “cobwebby” tissue that protects the body organs it wraps</a:t>
            </a:r>
          </a:p>
          <a:p>
            <a:r>
              <a:rPr lang="en-US" dirty="0" smtClean="0"/>
              <a:t>Functions as a universal packing tissue and connective tissue “glue” that helps to hold internal organs together and in their proper position.</a:t>
            </a:r>
          </a:p>
          <a:p>
            <a:r>
              <a:rPr lang="en-US" dirty="0" smtClean="0"/>
              <a:t>Edema:  when an area swells or becomes puffy; </a:t>
            </a:r>
            <a:r>
              <a:rPr lang="en-US" dirty="0" err="1" smtClean="0"/>
              <a:t>areolar</a:t>
            </a:r>
            <a:r>
              <a:rPr lang="en-US" dirty="0" smtClean="0"/>
              <a:t> tissue soaks up the excess fluid like a sponge</a:t>
            </a:r>
          </a:p>
          <a:p>
            <a:r>
              <a:rPr lang="en-US" dirty="0" smtClean="0"/>
              <a:t>Adipose:  commonly called fat</a:t>
            </a:r>
          </a:p>
          <a:p>
            <a:r>
              <a:rPr lang="en-US" dirty="0" smtClean="0"/>
              <a:t>Functions in insulation, protection, stored energy</a:t>
            </a:r>
          </a:p>
          <a:p>
            <a:r>
              <a:rPr lang="en-US" dirty="0" err="1" smtClean="0"/>
              <a:t>Reticulr</a:t>
            </a:r>
            <a:r>
              <a:rPr lang="en-US" dirty="0" smtClean="0"/>
              <a:t> Tissue:  network of interwoven reticular fibers</a:t>
            </a:r>
          </a:p>
          <a:p>
            <a:r>
              <a:rPr lang="en-US" dirty="0" err="1" smtClean="0"/>
              <a:t>Kimited</a:t>
            </a:r>
            <a:r>
              <a:rPr lang="en-US" dirty="0" smtClean="0"/>
              <a:t> to certain sites: it forms the </a:t>
            </a:r>
            <a:r>
              <a:rPr lang="en-US" dirty="0" err="1" smtClean="0"/>
              <a:t>stroma</a:t>
            </a:r>
            <a:r>
              <a:rPr lang="en-US" dirty="0" smtClean="0"/>
              <a:t> (bed) or internal framework which can support many free blood cells in the lymphatic system (spleen bone marrow)</a:t>
            </a:r>
          </a:p>
          <a:p>
            <a:endParaRPr lang="en-US" dirty="0" smtClean="0"/>
          </a:p>
        </p:txBody>
      </p:sp>
    </p:spTree>
    <p:extLst>
      <p:ext uri="{BB962C8B-B14F-4D97-AF65-F5344CB8AC3E}">
        <p14:creationId xmlns:p14="http://schemas.microsoft.com/office/powerpoint/2010/main" val="288546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F4D831-10A2-4CEA-8BBA-3D5E72B77CB8}" type="slidenum">
              <a:rPr lang="en-US" smtClean="0"/>
              <a:pPr>
                <a:defRPr/>
              </a:pPr>
              <a:t>61</a:t>
            </a:fld>
            <a:endParaRPr lang="en-US"/>
          </a:p>
        </p:txBody>
      </p:sp>
    </p:spTree>
    <p:extLst>
      <p:ext uri="{BB962C8B-B14F-4D97-AF65-F5344CB8AC3E}">
        <p14:creationId xmlns:p14="http://schemas.microsoft.com/office/powerpoint/2010/main" val="230392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epithelium of the skn protects against bacterial and chemical damage, and the epithelium lining the respiratory tract has cilia, which sweep dust and other debris away from the lungs.  </a:t>
            </a:r>
          </a:p>
          <a:p>
            <a:pPr>
              <a:spcBef>
                <a:spcPct val="0"/>
              </a:spcBef>
            </a:pPr>
            <a:r>
              <a:rPr lang="en-US" smtClean="0"/>
              <a:t>Epithelium specialized to absorb substances lines some digestive system organs such as the stomach and smal intesines, which absorb food nutrients into the body</a:t>
            </a:r>
          </a:p>
          <a:p>
            <a:pPr>
              <a:spcBef>
                <a:spcPct val="0"/>
              </a:spcBef>
            </a:pPr>
            <a:r>
              <a:rPr lang="en-US" smtClean="0"/>
              <a:t>In the kidneys, epithelium both absorbs and filters</a:t>
            </a:r>
          </a:p>
          <a:p>
            <a:pPr>
              <a:spcBef>
                <a:spcPct val="0"/>
              </a:spcBef>
            </a:pPr>
            <a:r>
              <a:rPr lang="en-US" smtClean="0"/>
              <a:t>Secretion is a specialty of glands, which produce such substances as perspiration, oil digestive enzymes, and mucus.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CC2E72-3A4E-4602-AB2A-328310E727D0}"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310294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Apical:  exposed to the body’s exterior or to the cavity of an internal organ</a:t>
            </a:r>
          </a:p>
          <a:p>
            <a:pPr>
              <a:spcBef>
                <a:spcPct val="0"/>
              </a:spcBef>
            </a:pPr>
            <a:r>
              <a:rPr lang="en-US" smtClean="0"/>
              <a:t>Basement membrane:  structureless material secreted by both the epithelial cells and connective tissue cells</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2B70DE-FF0D-4D0E-8D35-AF61763DCD3D}"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51608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Simple </a:t>
            </a:r>
            <a:r>
              <a:rPr lang="en-US" dirty="0" err="1" smtClean="0"/>
              <a:t>Squamous</a:t>
            </a:r>
            <a:r>
              <a:rPr lang="en-US" dirty="0" smtClean="0"/>
              <a:t> Epithelium:  fit closely together like floor tiles</a:t>
            </a:r>
          </a:p>
          <a:p>
            <a:pPr>
              <a:spcBef>
                <a:spcPct val="0"/>
              </a:spcBef>
            </a:pPr>
            <a:r>
              <a:rPr lang="en-US" dirty="0" smtClean="0"/>
              <a:t>Forms membranes where filtration or exchange of substances by rapid diffusion occurs.</a:t>
            </a:r>
          </a:p>
          <a:p>
            <a:pPr>
              <a:spcBef>
                <a:spcPct val="0"/>
              </a:spcBef>
            </a:pPr>
            <a:r>
              <a:rPr lang="en-US" dirty="0" smtClean="0"/>
              <a:t>Air sacs of lungs (O2 and CO2 are exchanged); forms thin walls of capillaries (nutrients and gases pass between tissue cells and blood in the capillaries)</a:t>
            </a:r>
          </a:p>
          <a:p>
            <a:pPr>
              <a:spcBef>
                <a:spcPct val="0"/>
              </a:spcBef>
            </a:pPr>
            <a:r>
              <a:rPr lang="en-US" dirty="0" smtClean="0"/>
              <a:t>Also forms serous membranes (</a:t>
            </a:r>
            <a:r>
              <a:rPr lang="en-US" dirty="0" err="1" smtClean="0"/>
              <a:t>serosae</a:t>
            </a:r>
            <a:r>
              <a:rPr lang="en-US" dirty="0" smtClean="0"/>
              <a:t>) slick membranes that line the ventral body cavity and cover the organs in that cavity.</a:t>
            </a:r>
          </a:p>
          <a:p>
            <a:pPr>
              <a:spcBef>
                <a:spcPct val="0"/>
              </a:spcBef>
            </a:pPr>
            <a:r>
              <a:rPr lang="en-US" dirty="0" smtClean="0"/>
              <a:t>Simple </a:t>
            </a:r>
            <a:r>
              <a:rPr lang="en-US" dirty="0" err="1" smtClean="0"/>
              <a:t>Cuboidal</a:t>
            </a:r>
            <a:r>
              <a:rPr lang="en-US" dirty="0" smtClean="0"/>
              <a:t> Epithelium – common in glands and other ducts (salivary glands and pancreas)  Also forms the walls of the kidney tubules and covers the surface of the ovaries</a:t>
            </a:r>
          </a:p>
          <a:p>
            <a:pPr>
              <a:spcBef>
                <a:spcPct val="0"/>
              </a:spcBef>
            </a:pPr>
            <a:r>
              <a:rPr lang="en-US" dirty="0" smtClean="0"/>
              <a:t>Simple Columnar – lines the entire length of the digestive tract from the stomach to the anus.  Epithelial membranes that line body cavities open to the body exterior are called </a:t>
            </a:r>
            <a:r>
              <a:rPr lang="en-US" dirty="0" err="1" smtClean="0"/>
              <a:t>mucosae</a:t>
            </a:r>
            <a:r>
              <a:rPr lang="en-US" dirty="0" smtClean="0"/>
              <a:t> or mucous membranes.  Goblet cells (produce a lubricating mucus, are often seen in this type of epithelium)</a:t>
            </a:r>
          </a:p>
          <a:p>
            <a:pPr>
              <a:spcBef>
                <a:spcPct val="0"/>
              </a:spcBef>
            </a:pPr>
            <a:r>
              <a:rPr lang="en-US" dirty="0" err="1" smtClean="0"/>
              <a:t>Pseudostratified</a:t>
            </a:r>
            <a:r>
              <a:rPr lang="en-US" dirty="0" smtClean="0"/>
              <a:t> Columnar Epithelium – some of the cells are shorter than others; and their nuclei are at different heights above the basement membrane</a:t>
            </a:r>
          </a:p>
          <a:p>
            <a:pPr>
              <a:spcBef>
                <a:spcPct val="0"/>
              </a:spcBef>
            </a:pPr>
            <a:r>
              <a:rPr lang="en-US" dirty="0" smtClean="0"/>
              <a:t>This epithelium gives the false impression that it is stratified</a:t>
            </a:r>
          </a:p>
          <a:p>
            <a:pPr>
              <a:spcBef>
                <a:spcPct val="0"/>
              </a:spcBef>
            </a:pPr>
            <a:r>
              <a:rPr lang="en-US" dirty="0" smtClean="0"/>
              <a:t>Functions in absorption and secretion</a:t>
            </a:r>
          </a:p>
          <a:p>
            <a:pPr>
              <a:spcBef>
                <a:spcPct val="0"/>
              </a:spcBef>
            </a:pPr>
            <a:r>
              <a:rPr lang="en-US" dirty="0" err="1" smtClean="0"/>
              <a:t>Pseudostratified</a:t>
            </a:r>
            <a:r>
              <a:rPr lang="en-US" dirty="0" smtClean="0"/>
              <a:t> ciliated columnar epithelium – lines most of the respiratory tract.  The mucus produced by the goblet cells in the epithelium traps dust and debris and the cilia propel the mucus upward and away from the lungs.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C53CE6-E00E-444A-B1F0-4D0BE3C12428}"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79805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Stratified Epithelia – considerably more durable that the simple epithelia; function in protection; when looking at these tissue types examine the cells at the surface rather than at the base</a:t>
            </a:r>
          </a:p>
          <a:p>
            <a:pPr>
              <a:spcBef>
                <a:spcPct val="0"/>
              </a:spcBef>
            </a:pPr>
            <a:r>
              <a:rPr lang="en-US" dirty="0" smtClean="0"/>
              <a:t>Stratified </a:t>
            </a:r>
            <a:r>
              <a:rPr lang="en-US" dirty="0" err="1" smtClean="0"/>
              <a:t>Squamous</a:t>
            </a:r>
            <a:r>
              <a:rPr lang="en-US" dirty="0" smtClean="0"/>
              <a:t> – most common type</a:t>
            </a:r>
          </a:p>
          <a:p>
            <a:pPr>
              <a:spcBef>
                <a:spcPct val="0"/>
              </a:spcBef>
            </a:pPr>
            <a:r>
              <a:rPr lang="en-US" dirty="0" smtClean="0"/>
              <a:t>Found in sites that receive a good deal of abuse and friction; esophagus, mouth, outer portion of the skin</a:t>
            </a:r>
          </a:p>
          <a:p>
            <a:pPr>
              <a:spcBef>
                <a:spcPct val="0"/>
              </a:spcBef>
            </a:pPr>
            <a:r>
              <a:rPr lang="en-US" dirty="0" smtClean="0"/>
              <a:t>Stratified </a:t>
            </a:r>
            <a:r>
              <a:rPr lang="en-US" dirty="0" err="1" smtClean="0"/>
              <a:t>Cuboidal</a:t>
            </a:r>
            <a:r>
              <a:rPr lang="en-US" dirty="0" smtClean="0"/>
              <a:t> and Columnar- fairly rare in the body</a:t>
            </a:r>
          </a:p>
          <a:p>
            <a:pPr>
              <a:spcBef>
                <a:spcPct val="0"/>
              </a:spcBef>
            </a:pPr>
            <a:r>
              <a:rPr lang="en-US" dirty="0" smtClean="0"/>
              <a:t>Found mainly in ducts of large glands</a:t>
            </a:r>
          </a:p>
          <a:p>
            <a:pPr>
              <a:spcBef>
                <a:spcPct val="0"/>
              </a:spcBef>
            </a:pPr>
            <a:r>
              <a:rPr lang="en-US" dirty="0" smtClean="0"/>
              <a:t>Transitional – highly modified stratified </a:t>
            </a:r>
            <a:r>
              <a:rPr lang="en-US" dirty="0" err="1" smtClean="0"/>
              <a:t>squamous</a:t>
            </a:r>
            <a:r>
              <a:rPr lang="en-US" dirty="0" smtClean="0"/>
              <a:t> </a:t>
            </a:r>
            <a:r>
              <a:rPr lang="en-US" dirty="0" err="1" smtClean="0"/>
              <a:t>epitheliumthat</a:t>
            </a:r>
            <a:r>
              <a:rPr lang="en-US" dirty="0" smtClean="0"/>
              <a:t> forms the lining of only a few organs (urinary bladder, </a:t>
            </a:r>
            <a:r>
              <a:rPr lang="en-US" dirty="0" err="1" smtClean="0"/>
              <a:t>ureters</a:t>
            </a:r>
            <a:r>
              <a:rPr lang="en-US" dirty="0" smtClean="0"/>
              <a:t>, and part of the urethra)</a:t>
            </a:r>
          </a:p>
          <a:p>
            <a:pPr>
              <a:spcBef>
                <a:spcPct val="0"/>
              </a:spcBef>
            </a:pPr>
            <a:r>
              <a:rPr lang="en-US" dirty="0" smtClean="0"/>
              <a:t>All of these organs are part of the urinary system and are subject to considerable stretching.</a:t>
            </a:r>
          </a:p>
          <a:p>
            <a:pPr>
              <a:spcBef>
                <a:spcPct val="0"/>
              </a:spcBef>
            </a:pPr>
            <a:r>
              <a:rPr lang="en-US" dirty="0" smtClean="0"/>
              <a:t>Cells at the basal layer are </a:t>
            </a:r>
            <a:r>
              <a:rPr lang="en-US" dirty="0" err="1" smtClean="0"/>
              <a:t>cuboidal</a:t>
            </a:r>
            <a:r>
              <a:rPr lang="en-US" dirty="0" smtClean="0"/>
              <a:t> or columnar; those at the surface vary in appearance.</a:t>
            </a:r>
          </a:p>
          <a:p>
            <a:pPr>
              <a:spcBef>
                <a:spcPct val="0"/>
              </a:spcBef>
            </a:pPr>
            <a:r>
              <a:rPr lang="en-US" dirty="0" smtClean="0"/>
              <a:t>“Transitional”  able to change the shape of the cells when the organs in this system need to stretch and then return to normal (</a:t>
            </a:r>
            <a:r>
              <a:rPr lang="en-US" dirty="0" err="1" smtClean="0"/>
              <a:t>unstretched</a:t>
            </a:r>
            <a:r>
              <a:rPr lang="en-US" dirty="0" smtClean="0"/>
              <a:t> shape)</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3AA8B7-57E1-418C-8565-E06D33DFAA41}"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58778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extracellular matrix forms a soft packing tissue around other organs, to bear weight, and to withstand stretching and other abuses.</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25C3F9-F281-470C-B984-3AE95170D6BD}" type="slidenum">
              <a:rPr lang="en-US"/>
              <a:pPr fontAlgn="base">
                <a:spcBef>
                  <a:spcPct val="0"/>
                </a:spcBef>
                <a:spcAft>
                  <a:spcPct val="0"/>
                </a:spcAft>
              </a:pPr>
              <a:t>46</a:t>
            </a:fld>
            <a:endParaRPr lang="en-US"/>
          </a:p>
        </p:txBody>
      </p:sp>
    </p:spTree>
    <p:extLst>
      <p:ext uri="{BB962C8B-B14F-4D97-AF65-F5344CB8AC3E}">
        <p14:creationId xmlns:p14="http://schemas.microsoft.com/office/powerpoint/2010/main" val="143837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Adhesion proteins:  serve as glue that allows the connective tissue cells to attach themselves to the matrix fibers </a:t>
            </a:r>
            <a:r>
              <a:rPr lang="en-US" dirty="0" err="1" smtClean="0"/>
              <a:t>embedde</a:t>
            </a:r>
            <a:r>
              <a:rPr lang="en-US" dirty="0" smtClean="0"/>
              <a:t> in the ground substance</a:t>
            </a:r>
          </a:p>
          <a:p>
            <a:pPr>
              <a:spcBef>
                <a:spcPct val="0"/>
              </a:spcBef>
            </a:pPr>
            <a:r>
              <a:rPr lang="en-US" dirty="0" smtClean="0"/>
              <a:t>Charged polysaccharides- trap water as they intertwine; as these increase, they cause the matrix to vary from fluid to gel-like to firm rock-hard in consistency.  Since ground substance has the ability to </a:t>
            </a:r>
            <a:r>
              <a:rPr lang="en-US" dirty="0" err="1" smtClean="0"/>
              <a:t>absord</a:t>
            </a:r>
            <a:r>
              <a:rPr lang="en-US" dirty="0" smtClean="0"/>
              <a:t> large amounts of water, it serves as a water reservoir for the body.</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399229-02F4-4AAE-9DDC-B031FFB09FBA}" type="slidenum">
              <a:rPr lang="en-US"/>
              <a:pPr fontAlgn="base">
                <a:spcBef>
                  <a:spcPct val="0"/>
                </a:spcBef>
                <a:spcAft>
                  <a:spcPct val="0"/>
                </a:spcAft>
              </a:pPr>
              <a:t>47</a:t>
            </a:fld>
            <a:endParaRPr lang="en-US"/>
          </a:p>
        </p:txBody>
      </p:sp>
    </p:spTree>
    <p:extLst>
      <p:ext uri="{BB962C8B-B14F-4D97-AF65-F5344CB8AC3E}">
        <p14:creationId xmlns:p14="http://schemas.microsoft.com/office/powerpoint/2010/main" val="158190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building blocks or monomers, of these fibers are made by connective tissue cells secreted into the ground substance in the extracellular space.</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B9A558-9F70-4029-90D1-4E6E6C79E1DB}" type="slidenum">
              <a:rPr lang="en-US"/>
              <a:pPr fontAlgn="base">
                <a:spcBef>
                  <a:spcPct val="0"/>
                </a:spcBef>
                <a:spcAft>
                  <a:spcPct val="0"/>
                </a:spcAft>
              </a:pPr>
              <a:t>48</a:t>
            </a:fld>
            <a:endParaRPr lang="en-US"/>
          </a:p>
        </p:txBody>
      </p:sp>
    </p:spTree>
    <p:extLst>
      <p:ext uri="{BB962C8B-B14F-4D97-AF65-F5344CB8AC3E}">
        <p14:creationId xmlns:p14="http://schemas.microsoft.com/office/powerpoint/2010/main" val="211290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Because of its rock like hardness, bone has an exceptional ability to protect and support other body organs.</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7EA3C0-CBBD-4703-B8C4-4DFC7F7EF555}" type="slidenum">
              <a:rPr lang="en-US"/>
              <a:pPr fontAlgn="base">
                <a:spcBef>
                  <a:spcPct val="0"/>
                </a:spcBef>
                <a:spcAft>
                  <a:spcPct val="0"/>
                </a:spcAft>
              </a:pPr>
              <a:t>49</a:t>
            </a:fld>
            <a:endParaRPr lang="en-US"/>
          </a:p>
        </p:txBody>
      </p:sp>
    </p:spTree>
    <p:extLst>
      <p:ext uri="{BB962C8B-B14F-4D97-AF65-F5344CB8AC3E}">
        <p14:creationId xmlns:p14="http://schemas.microsoft.com/office/powerpoint/2010/main" val="307339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AFADF7-7F71-4D4D-89C9-A1647D037DEE}" type="datetimeFigureOut">
              <a:rPr lang="en-US"/>
              <a:pPr>
                <a:defRPr/>
              </a:pPr>
              <a:t>9/30/2015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1D077-1288-4E7C-87EA-568814FF4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67E59-CE4C-4F54-B0CD-EE902B7775CC}" type="datetimeFigureOut">
              <a:rPr lang="en-US"/>
              <a:pPr>
                <a:defRPr/>
              </a:pPr>
              <a:t>9/30/2015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20546D-60A6-4431-A251-AEC9F50606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7CEAC2-7A78-4EB2-A220-FCE3E2823A37}" type="datetimeFigureOut">
              <a:rPr lang="en-US"/>
              <a:pPr>
                <a:defRPr/>
              </a:pPr>
              <a:t>9/30/2015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C08D84-7BEF-4911-841E-59837A85C0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D59722-4488-4189-9849-B1F8C9AFA1F6}" type="datetimeFigureOut">
              <a:rPr lang="en-US"/>
              <a:pPr>
                <a:defRPr/>
              </a:pPr>
              <a:t>9/30/2015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4FC544-E0E2-4564-B439-44A40D9792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22FF9A-8C03-4140-8D3C-D49356AC3045}" type="datetimeFigureOut">
              <a:rPr lang="en-US"/>
              <a:pPr>
                <a:defRPr/>
              </a:pPr>
              <a:t>9/30/2015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728B40-975F-4A3B-8598-63E7A0AE89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E9B75E-D2B8-4C12-8019-AB1257174FF0}" type="datetimeFigureOut">
              <a:rPr lang="en-US"/>
              <a:pPr>
                <a:defRPr/>
              </a:pPr>
              <a:t>9/30/2015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1C1BAA-A09D-4BB5-9F9D-210C9229BB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B80A46-CC07-4B3E-A98D-8BFCF6BCC3A5}" type="datetimeFigureOut">
              <a:rPr lang="en-US"/>
              <a:pPr>
                <a:defRPr/>
              </a:pPr>
              <a:t>9/30/2015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6CD4B8-D5E3-47AA-B545-8AD9E5ABD9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FC69CA-83AC-4644-8521-2D325A516163}" type="datetimeFigureOut">
              <a:rPr lang="en-US"/>
              <a:pPr>
                <a:defRPr/>
              </a:pPr>
              <a:t>9/30/2015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01EA4A-6D6E-4C7A-B082-AEFEE71F70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2989A5-6583-4AFE-A964-6C2025F972F1}" type="datetimeFigureOut">
              <a:rPr lang="en-US"/>
              <a:pPr>
                <a:defRPr/>
              </a:pPr>
              <a:t>9/30/2015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D271DF-1C02-45EA-B16A-97555EC747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C5FA7C-159C-403C-A0C6-C3C4885B64F1}" type="datetimeFigureOut">
              <a:rPr lang="en-US"/>
              <a:pPr>
                <a:defRPr/>
              </a:pPr>
              <a:t>9/30/2015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456BE8-EBCD-44C1-8E4C-B9F735604A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810989-B00B-4496-85D4-3C4D14E13E85}" type="datetimeFigureOut">
              <a:rPr lang="en-US"/>
              <a:pPr>
                <a:defRPr/>
              </a:pPr>
              <a:t>9/30/2015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D0D39C-207C-4615-8212-83DD671F13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62678D1-EB93-4DCA-8D0D-12B4581BD880}" type="datetimeFigureOut">
              <a:rPr lang="en-US"/>
              <a:pPr>
                <a:defRPr/>
              </a:pPr>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65FFAC8-2815-4E50-A288-33847FCC27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4.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8.jpeg"/><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0997"/>
          </a:xfrm>
          <a:prstGeom prst="rect">
            <a:avLst/>
          </a:prstGeom>
          <a:noFill/>
        </p:spPr>
        <p:txBody>
          <a:bodyPr>
            <a:spAutoFit/>
          </a:bodyPr>
          <a:lstStyle/>
          <a:p>
            <a:pPr algn="ctr" fontAlgn="auto">
              <a:spcBef>
                <a:spcPts val="0"/>
              </a:spcBef>
              <a:spcAft>
                <a:spcPts val="0"/>
              </a:spcAft>
              <a:defRPr/>
            </a:pPr>
            <a:r>
              <a:rPr lang="en-US" sz="4800" dirty="0">
                <a:latin typeface="+mn-lt"/>
              </a:rPr>
              <a:t>Warm-Up</a:t>
            </a:r>
          </a:p>
        </p:txBody>
      </p:sp>
      <p:sp>
        <p:nvSpPr>
          <p:cNvPr id="5" name="Rectangle 4"/>
          <p:cNvSpPr/>
          <p:nvPr/>
        </p:nvSpPr>
        <p:spPr>
          <a:xfrm>
            <a:off x="0" y="2819400"/>
            <a:ext cx="9144000" cy="2123658"/>
          </a:xfrm>
          <a:prstGeom prst="rect">
            <a:avLst/>
          </a:prstGeom>
          <a:noFill/>
        </p:spPr>
        <p:txBody>
          <a:bodyPr>
            <a:spAutoFit/>
          </a:bodyPr>
          <a:lstStyle/>
          <a:p>
            <a:pPr algn="ctr" fontAlgn="auto">
              <a:spcBef>
                <a:spcPts val="0"/>
              </a:spcBef>
              <a:spcAft>
                <a:spcPts val="0"/>
              </a:spcAft>
              <a:defRPr/>
            </a:pPr>
            <a:r>
              <a:rPr lang="en-US" sz="4400" dirty="0">
                <a:latin typeface="+mn-lt"/>
              </a:rPr>
              <a:t>Which of the above is (are) involved in maintaining homeostasis?</a:t>
            </a:r>
          </a:p>
          <a:p>
            <a:pPr algn="ctr" fontAlgn="auto">
              <a:spcBef>
                <a:spcPts val="0"/>
              </a:spcBef>
              <a:spcAft>
                <a:spcPts val="0"/>
              </a:spcAft>
              <a:defRPr/>
            </a:pPr>
            <a:endParaRPr lang="en-US" sz="4400" dirty="0">
              <a:latin typeface="+mn-lt"/>
            </a:endParaRPr>
          </a:p>
        </p:txBody>
      </p:sp>
      <p:sp>
        <p:nvSpPr>
          <p:cNvPr id="6" name="Rectangle 5"/>
          <p:cNvSpPr/>
          <p:nvPr/>
        </p:nvSpPr>
        <p:spPr>
          <a:xfrm>
            <a:off x="1371600" y="609600"/>
            <a:ext cx="6096000" cy="2862322"/>
          </a:xfrm>
          <a:prstGeom prst="rect">
            <a:avLst/>
          </a:prstGeom>
          <a:noFill/>
        </p:spPr>
        <p:txBody>
          <a:bodyPr numCol="2">
            <a:spAutoFit/>
          </a:bodyPr>
          <a:lstStyle/>
          <a:p>
            <a:pPr marL="914400" indent="-914400" fontAlgn="auto">
              <a:spcBef>
                <a:spcPts val="0"/>
              </a:spcBef>
              <a:spcAft>
                <a:spcPts val="0"/>
              </a:spcAft>
              <a:buFontTx/>
              <a:buAutoNum type="arabicPeriod"/>
              <a:defRPr/>
            </a:pPr>
            <a:r>
              <a:rPr lang="en-US" sz="3600" dirty="0" err="1" smtClean="0">
                <a:latin typeface="+mn-lt"/>
              </a:rPr>
              <a:t>Effector</a:t>
            </a:r>
            <a:endParaRPr lang="en-US" sz="3600" dirty="0">
              <a:latin typeface="+mn-lt"/>
            </a:endParaRPr>
          </a:p>
          <a:p>
            <a:pPr marL="914400" indent="-914400" fontAlgn="auto">
              <a:spcBef>
                <a:spcPts val="0"/>
              </a:spcBef>
              <a:spcAft>
                <a:spcPts val="0"/>
              </a:spcAft>
              <a:buFontTx/>
              <a:buAutoNum type="arabicPeriod"/>
              <a:defRPr/>
            </a:pPr>
            <a:r>
              <a:rPr lang="en-US" sz="3600" dirty="0">
                <a:latin typeface="+mn-lt"/>
              </a:rPr>
              <a:t>Control Center</a:t>
            </a:r>
          </a:p>
          <a:p>
            <a:pPr marL="914400" indent="-914400" fontAlgn="auto">
              <a:spcBef>
                <a:spcPts val="0"/>
              </a:spcBef>
              <a:spcAft>
                <a:spcPts val="0"/>
              </a:spcAft>
              <a:buFontTx/>
              <a:buAutoNum type="arabicPeriod"/>
              <a:defRPr/>
            </a:pPr>
            <a:r>
              <a:rPr lang="en-US" sz="3600" dirty="0">
                <a:latin typeface="+mn-lt"/>
              </a:rPr>
              <a:t>Receptor</a:t>
            </a:r>
          </a:p>
          <a:p>
            <a:pPr marL="914400" indent="-914400" fontAlgn="auto">
              <a:spcBef>
                <a:spcPts val="0"/>
              </a:spcBef>
              <a:spcAft>
                <a:spcPts val="0"/>
              </a:spcAft>
              <a:buFontTx/>
              <a:buAutoNum type="arabicPeriod"/>
              <a:defRPr/>
            </a:pPr>
            <a:endParaRPr lang="en-US" sz="3600" dirty="0">
              <a:latin typeface="+mn-lt"/>
            </a:endParaRPr>
          </a:p>
          <a:p>
            <a:pPr marL="914400" indent="-914400" fontAlgn="auto">
              <a:spcBef>
                <a:spcPts val="0"/>
              </a:spcBef>
              <a:spcAft>
                <a:spcPts val="0"/>
              </a:spcAft>
              <a:buFontTx/>
              <a:buAutoNum type="arabicPeriod"/>
              <a:defRPr/>
            </a:pPr>
            <a:r>
              <a:rPr lang="en-US" sz="3600" dirty="0">
                <a:latin typeface="+mn-lt"/>
              </a:rPr>
              <a:t>Feedback </a:t>
            </a:r>
          </a:p>
          <a:p>
            <a:pPr marL="914400" indent="-914400" fontAlgn="auto">
              <a:spcBef>
                <a:spcPts val="0"/>
              </a:spcBef>
              <a:spcAft>
                <a:spcPts val="0"/>
              </a:spcAft>
              <a:buFontTx/>
              <a:buAutoNum type="arabicPeriod"/>
              <a:defRPr/>
            </a:pPr>
            <a:r>
              <a:rPr lang="en-US" sz="3600" dirty="0">
                <a:latin typeface="+mn-lt"/>
              </a:rPr>
              <a:t>Lack of Change</a:t>
            </a:r>
          </a:p>
        </p:txBody>
      </p:sp>
      <p:sp>
        <p:nvSpPr>
          <p:cNvPr id="7" name="Rectangle 6"/>
          <p:cNvSpPr/>
          <p:nvPr/>
        </p:nvSpPr>
        <p:spPr>
          <a:xfrm>
            <a:off x="0" y="4343400"/>
            <a:ext cx="9144000" cy="2800768"/>
          </a:xfrm>
          <a:prstGeom prst="rect">
            <a:avLst/>
          </a:prstGeom>
          <a:noFill/>
        </p:spPr>
        <p:txBody>
          <a:bodyPr numCol="2">
            <a:spAutoFit/>
          </a:bodyPr>
          <a:lstStyle/>
          <a:p>
            <a:pPr marL="914400" indent="-914400" algn="ctr" fontAlgn="auto">
              <a:spcBef>
                <a:spcPts val="0"/>
              </a:spcBef>
              <a:spcAft>
                <a:spcPts val="0"/>
              </a:spcAft>
              <a:buFontTx/>
              <a:buAutoNum type="alphaLcPeriod"/>
              <a:defRPr/>
            </a:pPr>
            <a:r>
              <a:rPr lang="en-US" sz="4400" dirty="0">
                <a:latin typeface="+mn-lt"/>
              </a:rPr>
              <a:t>1, 3, 4, 5</a:t>
            </a:r>
          </a:p>
          <a:p>
            <a:pPr marL="914400" indent="-914400" algn="ctr" fontAlgn="auto">
              <a:spcBef>
                <a:spcPts val="0"/>
              </a:spcBef>
              <a:spcAft>
                <a:spcPts val="0"/>
              </a:spcAft>
              <a:buFontTx/>
              <a:buAutoNum type="alphaLcPeriod"/>
              <a:defRPr/>
            </a:pPr>
            <a:r>
              <a:rPr lang="en-US" sz="4400" dirty="0">
                <a:latin typeface="+mn-lt"/>
              </a:rPr>
              <a:t>1, 2, 3, 4</a:t>
            </a:r>
          </a:p>
          <a:p>
            <a:pPr marL="914400" indent="-914400" algn="ctr" fontAlgn="auto">
              <a:spcBef>
                <a:spcPts val="0"/>
              </a:spcBef>
              <a:spcAft>
                <a:spcPts val="0"/>
              </a:spcAft>
              <a:buFontTx/>
              <a:buAutoNum type="alphaLcPeriod"/>
              <a:defRPr/>
            </a:pPr>
            <a:endParaRPr lang="en-US" sz="4400" dirty="0">
              <a:latin typeface="+mn-lt"/>
            </a:endParaRPr>
          </a:p>
          <a:p>
            <a:pPr marL="914400" indent="-914400" algn="ctr" fontAlgn="auto">
              <a:spcBef>
                <a:spcPts val="0"/>
              </a:spcBef>
              <a:spcAft>
                <a:spcPts val="0"/>
              </a:spcAft>
              <a:buFontTx/>
              <a:buAutoNum type="alphaLcPeriod"/>
              <a:defRPr/>
            </a:pPr>
            <a:endParaRPr lang="en-US" sz="4400" dirty="0">
              <a:latin typeface="+mn-lt"/>
            </a:endParaRPr>
          </a:p>
          <a:p>
            <a:pPr marL="914400" indent="-914400" algn="ctr" fontAlgn="auto">
              <a:spcBef>
                <a:spcPts val="0"/>
              </a:spcBef>
              <a:spcAft>
                <a:spcPts val="0"/>
              </a:spcAft>
              <a:buFontTx/>
              <a:buAutoNum type="alphaLcPeriod"/>
              <a:defRPr/>
            </a:pPr>
            <a:r>
              <a:rPr lang="en-US" sz="4400" dirty="0">
                <a:latin typeface="+mn-lt"/>
              </a:rPr>
              <a:t>1, 2, 3, 5</a:t>
            </a:r>
          </a:p>
          <a:p>
            <a:pPr marL="914400" indent="-914400" algn="ctr" fontAlgn="auto">
              <a:spcBef>
                <a:spcPts val="0"/>
              </a:spcBef>
              <a:spcAft>
                <a:spcPts val="0"/>
              </a:spcAft>
              <a:buFontTx/>
              <a:buAutoNum type="alphaLcPeriod"/>
              <a:defRPr/>
            </a:pPr>
            <a:r>
              <a:rPr lang="en-US" sz="4400" dirty="0">
                <a:latin typeface="+mn-lt"/>
              </a:rPr>
              <a:t>1, 3, 4, 5</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786473"/>
          </a:xfrm>
          <a:prstGeom prst="rect">
            <a:avLst/>
          </a:prstGeom>
          <a:noFill/>
        </p:spPr>
        <p:txBody>
          <a:bodyPr>
            <a:spAutoFit/>
          </a:bodyPr>
          <a:lstStyle/>
          <a:p>
            <a:pPr algn="ctr" fontAlgn="auto">
              <a:spcBef>
                <a:spcPts val="0"/>
              </a:spcBef>
              <a:spcAft>
                <a:spcPts val="0"/>
              </a:spcAft>
              <a:defRPr/>
            </a:pPr>
            <a:r>
              <a:rPr lang="en-US" sz="50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Terms to know:</a:t>
            </a:r>
          </a:p>
          <a:p>
            <a:pPr marL="457200" indent="-457200" fontAlgn="auto">
              <a:spcBef>
                <a:spcPts val="0"/>
              </a:spcBef>
              <a:spcAft>
                <a:spcPts val="0"/>
              </a:spcAft>
              <a:buFont typeface="Arial" pitchFamily="34" charset="0"/>
              <a:buChar char="•"/>
              <a:defRPr/>
            </a:pPr>
            <a:r>
              <a:rPr lang="en-US" sz="50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Simple: </a:t>
            </a:r>
            <a:r>
              <a:rPr lang="en-US" sz="45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one layer of cells </a:t>
            </a:r>
          </a:p>
          <a:p>
            <a:pPr marL="457200" indent="-457200" fontAlgn="auto">
              <a:spcBef>
                <a:spcPts val="0"/>
              </a:spcBef>
              <a:spcAft>
                <a:spcPts val="0"/>
              </a:spcAft>
              <a:buFont typeface="Arial" pitchFamily="34" charset="0"/>
              <a:buChar char="•"/>
              <a:defRPr/>
            </a:pPr>
            <a:r>
              <a:rPr lang="en-US" sz="50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Stratified:  </a:t>
            </a:r>
            <a:r>
              <a:rPr lang="en-US" sz="45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more than one cell layer</a:t>
            </a:r>
          </a:p>
          <a:p>
            <a:pPr marL="457200" indent="-457200" fontAlgn="auto">
              <a:spcBef>
                <a:spcPts val="0"/>
              </a:spcBef>
              <a:spcAft>
                <a:spcPts val="0"/>
              </a:spcAft>
              <a:buFont typeface="Arial" pitchFamily="34" charset="0"/>
              <a:buChar char="•"/>
              <a:defRPr/>
            </a:pPr>
            <a:r>
              <a:rPr lang="en-US" sz="5000" b="1" spc="300" dirty="0" err="1">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Squamous</a:t>
            </a:r>
            <a:r>
              <a:rPr lang="en-US" sz="50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 </a:t>
            </a:r>
            <a:r>
              <a:rPr lang="en-US" sz="45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flattened like fish scales</a:t>
            </a:r>
          </a:p>
          <a:p>
            <a:pPr marL="457200" indent="-457200" fontAlgn="auto">
              <a:spcBef>
                <a:spcPts val="0"/>
              </a:spcBef>
              <a:spcAft>
                <a:spcPts val="0"/>
              </a:spcAft>
              <a:buFont typeface="Arial" pitchFamily="34" charset="0"/>
              <a:buChar char="•"/>
              <a:defRPr/>
            </a:pPr>
            <a:r>
              <a:rPr lang="en-US" sz="5000" b="1" spc="300" dirty="0" err="1">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Cuboidal</a:t>
            </a:r>
            <a:r>
              <a:rPr lang="en-US" sz="50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  </a:t>
            </a:r>
            <a:r>
              <a:rPr lang="en-US" sz="45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cube-shaped</a:t>
            </a:r>
          </a:p>
          <a:p>
            <a:pPr marL="457200" indent="-457200" fontAlgn="auto">
              <a:spcBef>
                <a:spcPts val="0"/>
              </a:spcBef>
              <a:spcAft>
                <a:spcPts val="0"/>
              </a:spcAft>
              <a:buFont typeface="Arial" pitchFamily="34" charset="0"/>
              <a:buChar char="•"/>
              <a:defRPr/>
            </a:pPr>
            <a:r>
              <a:rPr lang="en-US" sz="50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Columnar:  </a:t>
            </a:r>
            <a:r>
              <a:rPr lang="en-US" sz="4500"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mn-lt"/>
              </a:rPr>
              <a:t>shaped like columns</a:t>
            </a:r>
          </a:p>
        </p:txBody>
      </p:sp>
      <p:sp>
        <p:nvSpPr>
          <p:cNvPr id="7" name="SMARTInkShape-34"/>
          <p:cNvSpPr/>
          <p:nvPr/>
        </p:nvSpPr>
        <p:spPr>
          <a:xfrm>
            <a:off x="7898130" y="1971675"/>
            <a:ext cx="23593" cy="8574"/>
          </a:xfrm>
          <a:custGeom>
            <a:avLst/>
            <a:gdLst/>
            <a:ahLst/>
            <a:cxnLst/>
            <a:rect l="0" t="0" r="0" b="0"/>
            <a:pathLst>
              <a:path w="23593" h="8574">
                <a:moveTo>
                  <a:pt x="23592" y="7838"/>
                </a:moveTo>
                <a:lnTo>
                  <a:pt x="18476" y="8468"/>
                </a:lnTo>
                <a:lnTo>
                  <a:pt x="363" y="8573"/>
                </a:lnTo>
                <a:lnTo>
                  <a:pt x="0"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SMARTInkShape-Group17"/>
          <p:cNvGrpSpPr/>
          <p:nvPr/>
        </p:nvGrpSpPr>
        <p:grpSpPr>
          <a:xfrm>
            <a:off x="7778115" y="1363027"/>
            <a:ext cx="1345883" cy="240031"/>
            <a:chOff x="7778115" y="1363027"/>
            <a:chExt cx="1345883" cy="240031"/>
          </a:xfrm>
        </p:grpSpPr>
        <p:sp>
          <p:nvSpPr>
            <p:cNvPr id="8" name="SMARTInkShape-35"/>
            <p:cNvSpPr/>
            <p:nvPr/>
          </p:nvSpPr>
          <p:spPr>
            <a:xfrm>
              <a:off x="9041991" y="1363027"/>
              <a:ext cx="82007" cy="197169"/>
            </a:xfrm>
            <a:custGeom>
              <a:avLst/>
              <a:gdLst/>
              <a:ahLst/>
              <a:cxnLst/>
              <a:rect l="0" t="0" r="0" b="0"/>
              <a:pathLst>
                <a:path w="82007" h="197169">
                  <a:moveTo>
                    <a:pt x="0" y="5115"/>
                  </a:moveTo>
                  <a:lnTo>
                    <a:pt x="22491" y="795"/>
                  </a:lnTo>
                  <a:lnTo>
                    <a:pt x="64928" y="0"/>
                  </a:lnTo>
                  <a:lnTo>
                    <a:pt x="82006" y="0"/>
                  </a:lnTo>
                  <a:lnTo>
                    <a:pt x="82006" y="41564"/>
                  </a:lnTo>
                  <a:lnTo>
                    <a:pt x="82006" y="80125"/>
                  </a:lnTo>
                  <a:lnTo>
                    <a:pt x="81053" y="81992"/>
                  </a:lnTo>
                  <a:lnTo>
                    <a:pt x="79465" y="83236"/>
                  </a:lnTo>
                  <a:lnTo>
                    <a:pt x="77455" y="84066"/>
                  </a:lnTo>
                  <a:lnTo>
                    <a:pt x="76115" y="85572"/>
                  </a:lnTo>
                  <a:lnTo>
                    <a:pt x="74625" y="89785"/>
                  </a:lnTo>
                  <a:lnTo>
                    <a:pt x="73434" y="130422"/>
                  </a:lnTo>
                  <a:lnTo>
                    <a:pt x="73434" y="170120"/>
                  </a:lnTo>
                  <a:lnTo>
                    <a:pt x="72482" y="170564"/>
                  </a:lnTo>
                  <a:lnTo>
                    <a:pt x="68883" y="171056"/>
                  </a:lnTo>
                  <a:lnTo>
                    <a:pt x="67543" y="172140"/>
                  </a:lnTo>
                  <a:lnTo>
                    <a:pt x="65214" y="178797"/>
                  </a:lnTo>
                  <a:lnTo>
                    <a:pt x="64861" y="197168"/>
                  </a:lnTo>
                  <a:lnTo>
                    <a:pt x="34814" y="197168"/>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6"/>
            <p:cNvSpPr/>
            <p:nvPr/>
          </p:nvSpPr>
          <p:spPr>
            <a:xfrm>
              <a:off x="7778115" y="1536482"/>
              <a:ext cx="90416" cy="66576"/>
            </a:xfrm>
            <a:custGeom>
              <a:avLst/>
              <a:gdLst/>
              <a:ahLst/>
              <a:cxnLst/>
              <a:rect l="0" t="0" r="0" b="0"/>
              <a:pathLst>
                <a:path w="90416" h="66576">
                  <a:moveTo>
                    <a:pt x="251" y="0"/>
                  </a:moveTo>
                  <a:lnTo>
                    <a:pt x="0" y="30437"/>
                  </a:lnTo>
                  <a:lnTo>
                    <a:pt x="0" y="66470"/>
                  </a:lnTo>
                  <a:lnTo>
                    <a:pt x="30154" y="66575"/>
                  </a:lnTo>
                  <a:lnTo>
                    <a:pt x="31533" y="65623"/>
                  </a:lnTo>
                  <a:lnTo>
                    <a:pt x="32452" y="64035"/>
                  </a:lnTo>
                  <a:lnTo>
                    <a:pt x="33928" y="59195"/>
                  </a:lnTo>
                  <a:lnTo>
                    <a:pt x="36669" y="58533"/>
                  </a:lnTo>
                  <a:lnTo>
                    <a:pt x="55879" y="58003"/>
                  </a:lnTo>
                  <a:lnTo>
                    <a:pt x="57255" y="57051"/>
                  </a:lnTo>
                  <a:lnTo>
                    <a:pt x="58172" y="55463"/>
                  </a:lnTo>
                  <a:lnTo>
                    <a:pt x="58784" y="53452"/>
                  </a:lnTo>
                  <a:lnTo>
                    <a:pt x="60145" y="52112"/>
                  </a:lnTo>
                  <a:lnTo>
                    <a:pt x="68195" y="49535"/>
                  </a:lnTo>
                  <a:lnTo>
                    <a:pt x="84426" y="49431"/>
                  </a:lnTo>
                  <a:lnTo>
                    <a:pt x="90415" y="4427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Classification of Epithelium</a:t>
            </a:r>
          </a:p>
        </p:txBody>
      </p:sp>
      <p:sp>
        <p:nvSpPr>
          <p:cNvPr id="3" name="Rectangle 2"/>
          <p:cNvSpPr/>
          <p:nvPr/>
        </p:nvSpPr>
        <p:spPr>
          <a:xfrm>
            <a:off x="0" y="914400"/>
            <a:ext cx="9144000" cy="452431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6075" indent="-346075" fontAlgn="auto">
              <a:spcBef>
                <a:spcPts val="0"/>
              </a:spcBef>
              <a:spcAft>
                <a:spcPts val="0"/>
              </a:spcAft>
              <a:buFont typeface="Arial" pitchFamily="34" charset="0"/>
              <a:buChar cha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Classified by cell arrangement</a:t>
            </a:r>
          </a:p>
          <a:p>
            <a:pPr marL="346075" indent="-346075" fontAlgn="auto">
              <a:spcBef>
                <a:spcPts val="0"/>
              </a:spcBef>
              <a:spcAft>
                <a:spcPts val="0"/>
              </a:spcAft>
              <a:buFont typeface="Arial" pitchFamily="34" charset="0"/>
              <a:buChar cha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Each epithelium is given TWO names</a:t>
            </a:r>
          </a:p>
          <a:p>
            <a:pPr algn="ctr" fontAlgn="auto">
              <a:spcBef>
                <a:spcPts val="0"/>
              </a:spcBef>
              <a:spcAft>
                <a:spcPts val="0"/>
              </a:spcAft>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First:   number of layers</a:t>
            </a:r>
          </a:p>
          <a:p>
            <a:pPr algn="ctr" fontAlgn="auto">
              <a:spcBef>
                <a:spcPts val="0"/>
              </a:spcBef>
              <a:spcAft>
                <a:spcPts val="0"/>
              </a:spcAft>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Second:  describes the shape of cells</a:t>
            </a:r>
          </a:p>
        </p:txBody>
      </p:sp>
      <p:sp>
        <p:nvSpPr>
          <p:cNvPr id="4" name="Rectangle 3"/>
          <p:cNvSpPr/>
          <p:nvPr/>
        </p:nvSpPr>
        <p:spPr>
          <a:xfrm>
            <a:off x="0" y="548640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Simple Columnar Epithelium</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Types of Simple Epithelia</a:t>
            </a:r>
          </a:p>
        </p:txBody>
      </p:sp>
      <p:sp>
        <p:nvSpPr>
          <p:cNvPr id="3" name="Rectangle 2"/>
          <p:cNvSpPr/>
          <p:nvPr/>
        </p:nvSpPr>
        <p:spPr>
          <a:xfrm>
            <a:off x="0" y="914400"/>
            <a:ext cx="8361583"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Simple </a:t>
            </a: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Squamous</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Epithelium</a:t>
            </a:r>
          </a:p>
        </p:txBody>
      </p:sp>
      <p:sp>
        <p:nvSpPr>
          <p:cNvPr id="4" name="Rectangle 3"/>
          <p:cNvSpPr/>
          <p:nvPr/>
        </p:nvSpPr>
        <p:spPr>
          <a:xfrm>
            <a:off x="0" y="914400"/>
            <a:ext cx="7906332"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Simple </a:t>
            </a: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Cuboidal</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Epithelium</a:t>
            </a:r>
          </a:p>
        </p:txBody>
      </p:sp>
      <p:sp>
        <p:nvSpPr>
          <p:cNvPr id="5" name="Rectangle 4"/>
          <p:cNvSpPr/>
          <p:nvPr/>
        </p:nvSpPr>
        <p:spPr>
          <a:xfrm>
            <a:off x="0" y="914400"/>
            <a:ext cx="8178842"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Simple Columnar Epithelium</a:t>
            </a:r>
          </a:p>
        </p:txBody>
      </p:sp>
      <p:sp>
        <p:nvSpPr>
          <p:cNvPr id="6" name="Rectangle 5"/>
          <p:cNvSpPr/>
          <p:nvPr/>
        </p:nvSpPr>
        <p:spPr>
          <a:xfrm>
            <a:off x="0" y="990600"/>
            <a:ext cx="8885829" cy="769441"/>
          </a:xfrm>
          <a:prstGeom prst="rect">
            <a:avLst/>
          </a:prstGeom>
          <a:noFill/>
        </p:spPr>
        <p:txBody>
          <a:bodyPr wrap="none">
            <a:spAutoFit/>
          </a:bodyPr>
          <a:lstStyle/>
          <a:p>
            <a:pPr algn="ctr" fontAlgn="auto">
              <a:spcBef>
                <a:spcPts val="0"/>
              </a:spcBef>
              <a:spcAft>
                <a:spcPts val="0"/>
              </a:spcAft>
              <a:defRPr/>
            </a:pP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Pseudostratified</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Columnar Epithelium</a:t>
            </a:r>
          </a:p>
        </p:txBody>
      </p:sp>
      <p:pic>
        <p:nvPicPr>
          <p:cNvPr id="8" name="Picture 7" descr="simple cuboidal"/>
          <p:cNvPicPr>
            <a:picLocks noChangeAspect="1" noChangeArrowheads="1"/>
          </p:cNvPicPr>
          <p:nvPr/>
        </p:nvPicPr>
        <p:blipFill>
          <a:blip r:embed="rId4" cstate="print"/>
          <a:srcRect/>
          <a:stretch>
            <a:fillRect/>
          </a:stretch>
        </p:blipFill>
        <p:spPr bwMode="auto">
          <a:xfrm>
            <a:off x="1066800" y="1828800"/>
            <a:ext cx="7162800" cy="4762500"/>
          </a:xfrm>
          <a:prstGeom prst="rect">
            <a:avLst/>
          </a:prstGeom>
          <a:noFill/>
          <a:ln w="9525">
            <a:noFill/>
            <a:miter lim="800000"/>
            <a:headEnd/>
            <a:tailEnd/>
          </a:ln>
        </p:spPr>
      </p:pic>
      <p:pic>
        <p:nvPicPr>
          <p:cNvPr id="9" name="Picture 8" descr="goblet400"/>
          <p:cNvPicPr>
            <a:picLocks noChangeAspect="1" noChangeArrowheads="1"/>
          </p:cNvPicPr>
          <p:nvPr/>
        </p:nvPicPr>
        <p:blipFill>
          <a:blip r:embed="rId5" cstate="print"/>
          <a:srcRect r="3526" b="44092"/>
          <a:stretch>
            <a:fillRect/>
          </a:stretch>
        </p:blipFill>
        <p:spPr bwMode="auto">
          <a:xfrm>
            <a:off x="838200" y="1828800"/>
            <a:ext cx="7620000" cy="4648200"/>
          </a:xfrm>
          <a:prstGeom prst="rect">
            <a:avLst/>
          </a:prstGeom>
          <a:noFill/>
          <a:ln w="9525">
            <a:noFill/>
            <a:miter lim="800000"/>
            <a:headEnd/>
            <a:tailEnd/>
          </a:ln>
        </p:spPr>
      </p:pic>
      <p:pic>
        <p:nvPicPr>
          <p:cNvPr id="28674" name="Picture 2" descr="http://clcpages.clcillinois.edu/home/bio567/pages/newtissues/Pseudostratified%20columnar%20epithelium%2008a.jpg"/>
          <p:cNvPicPr>
            <a:picLocks noChangeAspect="1" noChangeArrowheads="1"/>
          </p:cNvPicPr>
          <p:nvPr/>
        </p:nvPicPr>
        <p:blipFill>
          <a:blip r:embed="rId6" cstate="print"/>
          <a:srcRect/>
          <a:stretch>
            <a:fillRect/>
          </a:stretch>
        </p:blipFill>
        <p:spPr bwMode="auto">
          <a:xfrm>
            <a:off x="838200" y="1905000"/>
            <a:ext cx="7620000" cy="4572000"/>
          </a:xfrm>
          <a:prstGeom prst="rect">
            <a:avLst/>
          </a:prstGeom>
          <a:noFill/>
          <a:ln w="9525">
            <a:noFill/>
            <a:miter lim="800000"/>
            <a:headEnd/>
            <a:tailEnd/>
          </a:ln>
        </p:spPr>
      </p:pic>
      <p:pic>
        <p:nvPicPr>
          <p:cNvPr id="28676" name="Picture 4" descr="http://science.tjc.edu/Course/BIOLOGY/1409/squamoushigh.jpg"/>
          <p:cNvPicPr>
            <a:picLocks noChangeAspect="1" noChangeArrowheads="1"/>
          </p:cNvPicPr>
          <p:nvPr/>
        </p:nvPicPr>
        <p:blipFill>
          <a:blip r:embed="rId7" cstate="print"/>
          <a:srcRect l="990" t="1639" r="990" b="1639"/>
          <a:stretch>
            <a:fillRect/>
          </a:stretch>
        </p:blipFill>
        <p:spPr bwMode="auto">
          <a:xfrm>
            <a:off x="838200" y="1905000"/>
            <a:ext cx="7543800" cy="4495800"/>
          </a:xfrm>
          <a:prstGeom prst="rect">
            <a:avLst/>
          </a:prstGeom>
          <a:noFill/>
          <a:ln w="9525">
            <a:noFill/>
            <a:miter lim="800000"/>
            <a:headEnd/>
            <a:tailEnd/>
          </a:ln>
        </p:spPr>
      </p:pic>
      <p:pic>
        <p:nvPicPr>
          <p:cNvPr id="28678" name="Picture 6" descr="http://www.vivo.colostate.edu/hbooks/pathphys/misc_topics/goblet_he.jpg"/>
          <p:cNvPicPr>
            <a:picLocks noChangeAspect="1" noChangeArrowheads="1"/>
          </p:cNvPicPr>
          <p:nvPr/>
        </p:nvPicPr>
        <p:blipFill>
          <a:blip r:embed="rId8" cstate="print"/>
          <a:srcRect/>
          <a:stretch>
            <a:fillRect/>
          </a:stretch>
        </p:blipFill>
        <p:spPr bwMode="auto">
          <a:xfrm>
            <a:off x="1219200" y="1828800"/>
            <a:ext cx="6781800" cy="4762500"/>
          </a:xfrm>
          <a:prstGeom prst="rect">
            <a:avLst/>
          </a:prstGeom>
          <a:noFill/>
          <a:ln w="9525">
            <a:noFill/>
            <a:miter lim="800000"/>
            <a:headEnd/>
            <a:tailEnd/>
          </a:ln>
        </p:spPr>
      </p:pic>
      <p:grpSp>
        <p:nvGrpSpPr>
          <p:cNvPr id="28696" name="SMARTInkShape-Group18"/>
          <p:cNvGrpSpPr/>
          <p:nvPr/>
        </p:nvGrpSpPr>
        <p:grpSpPr>
          <a:xfrm>
            <a:off x="1992309" y="5567228"/>
            <a:ext cx="815533" cy="985913"/>
            <a:chOff x="1992309" y="5567228"/>
            <a:chExt cx="815533" cy="985913"/>
          </a:xfrm>
        </p:grpSpPr>
        <p:sp>
          <p:nvSpPr>
            <p:cNvPr id="28694" name="SMARTInkShape-37"/>
            <p:cNvSpPr/>
            <p:nvPr/>
          </p:nvSpPr>
          <p:spPr>
            <a:xfrm>
              <a:off x="2701905" y="6484079"/>
              <a:ext cx="105937" cy="69062"/>
            </a:xfrm>
            <a:custGeom>
              <a:avLst/>
              <a:gdLst/>
              <a:ahLst/>
              <a:cxnLst/>
              <a:rect l="0" t="0" r="0" b="0"/>
              <a:pathLst>
                <a:path w="105937" h="69062">
                  <a:moveTo>
                    <a:pt x="0" y="0"/>
                  </a:moveTo>
                  <a:lnTo>
                    <a:pt x="11412" y="8129"/>
                  </a:lnTo>
                  <a:lnTo>
                    <a:pt x="51173" y="33877"/>
                  </a:lnTo>
                  <a:lnTo>
                    <a:pt x="78270" y="54199"/>
                  </a:lnTo>
                  <a:lnTo>
                    <a:pt x="94389" y="60787"/>
                  </a:lnTo>
                  <a:lnTo>
                    <a:pt x="105936" y="69061"/>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95" name="SMARTInkShape-38"/>
            <p:cNvSpPr/>
            <p:nvPr/>
          </p:nvSpPr>
          <p:spPr>
            <a:xfrm>
              <a:off x="1992309" y="5567228"/>
              <a:ext cx="31502" cy="76146"/>
            </a:xfrm>
            <a:custGeom>
              <a:avLst/>
              <a:gdLst/>
              <a:ahLst/>
              <a:cxnLst/>
              <a:rect l="0" t="0" r="0" b="0"/>
              <a:pathLst>
                <a:path w="31502" h="76146">
                  <a:moveTo>
                    <a:pt x="0" y="0"/>
                  </a:moveTo>
                  <a:lnTo>
                    <a:pt x="1204" y="4897"/>
                  </a:lnTo>
                  <a:lnTo>
                    <a:pt x="8485" y="19502"/>
                  </a:lnTo>
                  <a:lnTo>
                    <a:pt x="11161" y="23206"/>
                  </a:lnTo>
                  <a:lnTo>
                    <a:pt x="14135" y="32402"/>
                  </a:lnTo>
                  <a:lnTo>
                    <a:pt x="18349" y="48289"/>
                  </a:lnTo>
                  <a:lnTo>
                    <a:pt x="25630" y="62521"/>
                  </a:lnTo>
                  <a:lnTo>
                    <a:pt x="28306" y="66173"/>
                  </a:lnTo>
                  <a:lnTo>
                    <a:pt x="31280" y="75311"/>
                  </a:lnTo>
                  <a:lnTo>
                    <a:pt x="31501" y="76145"/>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697" name="SMARTInkShape-39"/>
          <p:cNvSpPr/>
          <p:nvPr/>
        </p:nvSpPr>
        <p:spPr>
          <a:xfrm>
            <a:off x="2797498" y="6430388"/>
            <a:ext cx="13885" cy="133096"/>
          </a:xfrm>
          <a:custGeom>
            <a:avLst/>
            <a:gdLst/>
            <a:ahLst/>
            <a:cxnLst/>
            <a:rect l="0" t="0" r="0" b="0"/>
            <a:pathLst>
              <a:path w="13885" h="133096">
                <a:moveTo>
                  <a:pt x="13884" y="0"/>
                </a:moveTo>
                <a:lnTo>
                  <a:pt x="11507" y="5554"/>
                </a:lnTo>
                <a:lnTo>
                  <a:pt x="6199" y="43268"/>
                </a:lnTo>
                <a:lnTo>
                  <a:pt x="1833" y="59415"/>
                </a:lnTo>
                <a:lnTo>
                  <a:pt x="27" y="100551"/>
                </a:lnTo>
                <a:lnTo>
                  <a:pt x="0" y="133095"/>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700" name="SMARTInkShape-Group20"/>
          <p:cNvGrpSpPr/>
          <p:nvPr/>
        </p:nvGrpSpPr>
        <p:grpSpPr>
          <a:xfrm>
            <a:off x="6773270" y="3891915"/>
            <a:ext cx="568793" cy="1893667"/>
            <a:chOff x="6773270" y="3891915"/>
            <a:chExt cx="568793" cy="1893667"/>
          </a:xfrm>
        </p:grpSpPr>
        <p:sp>
          <p:nvSpPr>
            <p:cNvPr id="28698" name="SMARTInkShape-40"/>
            <p:cNvSpPr/>
            <p:nvPr/>
          </p:nvSpPr>
          <p:spPr>
            <a:xfrm>
              <a:off x="6773270" y="3891915"/>
              <a:ext cx="2751" cy="16825"/>
            </a:xfrm>
            <a:custGeom>
              <a:avLst/>
              <a:gdLst/>
              <a:ahLst/>
              <a:cxnLst/>
              <a:rect l="0" t="0" r="0" b="0"/>
              <a:pathLst>
                <a:path w="2751" h="16825">
                  <a:moveTo>
                    <a:pt x="2750" y="16824"/>
                  </a:moveTo>
                  <a:lnTo>
                    <a:pt x="0"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99" name="SMARTInkShape-41"/>
            <p:cNvSpPr/>
            <p:nvPr/>
          </p:nvSpPr>
          <p:spPr>
            <a:xfrm>
              <a:off x="6972547" y="5482801"/>
              <a:ext cx="369516" cy="302781"/>
            </a:xfrm>
            <a:custGeom>
              <a:avLst/>
              <a:gdLst/>
              <a:ahLst/>
              <a:cxnLst/>
              <a:rect l="0" t="0" r="0" b="0"/>
              <a:pathLst>
                <a:path w="369516" h="302781">
                  <a:moveTo>
                    <a:pt x="0" y="302780"/>
                  </a:moveTo>
                  <a:lnTo>
                    <a:pt x="8244" y="302605"/>
                  </a:lnTo>
                  <a:lnTo>
                    <a:pt x="43922" y="296245"/>
                  </a:lnTo>
                  <a:lnTo>
                    <a:pt x="83110" y="288434"/>
                  </a:lnTo>
                  <a:lnTo>
                    <a:pt x="112421" y="282325"/>
                  </a:lnTo>
                  <a:lnTo>
                    <a:pt x="138884" y="270992"/>
                  </a:lnTo>
                  <a:lnTo>
                    <a:pt x="179874" y="246305"/>
                  </a:lnTo>
                  <a:lnTo>
                    <a:pt x="222477" y="215947"/>
                  </a:lnTo>
                  <a:lnTo>
                    <a:pt x="262634" y="177791"/>
                  </a:lnTo>
                  <a:lnTo>
                    <a:pt x="284549" y="154072"/>
                  </a:lnTo>
                  <a:lnTo>
                    <a:pt x="312014" y="112976"/>
                  </a:lnTo>
                  <a:lnTo>
                    <a:pt x="327648" y="94321"/>
                  </a:lnTo>
                  <a:lnTo>
                    <a:pt x="348053" y="52039"/>
                  </a:lnTo>
                  <a:lnTo>
                    <a:pt x="365486" y="10180"/>
                  </a:lnTo>
                  <a:lnTo>
                    <a:pt x="369515"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701" name="SMARTInkShape-42"/>
          <p:cNvSpPr/>
          <p:nvPr/>
        </p:nvSpPr>
        <p:spPr>
          <a:xfrm>
            <a:off x="3081651" y="3417458"/>
            <a:ext cx="2915" cy="20495"/>
          </a:xfrm>
          <a:custGeom>
            <a:avLst/>
            <a:gdLst/>
            <a:ahLst/>
            <a:cxnLst/>
            <a:rect l="0" t="0" r="0" b="0"/>
            <a:pathLst>
              <a:path w="2915" h="20495">
                <a:moveTo>
                  <a:pt x="2914" y="20494"/>
                </a:moveTo>
                <a:lnTo>
                  <a:pt x="0"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704" name="SMARTInkShape-Group22"/>
          <p:cNvGrpSpPr/>
          <p:nvPr/>
        </p:nvGrpSpPr>
        <p:grpSpPr>
          <a:xfrm>
            <a:off x="2941739" y="2168842"/>
            <a:ext cx="755867" cy="2661044"/>
            <a:chOff x="2941739" y="2168842"/>
            <a:chExt cx="755867" cy="2661044"/>
          </a:xfrm>
        </p:grpSpPr>
        <p:sp>
          <p:nvSpPr>
            <p:cNvPr id="28702" name="SMARTInkShape-43"/>
            <p:cNvSpPr/>
            <p:nvPr/>
          </p:nvSpPr>
          <p:spPr>
            <a:xfrm>
              <a:off x="3675092" y="2168842"/>
              <a:ext cx="22514" cy="32780"/>
            </a:xfrm>
            <a:custGeom>
              <a:avLst/>
              <a:gdLst/>
              <a:ahLst/>
              <a:cxnLst/>
              <a:rect l="0" t="0" r="0" b="0"/>
              <a:pathLst>
                <a:path w="22514" h="32780">
                  <a:moveTo>
                    <a:pt x="0" y="32779"/>
                  </a:moveTo>
                  <a:lnTo>
                    <a:pt x="2423" y="28817"/>
                  </a:lnTo>
                  <a:lnTo>
                    <a:pt x="4059" y="22968"/>
                  </a:lnTo>
                  <a:lnTo>
                    <a:pt x="5448" y="21027"/>
                  </a:lnTo>
                  <a:lnTo>
                    <a:pt x="7326" y="19733"/>
                  </a:lnTo>
                  <a:lnTo>
                    <a:pt x="9531" y="18870"/>
                  </a:lnTo>
                  <a:lnTo>
                    <a:pt x="11001" y="17343"/>
                  </a:lnTo>
                  <a:lnTo>
                    <a:pt x="15900" y="8048"/>
                  </a:lnTo>
                  <a:lnTo>
                    <a:pt x="22513"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03" name="SMARTInkShape-44"/>
            <p:cNvSpPr/>
            <p:nvPr/>
          </p:nvSpPr>
          <p:spPr>
            <a:xfrm>
              <a:off x="2941739" y="4770002"/>
              <a:ext cx="44456" cy="59884"/>
            </a:xfrm>
            <a:custGeom>
              <a:avLst/>
              <a:gdLst/>
              <a:ahLst/>
              <a:cxnLst/>
              <a:rect l="0" t="0" r="0" b="0"/>
              <a:pathLst>
                <a:path w="44456" h="59884">
                  <a:moveTo>
                    <a:pt x="0" y="0"/>
                  </a:moveTo>
                  <a:lnTo>
                    <a:pt x="20962" y="28219"/>
                  </a:lnTo>
                  <a:lnTo>
                    <a:pt x="30145" y="36209"/>
                  </a:lnTo>
                  <a:lnTo>
                    <a:pt x="44455" y="59883"/>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705" name="SMARTInkShape-45"/>
          <p:cNvSpPr/>
          <p:nvPr/>
        </p:nvSpPr>
        <p:spPr>
          <a:xfrm>
            <a:off x="1252099" y="5056887"/>
            <a:ext cx="18011" cy="889"/>
          </a:xfrm>
          <a:custGeom>
            <a:avLst/>
            <a:gdLst/>
            <a:ahLst/>
            <a:cxnLst/>
            <a:rect l="0" t="0" r="0" b="0"/>
            <a:pathLst>
              <a:path w="18011" h="889">
                <a:moveTo>
                  <a:pt x="18010" y="883"/>
                </a:moveTo>
                <a:lnTo>
                  <a:pt x="8538" y="888"/>
                </a:lnTo>
                <a:lnTo>
                  <a:pt x="0"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708" name="SMARTInkShape-Group24"/>
          <p:cNvGrpSpPr/>
          <p:nvPr/>
        </p:nvGrpSpPr>
        <p:grpSpPr>
          <a:xfrm>
            <a:off x="5703689" y="4131955"/>
            <a:ext cx="2314457" cy="2048818"/>
            <a:chOff x="5703689" y="4131955"/>
            <a:chExt cx="2314457" cy="2048818"/>
          </a:xfrm>
        </p:grpSpPr>
        <p:sp>
          <p:nvSpPr>
            <p:cNvPr id="28706" name="SMARTInkShape-46"/>
            <p:cNvSpPr/>
            <p:nvPr/>
          </p:nvSpPr>
          <p:spPr>
            <a:xfrm>
              <a:off x="5703689" y="4131955"/>
              <a:ext cx="2193936" cy="2048818"/>
            </a:xfrm>
            <a:custGeom>
              <a:avLst/>
              <a:gdLst/>
              <a:ahLst/>
              <a:cxnLst/>
              <a:rect l="0" t="0" r="0" b="0"/>
              <a:pathLst>
                <a:path w="2193936" h="2048818">
                  <a:moveTo>
                    <a:pt x="1508641" y="1268720"/>
                  </a:moveTo>
                  <a:lnTo>
                    <a:pt x="1501260" y="1268720"/>
                  </a:lnTo>
                  <a:lnTo>
                    <a:pt x="1500863" y="1269672"/>
                  </a:lnTo>
                  <a:lnTo>
                    <a:pt x="1500173" y="1276101"/>
                  </a:lnTo>
                  <a:lnTo>
                    <a:pt x="1479669" y="1297684"/>
                  </a:lnTo>
                  <a:lnTo>
                    <a:pt x="1474174" y="1300642"/>
                  </a:lnTo>
                  <a:lnTo>
                    <a:pt x="1468558" y="1302910"/>
                  </a:lnTo>
                  <a:lnTo>
                    <a:pt x="1448629" y="1317776"/>
                  </a:lnTo>
                  <a:lnTo>
                    <a:pt x="1442917" y="1320049"/>
                  </a:lnTo>
                  <a:lnTo>
                    <a:pt x="1419882" y="1333731"/>
                  </a:lnTo>
                  <a:lnTo>
                    <a:pt x="1409422" y="1337195"/>
                  </a:lnTo>
                  <a:lnTo>
                    <a:pt x="1399339" y="1342877"/>
                  </a:lnTo>
                  <a:lnTo>
                    <a:pt x="1385662" y="1345937"/>
                  </a:lnTo>
                  <a:lnTo>
                    <a:pt x="1372024" y="1352483"/>
                  </a:lnTo>
                  <a:lnTo>
                    <a:pt x="1368985" y="1353137"/>
                  </a:lnTo>
                  <a:lnTo>
                    <a:pt x="1354534" y="1362147"/>
                  </a:lnTo>
                  <a:lnTo>
                    <a:pt x="1337201" y="1363017"/>
                  </a:lnTo>
                  <a:lnTo>
                    <a:pt x="1341745" y="1363017"/>
                  </a:lnTo>
                  <a:lnTo>
                    <a:pt x="1343085" y="1362065"/>
                  </a:lnTo>
                  <a:lnTo>
                    <a:pt x="1343978" y="1360478"/>
                  </a:lnTo>
                  <a:lnTo>
                    <a:pt x="1344573" y="1358467"/>
                  </a:lnTo>
                  <a:lnTo>
                    <a:pt x="1354932" y="1345650"/>
                  </a:lnTo>
                  <a:lnTo>
                    <a:pt x="1369654" y="1331555"/>
                  </a:lnTo>
                  <a:lnTo>
                    <a:pt x="1409524" y="1305867"/>
                  </a:lnTo>
                  <a:lnTo>
                    <a:pt x="1436153" y="1288722"/>
                  </a:lnTo>
                  <a:lnTo>
                    <a:pt x="1476843" y="1257290"/>
                  </a:lnTo>
                  <a:lnTo>
                    <a:pt x="1482761" y="1254115"/>
                  </a:lnTo>
                  <a:lnTo>
                    <a:pt x="1485673" y="1253268"/>
                  </a:lnTo>
                  <a:lnTo>
                    <a:pt x="1487615" y="1251752"/>
                  </a:lnTo>
                  <a:lnTo>
                    <a:pt x="1491298" y="1246018"/>
                  </a:lnTo>
                  <a:lnTo>
                    <a:pt x="1495536" y="1244342"/>
                  </a:lnTo>
                  <a:lnTo>
                    <a:pt x="1497047" y="1242943"/>
                  </a:lnTo>
                  <a:lnTo>
                    <a:pt x="1500756" y="1234350"/>
                  </a:lnTo>
                  <a:lnTo>
                    <a:pt x="1507414" y="1227164"/>
                  </a:lnTo>
                  <a:lnTo>
                    <a:pt x="1506871" y="1226730"/>
                  </a:lnTo>
                  <a:lnTo>
                    <a:pt x="1500390" y="1225890"/>
                  </a:lnTo>
                  <a:lnTo>
                    <a:pt x="1493289" y="1231755"/>
                  </a:lnTo>
                  <a:lnTo>
                    <a:pt x="1485465" y="1233637"/>
                  </a:lnTo>
                  <a:lnTo>
                    <a:pt x="1476162" y="1235148"/>
                  </a:lnTo>
                  <a:lnTo>
                    <a:pt x="1462716" y="1241204"/>
                  </a:lnTo>
                  <a:lnTo>
                    <a:pt x="1441575" y="1254572"/>
                  </a:lnTo>
                  <a:lnTo>
                    <a:pt x="1399686" y="1269255"/>
                  </a:lnTo>
                  <a:lnTo>
                    <a:pt x="1359814" y="1291601"/>
                  </a:lnTo>
                  <a:lnTo>
                    <a:pt x="1342835" y="1299206"/>
                  </a:lnTo>
                  <a:lnTo>
                    <a:pt x="1326693" y="1302835"/>
                  </a:lnTo>
                  <a:lnTo>
                    <a:pt x="1315454" y="1309519"/>
                  </a:lnTo>
                  <a:lnTo>
                    <a:pt x="1306092" y="1316581"/>
                  </a:lnTo>
                  <a:lnTo>
                    <a:pt x="1296066" y="1319684"/>
                  </a:lnTo>
                  <a:lnTo>
                    <a:pt x="1285791" y="1328696"/>
                  </a:lnTo>
                  <a:lnTo>
                    <a:pt x="1285767" y="1324167"/>
                  </a:lnTo>
                  <a:lnTo>
                    <a:pt x="1286715" y="1322829"/>
                  </a:lnTo>
                  <a:lnTo>
                    <a:pt x="1288300" y="1321937"/>
                  </a:lnTo>
                  <a:lnTo>
                    <a:pt x="1290310" y="1321344"/>
                  </a:lnTo>
                  <a:lnTo>
                    <a:pt x="1303125" y="1310986"/>
                  </a:lnTo>
                  <a:lnTo>
                    <a:pt x="1331165" y="1285850"/>
                  </a:lnTo>
                  <a:lnTo>
                    <a:pt x="1365707" y="1262052"/>
                  </a:lnTo>
                  <a:lnTo>
                    <a:pt x="1382017" y="1244790"/>
                  </a:lnTo>
                  <a:lnTo>
                    <a:pt x="1424467" y="1214458"/>
                  </a:lnTo>
                  <a:lnTo>
                    <a:pt x="1465600" y="1174599"/>
                  </a:lnTo>
                  <a:lnTo>
                    <a:pt x="1474233" y="1165968"/>
                  </a:lnTo>
                  <a:lnTo>
                    <a:pt x="1462409" y="1165860"/>
                  </a:lnTo>
                  <a:lnTo>
                    <a:pt x="1456978" y="1168393"/>
                  </a:lnTo>
                  <a:lnTo>
                    <a:pt x="1451391" y="1171743"/>
                  </a:lnTo>
                  <a:lnTo>
                    <a:pt x="1411149" y="1188974"/>
                  </a:lnTo>
                  <a:lnTo>
                    <a:pt x="1371461" y="1208727"/>
                  </a:lnTo>
                  <a:lnTo>
                    <a:pt x="1331475" y="1228715"/>
                  </a:lnTo>
                  <a:lnTo>
                    <a:pt x="1307664" y="1239192"/>
                  </a:lnTo>
                  <a:lnTo>
                    <a:pt x="1281511" y="1244790"/>
                  </a:lnTo>
                  <a:lnTo>
                    <a:pt x="1256622" y="1256573"/>
                  </a:lnTo>
                  <a:lnTo>
                    <a:pt x="1240823" y="1260040"/>
                  </a:lnTo>
                  <a:lnTo>
                    <a:pt x="1226469" y="1266722"/>
                  </a:lnTo>
                  <a:lnTo>
                    <a:pt x="1220353" y="1268785"/>
                  </a:lnTo>
                  <a:lnTo>
                    <a:pt x="1211555" y="1274349"/>
                  </a:lnTo>
                  <a:lnTo>
                    <a:pt x="1202917" y="1276420"/>
                  </a:lnTo>
                  <a:lnTo>
                    <a:pt x="1191961" y="1277259"/>
                  </a:lnTo>
                  <a:lnTo>
                    <a:pt x="1191608" y="1272732"/>
                  </a:lnTo>
                  <a:lnTo>
                    <a:pt x="1194065" y="1267963"/>
                  </a:lnTo>
                  <a:lnTo>
                    <a:pt x="1216410" y="1243799"/>
                  </a:lnTo>
                  <a:lnTo>
                    <a:pt x="1224138" y="1238595"/>
                  </a:lnTo>
                  <a:lnTo>
                    <a:pt x="1227532" y="1237206"/>
                  </a:lnTo>
                  <a:lnTo>
                    <a:pt x="1233844" y="1230584"/>
                  </a:lnTo>
                  <a:lnTo>
                    <a:pt x="1240777" y="1222243"/>
                  </a:lnTo>
                  <a:lnTo>
                    <a:pt x="1264941" y="1202229"/>
                  </a:lnTo>
                  <a:lnTo>
                    <a:pt x="1275038" y="1188587"/>
                  </a:lnTo>
                  <a:lnTo>
                    <a:pt x="1317117" y="1151583"/>
                  </a:lnTo>
                  <a:lnTo>
                    <a:pt x="1335850" y="1132900"/>
                  </a:lnTo>
                  <a:lnTo>
                    <a:pt x="1337168" y="1123246"/>
                  </a:lnTo>
                  <a:lnTo>
                    <a:pt x="1337180" y="1123102"/>
                  </a:lnTo>
                  <a:lnTo>
                    <a:pt x="1325258" y="1122997"/>
                  </a:lnTo>
                  <a:lnTo>
                    <a:pt x="1319822" y="1125532"/>
                  </a:lnTo>
                  <a:lnTo>
                    <a:pt x="1314232" y="1128881"/>
                  </a:lnTo>
                  <a:lnTo>
                    <a:pt x="1273988" y="1145160"/>
                  </a:lnTo>
                  <a:lnTo>
                    <a:pt x="1234301" y="1157823"/>
                  </a:lnTo>
                  <a:lnTo>
                    <a:pt x="1194315" y="1177312"/>
                  </a:lnTo>
                  <a:lnTo>
                    <a:pt x="1155264" y="1188553"/>
                  </a:lnTo>
                  <a:lnTo>
                    <a:pt x="1144009" y="1191627"/>
                  </a:lnTo>
                  <a:lnTo>
                    <a:pt x="1133690" y="1197194"/>
                  </a:lnTo>
                  <a:lnTo>
                    <a:pt x="1097567" y="1200137"/>
                  </a:lnTo>
                  <a:lnTo>
                    <a:pt x="1097281" y="1195588"/>
                  </a:lnTo>
                  <a:lnTo>
                    <a:pt x="1098194" y="1194248"/>
                  </a:lnTo>
                  <a:lnTo>
                    <a:pt x="1099754" y="1193354"/>
                  </a:lnTo>
                  <a:lnTo>
                    <a:pt x="1101748" y="1192758"/>
                  </a:lnTo>
                  <a:lnTo>
                    <a:pt x="1103076" y="1191408"/>
                  </a:lnTo>
                  <a:lnTo>
                    <a:pt x="1107749" y="1182399"/>
                  </a:lnTo>
                  <a:lnTo>
                    <a:pt x="1113296" y="1177015"/>
                  </a:lnTo>
                  <a:lnTo>
                    <a:pt x="1126177" y="1167676"/>
                  </a:lnTo>
                  <a:lnTo>
                    <a:pt x="1161093" y="1127807"/>
                  </a:lnTo>
                  <a:lnTo>
                    <a:pt x="1200093" y="1095430"/>
                  </a:lnTo>
                  <a:lnTo>
                    <a:pt x="1237976" y="1065148"/>
                  </a:lnTo>
                  <a:lnTo>
                    <a:pt x="1278379" y="1027387"/>
                  </a:lnTo>
                  <a:lnTo>
                    <a:pt x="1285017" y="1023349"/>
                  </a:lnTo>
                  <a:lnTo>
                    <a:pt x="1291143" y="1020601"/>
                  </a:lnTo>
                  <a:lnTo>
                    <a:pt x="1301163" y="1012926"/>
                  </a:lnTo>
                  <a:lnTo>
                    <a:pt x="1302129" y="1009618"/>
                  </a:lnTo>
                  <a:lnTo>
                    <a:pt x="1302748" y="1004285"/>
                  </a:lnTo>
                  <a:lnTo>
                    <a:pt x="1301847" y="1003847"/>
                  </a:lnTo>
                  <a:lnTo>
                    <a:pt x="1290955" y="1003088"/>
                  </a:lnTo>
                  <a:lnTo>
                    <a:pt x="1285526" y="1005564"/>
                  </a:lnTo>
                  <a:lnTo>
                    <a:pt x="1279938" y="1008887"/>
                  </a:lnTo>
                  <a:lnTo>
                    <a:pt x="1240695" y="1023373"/>
                  </a:lnTo>
                  <a:lnTo>
                    <a:pt x="1203197" y="1040155"/>
                  </a:lnTo>
                  <a:lnTo>
                    <a:pt x="1167569" y="1051872"/>
                  </a:lnTo>
                  <a:lnTo>
                    <a:pt x="1149138" y="1056197"/>
                  </a:lnTo>
                  <a:lnTo>
                    <a:pt x="1108622" y="1074516"/>
                  </a:lnTo>
                  <a:lnTo>
                    <a:pt x="1082561" y="1081926"/>
                  </a:lnTo>
                  <a:lnTo>
                    <a:pt x="1063094" y="1094888"/>
                  </a:lnTo>
                  <a:lnTo>
                    <a:pt x="1053689" y="1097177"/>
                  </a:lnTo>
                  <a:lnTo>
                    <a:pt x="1046963" y="1097256"/>
                  </a:lnTo>
                  <a:lnTo>
                    <a:pt x="1052675" y="1087942"/>
                  </a:lnTo>
                  <a:lnTo>
                    <a:pt x="1053216" y="1085337"/>
                  </a:lnTo>
                  <a:lnTo>
                    <a:pt x="1058529" y="1077118"/>
                  </a:lnTo>
                  <a:lnTo>
                    <a:pt x="1078191" y="1057255"/>
                  </a:lnTo>
                  <a:lnTo>
                    <a:pt x="1120936" y="1021904"/>
                  </a:lnTo>
                  <a:lnTo>
                    <a:pt x="1133415" y="1012074"/>
                  </a:lnTo>
                  <a:lnTo>
                    <a:pt x="1159639" y="991574"/>
                  </a:lnTo>
                  <a:lnTo>
                    <a:pt x="1179054" y="971540"/>
                  </a:lnTo>
                  <a:lnTo>
                    <a:pt x="1182381" y="961803"/>
                  </a:lnTo>
                  <a:lnTo>
                    <a:pt x="1182873" y="951934"/>
                  </a:lnTo>
                  <a:lnTo>
                    <a:pt x="1158184" y="951547"/>
                  </a:lnTo>
                  <a:lnTo>
                    <a:pt x="1150317" y="954082"/>
                  </a:lnTo>
                  <a:lnTo>
                    <a:pt x="1127692" y="965207"/>
                  </a:lnTo>
                  <a:lnTo>
                    <a:pt x="1088536" y="977803"/>
                  </a:lnTo>
                  <a:lnTo>
                    <a:pt x="1048759" y="999183"/>
                  </a:lnTo>
                  <a:lnTo>
                    <a:pt x="1006780" y="1010652"/>
                  </a:lnTo>
                  <a:lnTo>
                    <a:pt x="977544" y="1011545"/>
                  </a:lnTo>
                  <a:lnTo>
                    <a:pt x="977181" y="1004164"/>
                  </a:lnTo>
                  <a:lnTo>
                    <a:pt x="1005765" y="966982"/>
                  </a:lnTo>
                  <a:lnTo>
                    <a:pt x="1026799" y="949149"/>
                  </a:lnTo>
                  <a:lnTo>
                    <a:pt x="1034456" y="939999"/>
                  </a:lnTo>
                  <a:lnTo>
                    <a:pt x="1075174" y="906666"/>
                  </a:lnTo>
                  <a:lnTo>
                    <a:pt x="1090753" y="900142"/>
                  </a:lnTo>
                  <a:lnTo>
                    <a:pt x="1111137" y="878826"/>
                  </a:lnTo>
                  <a:lnTo>
                    <a:pt x="1131433" y="867860"/>
                  </a:lnTo>
                  <a:lnTo>
                    <a:pt x="1134297" y="867177"/>
                  </a:lnTo>
                  <a:lnTo>
                    <a:pt x="1136205" y="865769"/>
                  </a:lnTo>
                  <a:lnTo>
                    <a:pt x="1137479" y="863878"/>
                  </a:lnTo>
                  <a:lnTo>
                    <a:pt x="1139875" y="857628"/>
                  </a:lnTo>
                  <a:lnTo>
                    <a:pt x="1128079" y="857274"/>
                  </a:lnTo>
                  <a:lnTo>
                    <a:pt x="1122650" y="859795"/>
                  </a:lnTo>
                  <a:lnTo>
                    <a:pt x="1119868" y="861801"/>
                  </a:lnTo>
                  <a:lnTo>
                    <a:pt x="1079787" y="874981"/>
                  </a:lnTo>
                  <a:lnTo>
                    <a:pt x="1043167" y="891582"/>
                  </a:lnTo>
                  <a:lnTo>
                    <a:pt x="1003392" y="908679"/>
                  </a:lnTo>
                  <a:lnTo>
                    <a:pt x="962889" y="928677"/>
                  </a:lnTo>
                  <a:lnTo>
                    <a:pt x="936827" y="940425"/>
                  </a:lnTo>
                  <a:lnTo>
                    <a:pt x="894137" y="951361"/>
                  </a:lnTo>
                  <a:lnTo>
                    <a:pt x="883249" y="951535"/>
                  </a:lnTo>
                  <a:lnTo>
                    <a:pt x="882968" y="946986"/>
                  </a:lnTo>
                  <a:lnTo>
                    <a:pt x="885441" y="942212"/>
                  </a:lnTo>
                  <a:lnTo>
                    <a:pt x="887435" y="939605"/>
                  </a:lnTo>
                  <a:lnTo>
                    <a:pt x="892189" y="936709"/>
                  </a:lnTo>
                  <a:lnTo>
                    <a:pt x="897477" y="934469"/>
                  </a:lnTo>
                  <a:lnTo>
                    <a:pt x="903002" y="930299"/>
                  </a:lnTo>
                  <a:lnTo>
                    <a:pt x="936826" y="889133"/>
                  </a:lnTo>
                  <a:lnTo>
                    <a:pt x="975877" y="849938"/>
                  </a:lnTo>
                  <a:lnTo>
                    <a:pt x="1018665" y="807148"/>
                  </a:lnTo>
                  <a:lnTo>
                    <a:pt x="1019611" y="801652"/>
                  </a:lnTo>
                  <a:lnTo>
                    <a:pt x="1018790" y="800178"/>
                  </a:lnTo>
                  <a:lnTo>
                    <a:pt x="1017291" y="799197"/>
                  </a:lnTo>
                  <a:lnTo>
                    <a:pt x="1012593" y="797620"/>
                  </a:lnTo>
                  <a:lnTo>
                    <a:pt x="1007228" y="797348"/>
                  </a:lnTo>
                  <a:lnTo>
                    <a:pt x="995055" y="801817"/>
                  </a:lnTo>
                  <a:lnTo>
                    <a:pt x="979767" y="810909"/>
                  </a:lnTo>
                  <a:lnTo>
                    <a:pt x="937021" y="826175"/>
                  </a:lnTo>
                  <a:lnTo>
                    <a:pt x="898289" y="842984"/>
                  </a:lnTo>
                  <a:lnTo>
                    <a:pt x="855460" y="862957"/>
                  </a:lnTo>
                  <a:lnTo>
                    <a:pt x="843090" y="870575"/>
                  </a:lnTo>
                  <a:lnTo>
                    <a:pt x="824865" y="876172"/>
                  </a:lnTo>
                  <a:lnTo>
                    <a:pt x="818025" y="879942"/>
                  </a:lnTo>
                  <a:lnTo>
                    <a:pt x="805874" y="882362"/>
                  </a:lnTo>
                  <a:lnTo>
                    <a:pt x="789894" y="882947"/>
                  </a:lnTo>
                  <a:lnTo>
                    <a:pt x="789446" y="881998"/>
                  </a:lnTo>
                  <a:lnTo>
                    <a:pt x="788669" y="871025"/>
                  </a:lnTo>
                  <a:lnTo>
                    <a:pt x="789582" y="869287"/>
                  </a:lnTo>
                  <a:lnTo>
                    <a:pt x="791144" y="868129"/>
                  </a:lnTo>
                  <a:lnTo>
                    <a:pt x="795419" y="865889"/>
                  </a:lnTo>
                  <a:lnTo>
                    <a:pt x="800493" y="861720"/>
                  </a:lnTo>
                  <a:lnTo>
                    <a:pt x="833959" y="820552"/>
                  </a:lnTo>
                  <a:lnTo>
                    <a:pt x="859142" y="797774"/>
                  </a:lnTo>
                  <a:lnTo>
                    <a:pt x="900576" y="771530"/>
                  </a:lnTo>
                  <a:lnTo>
                    <a:pt x="921802" y="757229"/>
                  </a:lnTo>
                  <a:lnTo>
                    <a:pt x="930161" y="748654"/>
                  </a:lnTo>
                  <a:lnTo>
                    <a:pt x="932452" y="742940"/>
                  </a:lnTo>
                  <a:lnTo>
                    <a:pt x="934014" y="741036"/>
                  </a:lnTo>
                  <a:lnTo>
                    <a:pt x="939813" y="737401"/>
                  </a:lnTo>
                  <a:lnTo>
                    <a:pt x="942737" y="729049"/>
                  </a:lnTo>
                  <a:lnTo>
                    <a:pt x="930915" y="728687"/>
                  </a:lnTo>
                  <a:lnTo>
                    <a:pt x="925484" y="731207"/>
                  </a:lnTo>
                  <a:lnTo>
                    <a:pt x="885200" y="757271"/>
                  </a:lnTo>
                  <a:lnTo>
                    <a:pt x="844719" y="778184"/>
                  </a:lnTo>
                  <a:lnTo>
                    <a:pt x="803631" y="802153"/>
                  </a:lnTo>
                  <a:lnTo>
                    <a:pt x="763679" y="820023"/>
                  </a:lnTo>
                  <a:lnTo>
                    <a:pt x="749537" y="827691"/>
                  </a:lnTo>
                  <a:lnTo>
                    <a:pt x="706765" y="840152"/>
                  </a:lnTo>
                  <a:lnTo>
                    <a:pt x="694797" y="848279"/>
                  </a:lnTo>
                  <a:lnTo>
                    <a:pt x="689864" y="848552"/>
                  </a:lnTo>
                  <a:lnTo>
                    <a:pt x="688469" y="847638"/>
                  </a:lnTo>
                  <a:lnTo>
                    <a:pt x="687539" y="846076"/>
                  </a:lnTo>
                  <a:lnTo>
                    <a:pt x="686921" y="844082"/>
                  </a:lnTo>
                  <a:lnTo>
                    <a:pt x="687459" y="842753"/>
                  </a:lnTo>
                  <a:lnTo>
                    <a:pt x="688772" y="841867"/>
                  </a:lnTo>
                  <a:lnTo>
                    <a:pt x="690599" y="841276"/>
                  </a:lnTo>
                  <a:lnTo>
                    <a:pt x="691817" y="839930"/>
                  </a:lnTo>
                  <a:lnTo>
                    <a:pt x="696312" y="830925"/>
                  </a:lnTo>
                  <a:lnTo>
                    <a:pt x="714376" y="811485"/>
                  </a:lnTo>
                  <a:lnTo>
                    <a:pt x="757061" y="777052"/>
                  </a:lnTo>
                  <a:lnTo>
                    <a:pt x="794654" y="744236"/>
                  </a:lnTo>
                  <a:lnTo>
                    <a:pt x="833779" y="717256"/>
                  </a:lnTo>
                  <a:lnTo>
                    <a:pt x="845604" y="706751"/>
                  </a:lnTo>
                  <a:lnTo>
                    <a:pt x="851372" y="704632"/>
                  </a:lnTo>
                  <a:lnTo>
                    <a:pt x="853292" y="703113"/>
                  </a:lnTo>
                  <a:lnTo>
                    <a:pt x="856981" y="694759"/>
                  </a:lnTo>
                  <a:lnTo>
                    <a:pt x="836976" y="694372"/>
                  </a:lnTo>
                  <a:lnTo>
                    <a:pt x="796894" y="711731"/>
                  </a:lnTo>
                  <a:lnTo>
                    <a:pt x="757105" y="731523"/>
                  </a:lnTo>
                  <a:lnTo>
                    <a:pt x="715446" y="756037"/>
                  </a:lnTo>
                  <a:lnTo>
                    <a:pt x="674321" y="776207"/>
                  </a:lnTo>
                  <a:lnTo>
                    <a:pt x="633085" y="787317"/>
                  </a:lnTo>
                  <a:lnTo>
                    <a:pt x="626427" y="790602"/>
                  </a:lnTo>
                  <a:lnTo>
                    <a:pt x="618943" y="795923"/>
                  </a:lnTo>
                  <a:lnTo>
                    <a:pt x="609881" y="797117"/>
                  </a:lnTo>
                  <a:lnTo>
                    <a:pt x="609431" y="796203"/>
                  </a:lnTo>
                  <a:lnTo>
                    <a:pt x="608648" y="789841"/>
                  </a:lnTo>
                  <a:lnTo>
                    <a:pt x="622205" y="773155"/>
                  </a:lnTo>
                  <a:lnTo>
                    <a:pt x="624133" y="763988"/>
                  </a:lnTo>
                  <a:lnTo>
                    <a:pt x="626551" y="759830"/>
                  </a:lnTo>
                  <a:lnTo>
                    <a:pt x="669179" y="721912"/>
                  </a:lnTo>
                  <a:lnTo>
                    <a:pt x="709404" y="687625"/>
                  </a:lnTo>
                  <a:lnTo>
                    <a:pt x="721920" y="677761"/>
                  </a:lnTo>
                  <a:lnTo>
                    <a:pt x="740777" y="664628"/>
                  </a:lnTo>
                  <a:lnTo>
                    <a:pt x="743506" y="659557"/>
                  </a:lnTo>
                  <a:lnTo>
                    <a:pt x="745651" y="651639"/>
                  </a:lnTo>
                  <a:lnTo>
                    <a:pt x="718156" y="651503"/>
                  </a:lnTo>
                  <a:lnTo>
                    <a:pt x="686018" y="663365"/>
                  </a:lnTo>
                  <a:lnTo>
                    <a:pt x="649128" y="679032"/>
                  </a:lnTo>
                  <a:lnTo>
                    <a:pt x="607139" y="697129"/>
                  </a:lnTo>
                  <a:lnTo>
                    <a:pt x="574808" y="708956"/>
                  </a:lnTo>
                  <a:lnTo>
                    <a:pt x="557263" y="713291"/>
                  </a:lnTo>
                  <a:lnTo>
                    <a:pt x="538817" y="718738"/>
                  </a:lnTo>
                  <a:lnTo>
                    <a:pt x="497494" y="720079"/>
                  </a:lnTo>
                  <a:lnTo>
                    <a:pt x="497122" y="712699"/>
                  </a:lnTo>
                  <a:lnTo>
                    <a:pt x="528549" y="672274"/>
                  </a:lnTo>
                  <a:lnTo>
                    <a:pt x="557847" y="644760"/>
                  </a:lnTo>
                  <a:lnTo>
                    <a:pt x="567906" y="637074"/>
                  </a:lnTo>
                  <a:lnTo>
                    <a:pt x="584665" y="619158"/>
                  </a:lnTo>
                  <a:lnTo>
                    <a:pt x="610678" y="602226"/>
                  </a:lnTo>
                  <a:lnTo>
                    <a:pt x="627509" y="584757"/>
                  </a:lnTo>
                  <a:lnTo>
                    <a:pt x="650799" y="568476"/>
                  </a:lnTo>
                  <a:lnTo>
                    <a:pt x="653854" y="567576"/>
                  </a:lnTo>
                  <a:lnTo>
                    <a:pt x="655891" y="566023"/>
                  </a:lnTo>
                  <a:lnTo>
                    <a:pt x="659709" y="560239"/>
                  </a:lnTo>
                  <a:lnTo>
                    <a:pt x="663978" y="558552"/>
                  </a:lnTo>
                  <a:lnTo>
                    <a:pt x="665498" y="557149"/>
                  </a:lnTo>
                  <a:lnTo>
                    <a:pt x="668136" y="549940"/>
                  </a:lnTo>
                  <a:lnTo>
                    <a:pt x="667316" y="549503"/>
                  </a:lnTo>
                  <a:lnTo>
                    <a:pt x="656569" y="548745"/>
                  </a:lnTo>
                  <a:lnTo>
                    <a:pt x="651152" y="551221"/>
                  </a:lnTo>
                  <a:lnTo>
                    <a:pt x="608299" y="574415"/>
                  </a:lnTo>
                  <a:lnTo>
                    <a:pt x="596044" y="579139"/>
                  </a:lnTo>
                  <a:lnTo>
                    <a:pt x="574032" y="583704"/>
                  </a:lnTo>
                  <a:lnTo>
                    <a:pt x="531432" y="605221"/>
                  </a:lnTo>
                  <a:lnTo>
                    <a:pt x="488683" y="625750"/>
                  </a:lnTo>
                  <a:lnTo>
                    <a:pt x="456778" y="640385"/>
                  </a:lnTo>
                  <a:lnTo>
                    <a:pt x="449644" y="642749"/>
                  </a:lnTo>
                  <a:lnTo>
                    <a:pt x="437302" y="649488"/>
                  </a:lnTo>
                  <a:lnTo>
                    <a:pt x="413059" y="651465"/>
                  </a:lnTo>
                  <a:lnTo>
                    <a:pt x="412492" y="650524"/>
                  </a:lnTo>
                  <a:lnTo>
                    <a:pt x="411510" y="644115"/>
                  </a:lnTo>
                  <a:lnTo>
                    <a:pt x="417282" y="636318"/>
                  </a:lnTo>
                  <a:lnTo>
                    <a:pt x="418756" y="631100"/>
                  </a:lnTo>
                  <a:lnTo>
                    <a:pt x="424490" y="625606"/>
                  </a:lnTo>
                  <a:lnTo>
                    <a:pt x="439142" y="614318"/>
                  </a:lnTo>
                  <a:lnTo>
                    <a:pt x="456659" y="593275"/>
                  </a:lnTo>
                  <a:lnTo>
                    <a:pt x="465784" y="585617"/>
                  </a:lnTo>
                  <a:lnTo>
                    <a:pt x="481942" y="567719"/>
                  </a:lnTo>
                  <a:lnTo>
                    <a:pt x="491308" y="559971"/>
                  </a:lnTo>
                  <a:lnTo>
                    <a:pt x="507623" y="542015"/>
                  </a:lnTo>
                  <a:lnTo>
                    <a:pt x="541228" y="520169"/>
                  </a:lnTo>
                  <a:lnTo>
                    <a:pt x="550911" y="506965"/>
                  </a:lnTo>
                  <a:lnTo>
                    <a:pt x="556825" y="493234"/>
                  </a:lnTo>
                  <a:lnTo>
                    <a:pt x="558820" y="491696"/>
                  </a:lnTo>
                  <a:lnTo>
                    <a:pt x="561102" y="490673"/>
                  </a:lnTo>
                  <a:lnTo>
                    <a:pt x="562623" y="489036"/>
                  </a:lnTo>
                  <a:lnTo>
                    <a:pt x="565266" y="481421"/>
                  </a:lnTo>
                  <a:lnTo>
                    <a:pt x="560997" y="475905"/>
                  </a:lnTo>
                  <a:lnTo>
                    <a:pt x="556287" y="473445"/>
                  </a:lnTo>
                  <a:lnTo>
                    <a:pt x="553698" y="472789"/>
                  </a:lnTo>
                  <a:lnTo>
                    <a:pt x="551021" y="473305"/>
                  </a:lnTo>
                  <a:lnTo>
                    <a:pt x="541748" y="477628"/>
                  </a:lnTo>
                  <a:lnTo>
                    <a:pt x="516573" y="484281"/>
                  </a:lnTo>
                  <a:lnTo>
                    <a:pt x="477054" y="502990"/>
                  </a:lnTo>
                  <a:lnTo>
                    <a:pt x="434537" y="522916"/>
                  </a:lnTo>
                  <a:lnTo>
                    <a:pt x="394746" y="540057"/>
                  </a:lnTo>
                  <a:lnTo>
                    <a:pt x="362512" y="554662"/>
                  </a:lnTo>
                  <a:lnTo>
                    <a:pt x="320157" y="565696"/>
                  </a:lnTo>
                  <a:lnTo>
                    <a:pt x="318440" y="565740"/>
                  </a:lnTo>
                  <a:lnTo>
                    <a:pt x="312920" y="561213"/>
                  </a:lnTo>
                  <a:lnTo>
                    <a:pt x="310460" y="556445"/>
                  </a:lnTo>
                  <a:lnTo>
                    <a:pt x="309803" y="553840"/>
                  </a:lnTo>
                  <a:lnTo>
                    <a:pt x="310318" y="552104"/>
                  </a:lnTo>
                  <a:lnTo>
                    <a:pt x="311614" y="550946"/>
                  </a:lnTo>
                  <a:lnTo>
                    <a:pt x="313431" y="550174"/>
                  </a:lnTo>
                  <a:lnTo>
                    <a:pt x="314641" y="548707"/>
                  </a:lnTo>
                  <a:lnTo>
                    <a:pt x="326246" y="524538"/>
                  </a:lnTo>
                  <a:lnTo>
                    <a:pt x="332575" y="517920"/>
                  </a:lnTo>
                  <a:lnTo>
                    <a:pt x="345895" y="507886"/>
                  </a:lnTo>
                  <a:lnTo>
                    <a:pt x="361952" y="490452"/>
                  </a:lnTo>
                  <a:lnTo>
                    <a:pt x="371304" y="482768"/>
                  </a:lnTo>
                  <a:lnTo>
                    <a:pt x="387609" y="464853"/>
                  </a:lnTo>
                  <a:lnTo>
                    <a:pt x="427805" y="429195"/>
                  </a:lnTo>
                  <a:lnTo>
                    <a:pt x="439411" y="420215"/>
                  </a:lnTo>
                  <a:lnTo>
                    <a:pt x="451298" y="413197"/>
                  </a:lnTo>
                  <a:lnTo>
                    <a:pt x="452272" y="411669"/>
                  </a:lnTo>
                  <a:lnTo>
                    <a:pt x="453646" y="404967"/>
                  </a:lnTo>
                  <a:lnTo>
                    <a:pt x="454216" y="394464"/>
                  </a:lnTo>
                  <a:lnTo>
                    <a:pt x="445120" y="394366"/>
                  </a:lnTo>
                  <a:lnTo>
                    <a:pt x="438112" y="396883"/>
                  </a:lnTo>
                  <a:lnTo>
                    <a:pt x="434911" y="398888"/>
                  </a:lnTo>
                  <a:lnTo>
                    <a:pt x="398684" y="410459"/>
                  </a:lnTo>
                  <a:lnTo>
                    <a:pt x="357838" y="433614"/>
                  </a:lnTo>
                  <a:lnTo>
                    <a:pt x="316954" y="451412"/>
                  </a:lnTo>
                  <a:lnTo>
                    <a:pt x="274363" y="471474"/>
                  </a:lnTo>
                  <a:lnTo>
                    <a:pt x="242465" y="486082"/>
                  </a:lnTo>
                  <a:lnTo>
                    <a:pt x="210542" y="496798"/>
                  </a:lnTo>
                  <a:lnTo>
                    <a:pt x="208902" y="495978"/>
                  </a:lnTo>
                  <a:lnTo>
                    <a:pt x="207809" y="494478"/>
                  </a:lnTo>
                  <a:lnTo>
                    <a:pt x="207080" y="492526"/>
                  </a:lnTo>
                  <a:lnTo>
                    <a:pt x="205641" y="491225"/>
                  </a:lnTo>
                  <a:lnTo>
                    <a:pt x="198368" y="488965"/>
                  </a:lnTo>
                  <a:lnTo>
                    <a:pt x="200175" y="486234"/>
                  </a:lnTo>
                  <a:lnTo>
                    <a:pt x="201991" y="484173"/>
                  </a:lnTo>
                  <a:lnTo>
                    <a:pt x="204007" y="479342"/>
                  </a:lnTo>
                  <a:lnTo>
                    <a:pt x="204545" y="476720"/>
                  </a:lnTo>
                  <a:lnTo>
                    <a:pt x="209853" y="468480"/>
                  </a:lnTo>
                  <a:lnTo>
                    <a:pt x="251304" y="425814"/>
                  </a:lnTo>
                  <a:lnTo>
                    <a:pt x="293510" y="383588"/>
                  </a:lnTo>
                  <a:lnTo>
                    <a:pt x="333617" y="343482"/>
                  </a:lnTo>
                  <a:lnTo>
                    <a:pt x="347466" y="328680"/>
                  </a:lnTo>
                  <a:lnTo>
                    <a:pt x="350202" y="320053"/>
                  </a:lnTo>
                  <a:lnTo>
                    <a:pt x="351309" y="309103"/>
                  </a:lnTo>
                  <a:lnTo>
                    <a:pt x="331202" y="308613"/>
                  </a:lnTo>
                  <a:lnTo>
                    <a:pt x="291117" y="325969"/>
                  </a:lnTo>
                  <a:lnTo>
                    <a:pt x="251326" y="345760"/>
                  </a:lnTo>
                  <a:lnTo>
                    <a:pt x="209669" y="362894"/>
                  </a:lnTo>
                  <a:lnTo>
                    <a:pt x="169590" y="383212"/>
                  </a:lnTo>
                  <a:lnTo>
                    <a:pt x="141683" y="385708"/>
                  </a:lnTo>
                  <a:lnTo>
                    <a:pt x="140136" y="384770"/>
                  </a:lnTo>
                  <a:lnTo>
                    <a:pt x="139104" y="383193"/>
                  </a:lnTo>
                  <a:lnTo>
                    <a:pt x="137449" y="378367"/>
                  </a:lnTo>
                  <a:lnTo>
                    <a:pt x="137077" y="365352"/>
                  </a:lnTo>
                  <a:lnTo>
                    <a:pt x="139597" y="359858"/>
                  </a:lnTo>
                  <a:lnTo>
                    <a:pt x="165660" y="318687"/>
                  </a:lnTo>
                  <a:lnTo>
                    <a:pt x="204105" y="275941"/>
                  </a:lnTo>
                  <a:lnTo>
                    <a:pt x="239211" y="238184"/>
                  </a:lnTo>
                  <a:lnTo>
                    <a:pt x="245315" y="229679"/>
                  </a:lnTo>
                  <a:lnTo>
                    <a:pt x="253155" y="223938"/>
                  </a:lnTo>
                  <a:lnTo>
                    <a:pt x="263613" y="205625"/>
                  </a:lnTo>
                  <a:lnTo>
                    <a:pt x="265511" y="197653"/>
                  </a:lnTo>
                  <a:lnTo>
                    <a:pt x="261043" y="192754"/>
                  </a:lnTo>
                  <a:lnTo>
                    <a:pt x="256288" y="190437"/>
                  </a:lnTo>
                  <a:lnTo>
                    <a:pt x="253687" y="189820"/>
                  </a:lnTo>
                  <a:lnTo>
                    <a:pt x="251000" y="190361"/>
                  </a:lnTo>
                  <a:lnTo>
                    <a:pt x="239844" y="195532"/>
                  </a:lnTo>
                  <a:lnTo>
                    <a:pt x="228779" y="199216"/>
                  </a:lnTo>
                  <a:lnTo>
                    <a:pt x="218770" y="202835"/>
                  </a:lnTo>
                  <a:lnTo>
                    <a:pt x="191184" y="209899"/>
                  </a:lnTo>
                  <a:lnTo>
                    <a:pt x="151320" y="227714"/>
                  </a:lnTo>
                  <a:lnTo>
                    <a:pt x="110159" y="238682"/>
                  </a:lnTo>
                  <a:lnTo>
                    <a:pt x="77540" y="240017"/>
                  </a:lnTo>
                  <a:lnTo>
                    <a:pt x="77047" y="219868"/>
                  </a:lnTo>
                  <a:lnTo>
                    <a:pt x="79580" y="214237"/>
                  </a:lnTo>
                  <a:lnTo>
                    <a:pt x="117226" y="174138"/>
                  </a:lnTo>
                  <a:lnTo>
                    <a:pt x="159804" y="133419"/>
                  </a:lnTo>
                  <a:lnTo>
                    <a:pt x="180449" y="113799"/>
                  </a:lnTo>
                  <a:lnTo>
                    <a:pt x="190623" y="105817"/>
                  </a:lnTo>
                  <a:lnTo>
                    <a:pt x="207457" y="87710"/>
                  </a:lnTo>
                  <a:lnTo>
                    <a:pt x="233802" y="65829"/>
                  </a:lnTo>
                  <a:lnTo>
                    <a:pt x="237196" y="60049"/>
                  </a:lnTo>
                  <a:lnTo>
                    <a:pt x="239553" y="51609"/>
                  </a:lnTo>
                  <a:lnTo>
                    <a:pt x="239897" y="43250"/>
                  </a:lnTo>
                  <a:lnTo>
                    <a:pt x="227979" y="42887"/>
                  </a:lnTo>
                  <a:lnTo>
                    <a:pt x="215209" y="47414"/>
                  </a:lnTo>
                  <a:lnTo>
                    <a:pt x="184716" y="64859"/>
                  </a:lnTo>
                  <a:lnTo>
                    <a:pt x="156925" y="72632"/>
                  </a:lnTo>
                  <a:lnTo>
                    <a:pt x="140052" y="82143"/>
                  </a:lnTo>
                  <a:lnTo>
                    <a:pt x="98095" y="94353"/>
                  </a:lnTo>
                  <a:lnTo>
                    <a:pt x="85815" y="100897"/>
                  </a:lnTo>
                  <a:lnTo>
                    <a:pt x="68859" y="102850"/>
                  </a:lnTo>
                  <a:lnTo>
                    <a:pt x="68579" y="98306"/>
                  </a:lnTo>
                  <a:lnTo>
                    <a:pt x="69492" y="96966"/>
                  </a:lnTo>
                  <a:lnTo>
                    <a:pt x="71054" y="96073"/>
                  </a:lnTo>
                  <a:lnTo>
                    <a:pt x="73047" y="95478"/>
                  </a:lnTo>
                  <a:lnTo>
                    <a:pt x="74376" y="94129"/>
                  </a:lnTo>
                  <a:lnTo>
                    <a:pt x="79050" y="85119"/>
                  </a:lnTo>
                  <a:lnTo>
                    <a:pt x="97154" y="65677"/>
                  </a:lnTo>
                  <a:lnTo>
                    <a:pt x="139795" y="31422"/>
                  </a:lnTo>
                  <a:lnTo>
                    <a:pt x="171213" y="107"/>
                  </a:lnTo>
                  <a:lnTo>
                    <a:pt x="159389" y="0"/>
                  </a:lnTo>
                  <a:lnTo>
                    <a:pt x="153958" y="2534"/>
                  </a:lnTo>
                  <a:lnTo>
                    <a:pt x="113068" y="31452"/>
                  </a:lnTo>
                  <a:lnTo>
                    <a:pt x="86797" y="45399"/>
                  </a:lnTo>
                  <a:lnTo>
                    <a:pt x="47710" y="74050"/>
                  </a:lnTo>
                  <a:lnTo>
                    <a:pt x="27991" y="83128"/>
                  </a:lnTo>
                  <a:lnTo>
                    <a:pt x="20946" y="85518"/>
                  </a:lnTo>
                  <a:lnTo>
                    <a:pt x="10287" y="92944"/>
                  </a:lnTo>
                  <a:lnTo>
                    <a:pt x="4446" y="93889"/>
                  </a:lnTo>
                  <a:lnTo>
                    <a:pt x="2924" y="94974"/>
                  </a:lnTo>
                  <a:lnTo>
                    <a:pt x="1909" y="96650"/>
                  </a:lnTo>
                  <a:lnTo>
                    <a:pt x="0" y="102496"/>
                  </a:lnTo>
                  <a:lnTo>
                    <a:pt x="15064" y="88625"/>
                  </a:lnTo>
                  <a:lnTo>
                    <a:pt x="23008" y="85625"/>
                  </a:lnTo>
                  <a:lnTo>
                    <a:pt x="40862" y="72121"/>
                  </a:lnTo>
                  <a:lnTo>
                    <a:pt x="58106" y="66731"/>
                  </a:lnTo>
                  <a:lnTo>
                    <a:pt x="96143" y="42805"/>
                  </a:lnTo>
                  <a:lnTo>
                    <a:pt x="112531" y="32488"/>
                  </a:lnTo>
                  <a:lnTo>
                    <a:pt x="117575" y="28721"/>
                  </a:lnTo>
                  <a:lnTo>
                    <a:pt x="127988" y="25825"/>
                  </a:lnTo>
                  <a:lnTo>
                    <a:pt x="135807" y="33098"/>
                  </a:lnTo>
                  <a:lnTo>
                    <a:pt x="135266" y="34445"/>
                  </a:lnTo>
                  <a:lnTo>
                    <a:pt x="105529" y="75079"/>
                  </a:lnTo>
                  <a:lnTo>
                    <a:pt x="96059" y="88702"/>
                  </a:lnTo>
                  <a:lnTo>
                    <a:pt x="78816" y="104860"/>
                  </a:lnTo>
                  <a:lnTo>
                    <a:pt x="46464" y="147705"/>
                  </a:lnTo>
                  <a:lnTo>
                    <a:pt x="29485" y="168255"/>
                  </a:lnTo>
                  <a:lnTo>
                    <a:pt x="27327" y="174152"/>
                  </a:lnTo>
                  <a:lnTo>
                    <a:pt x="25797" y="176106"/>
                  </a:lnTo>
                  <a:lnTo>
                    <a:pt x="20047" y="179807"/>
                  </a:lnTo>
                  <a:lnTo>
                    <a:pt x="18369" y="184049"/>
                  </a:lnTo>
                  <a:lnTo>
                    <a:pt x="18874" y="185561"/>
                  </a:lnTo>
                  <a:lnTo>
                    <a:pt x="20163" y="186569"/>
                  </a:lnTo>
                  <a:lnTo>
                    <a:pt x="21975" y="187241"/>
                  </a:lnTo>
                  <a:lnTo>
                    <a:pt x="23183" y="188641"/>
                  </a:lnTo>
                  <a:lnTo>
                    <a:pt x="24524" y="192737"/>
                  </a:lnTo>
                  <a:lnTo>
                    <a:pt x="25835" y="193258"/>
                  </a:lnTo>
                  <a:lnTo>
                    <a:pt x="27662" y="192653"/>
                  </a:lnTo>
                  <a:lnTo>
                    <a:pt x="32231" y="190393"/>
                  </a:lnTo>
                  <a:lnTo>
                    <a:pt x="74689" y="176674"/>
                  </a:lnTo>
                  <a:lnTo>
                    <a:pt x="115164" y="158077"/>
                  </a:lnTo>
                  <a:lnTo>
                    <a:pt x="157204" y="147783"/>
                  </a:lnTo>
                  <a:lnTo>
                    <a:pt x="199994" y="132317"/>
                  </a:lnTo>
                  <a:lnTo>
                    <a:pt x="226841" y="126776"/>
                  </a:lnTo>
                  <a:lnTo>
                    <a:pt x="236006" y="123014"/>
                  </a:lnTo>
                  <a:lnTo>
                    <a:pt x="270885" y="120122"/>
                  </a:lnTo>
                  <a:lnTo>
                    <a:pt x="275267" y="122597"/>
                  </a:lnTo>
                  <a:lnTo>
                    <a:pt x="281291" y="127396"/>
                  </a:lnTo>
                  <a:lnTo>
                    <a:pt x="282114" y="130592"/>
                  </a:lnTo>
                  <a:lnTo>
                    <a:pt x="282735" y="148698"/>
                  </a:lnTo>
                  <a:lnTo>
                    <a:pt x="280217" y="154347"/>
                  </a:lnTo>
                  <a:lnTo>
                    <a:pt x="251084" y="190826"/>
                  </a:lnTo>
                  <a:lnTo>
                    <a:pt x="208357" y="228956"/>
                  </a:lnTo>
                  <a:lnTo>
                    <a:pt x="170563" y="263998"/>
                  </a:lnTo>
                  <a:lnTo>
                    <a:pt x="129153" y="299875"/>
                  </a:lnTo>
                  <a:lnTo>
                    <a:pt x="90572" y="331119"/>
                  </a:lnTo>
                  <a:lnTo>
                    <a:pt x="86125" y="338979"/>
                  </a:lnTo>
                  <a:lnTo>
                    <a:pt x="77445" y="342737"/>
                  </a:lnTo>
                  <a:lnTo>
                    <a:pt x="89001" y="342877"/>
                  </a:lnTo>
                  <a:lnTo>
                    <a:pt x="94418" y="340344"/>
                  </a:lnTo>
                  <a:lnTo>
                    <a:pt x="137270" y="317106"/>
                  </a:lnTo>
                  <a:lnTo>
                    <a:pt x="177059" y="297167"/>
                  </a:lnTo>
                  <a:lnTo>
                    <a:pt x="215888" y="272643"/>
                  </a:lnTo>
                  <a:lnTo>
                    <a:pt x="258397" y="254412"/>
                  </a:lnTo>
                  <a:lnTo>
                    <a:pt x="283986" y="242574"/>
                  </a:lnTo>
                  <a:lnTo>
                    <a:pt x="300278" y="238237"/>
                  </a:lnTo>
                  <a:lnTo>
                    <a:pt x="320744" y="231388"/>
                  </a:lnTo>
                  <a:lnTo>
                    <a:pt x="322375" y="229503"/>
                  </a:lnTo>
                  <a:lnTo>
                    <a:pt x="324992" y="224184"/>
                  </a:lnTo>
                  <a:lnTo>
                    <a:pt x="327889" y="223457"/>
                  </a:lnTo>
                  <a:lnTo>
                    <a:pt x="332960" y="222990"/>
                  </a:lnTo>
                  <a:lnTo>
                    <a:pt x="327259" y="232215"/>
                  </a:lnTo>
                  <a:lnTo>
                    <a:pt x="326717" y="234817"/>
                  </a:lnTo>
                  <a:lnTo>
                    <a:pt x="321406" y="243029"/>
                  </a:lnTo>
                  <a:lnTo>
                    <a:pt x="310125" y="254337"/>
                  </a:lnTo>
                  <a:lnTo>
                    <a:pt x="268327" y="284549"/>
                  </a:lnTo>
                  <a:lnTo>
                    <a:pt x="227520" y="319342"/>
                  </a:lnTo>
                  <a:lnTo>
                    <a:pt x="206395" y="331362"/>
                  </a:lnTo>
                  <a:lnTo>
                    <a:pt x="176038" y="359444"/>
                  </a:lnTo>
                  <a:lnTo>
                    <a:pt x="174469" y="362498"/>
                  </a:lnTo>
                  <a:lnTo>
                    <a:pt x="172471" y="364534"/>
                  </a:lnTo>
                  <a:lnTo>
                    <a:pt x="164226" y="368071"/>
                  </a:lnTo>
                  <a:lnTo>
                    <a:pt x="163410" y="370909"/>
                  </a:lnTo>
                  <a:lnTo>
                    <a:pt x="162888" y="375942"/>
                  </a:lnTo>
                  <a:lnTo>
                    <a:pt x="163797" y="376354"/>
                  </a:lnTo>
                  <a:lnTo>
                    <a:pt x="174702" y="377071"/>
                  </a:lnTo>
                  <a:lnTo>
                    <a:pt x="180132" y="374590"/>
                  </a:lnTo>
                  <a:lnTo>
                    <a:pt x="195174" y="363504"/>
                  </a:lnTo>
                  <a:lnTo>
                    <a:pt x="237204" y="348238"/>
                  </a:lnTo>
                  <a:lnTo>
                    <a:pt x="277068" y="328580"/>
                  </a:lnTo>
                  <a:lnTo>
                    <a:pt x="294207" y="320975"/>
                  </a:lnTo>
                  <a:lnTo>
                    <a:pt x="334209" y="308070"/>
                  </a:lnTo>
                  <a:lnTo>
                    <a:pt x="345638" y="303601"/>
                  </a:lnTo>
                  <a:lnTo>
                    <a:pt x="388353" y="300069"/>
                  </a:lnTo>
                  <a:lnTo>
                    <a:pt x="402282" y="300028"/>
                  </a:lnTo>
                  <a:lnTo>
                    <a:pt x="402638" y="304579"/>
                  </a:lnTo>
                  <a:lnTo>
                    <a:pt x="400182" y="309353"/>
                  </a:lnTo>
                  <a:lnTo>
                    <a:pt x="370374" y="346885"/>
                  </a:lnTo>
                  <a:lnTo>
                    <a:pt x="361077" y="357683"/>
                  </a:lnTo>
                  <a:lnTo>
                    <a:pt x="320962" y="384131"/>
                  </a:lnTo>
                  <a:lnTo>
                    <a:pt x="278342" y="424674"/>
                  </a:lnTo>
                  <a:lnTo>
                    <a:pt x="237129" y="456968"/>
                  </a:lnTo>
                  <a:lnTo>
                    <a:pt x="197594" y="488110"/>
                  </a:lnTo>
                  <a:lnTo>
                    <a:pt x="209833" y="488609"/>
                  </a:lnTo>
                  <a:lnTo>
                    <a:pt x="222004" y="484068"/>
                  </a:lnTo>
                  <a:lnTo>
                    <a:pt x="237291" y="474953"/>
                  </a:lnTo>
                  <a:lnTo>
                    <a:pt x="252258" y="470602"/>
                  </a:lnTo>
                  <a:lnTo>
                    <a:pt x="291400" y="446127"/>
                  </a:lnTo>
                  <a:lnTo>
                    <a:pt x="328180" y="428647"/>
                  </a:lnTo>
                  <a:lnTo>
                    <a:pt x="370510" y="411472"/>
                  </a:lnTo>
                  <a:lnTo>
                    <a:pt x="410785" y="394325"/>
                  </a:lnTo>
                  <a:lnTo>
                    <a:pt x="422534" y="389562"/>
                  </a:lnTo>
                  <a:lnTo>
                    <a:pt x="462781" y="379190"/>
                  </a:lnTo>
                  <a:lnTo>
                    <a:pt x="484525" y="376492"/>
                  </a:lnTo>
                  <a:lnTo>
                    <a:pt x="496863" y="370447"/>
                  </a:lnTo>
                  <a:lnTo>
                    <a:pt x="499794" y="369834"/>
                  </a:lnTo>
                  <a:lnTo>
                    <a:pt x="501750" y="370378"/>
                  </a:lnTo>
                  <a:lnTo>
                    <a:pt x="503053" y="371691"/>
                  </a:lnTo>
                  <a:lnTo>
                    <a:pt x="505143" y="376097"/>
                  </a:lnTo>
                  <a:lnTo>
                    <a:pt x="505614" y="384465"/>
                  </a:lnTo>
                  <a:lnTo>
                    <a:pt x="490081" y="406190"/>
                  </a:lnTo>
                  <a:lnTo>
                    <a:pt x="447624" y="442997"/>
                  </a:lnTo>
                  <a:lnTo>
                    <a:pt x="409053" y="468703"/>
                  </a:lnTo>
                  <a:lnTo>
                    <a:pt x="368531" y="503399"/>
                  </a:lnTo>
                  <a:lnTo>
                    <a:pt x="333046" y="525631"/>
                  </a:lnTo>
                  <a:lnTo>
                    <a:pt x="328929" y="531424"/>
                  </a:lnTo>
                  <a:lnTo>
                    <a:pt x="327832" y="534301"/>
                  </a:lnTo>
                  <a:lnTo>
                    <a:pt x="326146" y="536220"/>
                  </a:lnTo>
                  <a:lnTo>
                    <a:pt x="320178" y="539873"/>
                  </a:lnTo>
                  <a:lnTo>
                    <a:pt x="317185" y="548232"/>
                  </a:lnTo>
                  <a:lnTo>
                    <a:pt x="337464" y="548627"/>
                  </a:lnTo>
                  <a:lnTo>
                    <a:pt x="375564" y="535859"/>
                  </a:lnTo>
                  <a:lnTo>
                    <a:pt x="417465" y="511447"/>
                  </a:lnTo>
                  <a:lnTo>
                    <a:pt x="457104" y="491478"/>
                  </a:lnTo>
                  <a:lnTo>
                    <a:pt x="474233" y="483859"/>
                  </a:lnTo>
                  <a:lnTo>
                    <a:pt x="490420" y="480226"/>
                  </a:lnTo>
                  <a:lnTo>
                    <a:pt x="502625" y="474493"/>
                  </a:lnTo>
                  <a:lnTo>
                    <a:pt x="544604" y="462825"/>
                  </a:lnTo>
                  <a:lnTo>
                    <a:pt x="556884" y="456292"/>
                  </a:lnTo>
                  <a:lnTo>
                    <a:pt x="573733" y="454365"/>
                  </a:lnTo>
                  <a:lnTo>
                    <a:pt x="574194" y="461717"/>
                  </a:lnTo>
                  <a:lnTo>
                    <a:pt x="550326" y="491734"/>
                  </a:lnTo>
                  <a:lnTo>
                    <a:pt x="508364" y="524477"/>
                  </a:lnTo>
                  <a:lnTo>
                    <a:pt x="466832" y="554733"/>
                  </a:lnTo>
                  <a:lnTo>
                    <a:pt x="425718" y="585642"/>
                  </a:lnTo>
                  <a:lnTo>
                    <a:pt x="384482" y="611378"/>
                  </a:lnTo>
                  <a:lnTo>
                    <a:pt x="377825" y="614618"/>
                  </a:lnTo>
                  <a:lnTo>
                    <a:pt x="374716" y="615482"/>
                  </a:lnTo>
                  <a:lnTo>
                    <a:pt x="372644" y="617011"/>
                  </a:lnTo>
                  <a:lnTo>
                    <a:pt x="371262" y="618982"/>
                  </a:lnTo>
                  <a:lnTo>
                    <a:pt x="368512" y="625747"/>
                  </a:lnTo>
                  <a:lnTo>
                    <a:pt x="373053" y="625772"/>
                  </a:lnTo>
                  <a:lnTo>
                    <a:pt x="377825" y="623238"/>
                  </a:lnTo>
                  <a:lnTo>
                    <a:pt x="383121" y="619889"/>
                  </a:lnTo>
                  <a:lnTo>
                    <a:pt x="405852" y="610601"/>
                  </a:lnTo>
                  <a:lnTo>
                    <a:pt x="443192" y="588600"/>
                  </a:lnTo>
                  <a:lnTo>
                    <a:pt x="482822" y="568631"/>
                  </a:lnTo>
                  <a:lnTo>
                    <a:pt x="522030" y="545596"/>
                  </a:lnTo>
                  <a:lnTo>
                    <a:pt x="531349" y="538392"/>
                  </a:lnTo>
                  <a:lnTo>
                    <a:pt x="543747" y="534554"/>
                  </a:lnTo>
                  <a:lnTo>
                    <a:pt x="570438" y="527540"/>
                  </a:lnTo>
                  <a:lnTo>
                    <a:pt x="610279" y="512509"/>
                  </a:lnTo>
                  <a:lnTo>
                    <a:pt x="624599" y="505703"/>
                  </a:lnTo>
                  <a:lnTo>
                    <a:pt x="631917" y="500139"/>
                  </a:lnTo>
                  <a:lnTo>
                    <a:pt x="642337" y="497309"/>
                  </a:lnTo>
                  <a:lnTo>
                    <a:pt x="642776" y="504585"/>
                  </a:lnTo>
                  <a:lnTo>
                    <a:pt x="618116" y="530439"/>
                  </a:lnTo>
                  <a:lnTo>
                    <a:pt x="579846" y="560008"/>
                  </a:lnTo>
                  <a:lnTo>
                    <a:pt x="539763" y="586650"/>
                  </a:lnTo>
                  <a:lnTo>
                    <a:pt x="502083" y="619192"/>
                  </a:lnTo>
                  <a:lnTo>
                    <a:pt x="461706" y="645634"/>
                  </a:lnTo>
                  <a:lnTo>
                    <a:pt x="420543" y="677165"/>
                  </a:lnTo>
                  <a:lnTo>
                    <a:pt x="415443" y="682909"/>
                  </a:lnTo>
                  <a:lnTo>
                    <a:pt x="411897" y="692666"/>
                  </a:lnTo>
                  <a:lnTo>
                    <a:pt x="411408" y="701594"/>
                  </a:lnTo>
                  <a:lnTo>
                    <a:pt x="412345" y="702041"/>
                  </a:lnTo>
                  <a:lnTo>
                    <a:pt x="431513" y="702900"/>
                  </a:lnTo>
                  <a:lnTo>
                    <a:pt x="437145" y="700379"/>
                  </a:lnTo>
                  <a:lnTo>
                    <a:pt x="442824" y="697037"/>
                  </a:lnTo>
                  <a:lnTo>
                    <a:pt x="482181" y="680762"/>
                  </a:lnTo>
                  <a:lnTo>
                    <a:pt x="524863" y="665423"/>
                  </a:lnTo>
                  <a:lnTo>
                    <a:pt x="567357" y="645763"/>
                  </a:lnTo>
                  <a:lnTo>
                    <a:pt x="594241" y="631494"/>
                  </a:lnTo>
                  <a:lnTo>
                    <a:pt x="622757" y="623995"/>
                  </a:lnTo>
                  <a:lnTo>
                    <a:pt x="631045" y="620225"/>
                  </a:lnTo>
                  <a:lnTo>
                    <a:pt x="645469" y="617151"/>
                  </a:lnTo>
                  <a:lnTo>
                    <a:pt x="659359" y="610602"/>
                  </a:lnTo>
                  <a:lnTo>
                    <a:pt x="684372" y="608641"/>
                  </a:lnTo>
                  <a:lnTo>
                    <a:pt x="682559" y="611178"/>
                  </a:lnTo>
                  <a:lnTo>
                    <a:pt x="669525" y="623819"/>
                  </a:lnTo>
                  <a:lnTo>
                    <a:pt x="656658" y="632714"/>
                  </a:lnTo>
                  <a:lnTo>
                    <a:pt x="640755" y="649764"/>
                  </a:lnTo>
                  <a:lnTo>
                    <a:pt x="601562" y="677818"/>
                  </a:lnTo>
                  <a:lnTo>
                    <a:pt x="560045" y="709877"/>
                  </a:lnTo>
                  <a:lnTo>
                    <a:pt x="520904" y="739996"/>
                  </a:lnTo>
                  <a:lnTo>
                    <a:pt x="500278" y="758874"/>
                  </a:lnTo>
                  <a:lnTo>
                    <a:pt x="494378" y="761134"/>
                  </a:lnTo>
                  <a:lnTo>
                    <a:pt x="492422" y="762689"/>
                  </a:lnTo>
                  <a:lnTo>
                    <a:pt x="489029" y="770164"/>
                  </a:lnTo>
                  <a:lnTo>
                    <a:pt x="488666" y="775665"/>
                  </a:lnTo>
                  <a:lnTo>
                    <a:pt x="489568" y="777140"/>
                  </a:lnTo>
                  <a:lnTo>
                    <a:pt x="491122" y="778122"/>
                  </a:lnTo>
                  <a:lnTo>
                    <a:pt x="493110" y="778777"/>
                  </a:lnTo>
                  <a:lnTo>
                    <a:pt x="495388" y="778262"/>
                  </a:lnTo>
                  <a:lnTo>
                    <a:pt x="505887" y="773130"/>
                  </a:lnTo>
                  <a:lnTo>
                    <a:pt x="508668" y="772592"/>
                  </a:lnTo>
                  <a:lnTo>
                    <a:pt x="550533" y="749989"/>
                  </a:lnTo>
                  <a:lnTo>
                    <a:pt x="588644" y="726040"/>
                  </a:lnTo>
                  <a:lnTo>
                    <a:pt x="630208" y="708672"/>
                  </a:lnTo>
                  <a:lnTo>
                    <a:pt x="671325" y="688649"/>
                  </a:lnTo>
                  <a:lnTo>
                    <a:pt x="705678" y="672454"/>
                  </a:lnTo>
                  <a:lnTo>
                    <a:pt x="746853" y="661412"/>
                  </a:lnTo>
                  <a:lnTo>
                    <a:pt x="753509" y="658128"/>
                  </a:lnTo>
                  <a:lnTo>
                    <a:pt x="759642" y="654445"/>
                  </a:lnTo>
                  <a:lnTo>
                    <a:pt x="771340" y="652082"/>
                  </a:lnTo>
                  <a:lnTo>
                    <a:pt x="788403" y="651502"/>
                  </a:lnTo>
                  <a:lnTo>
                    <a:pt x="788507" y="656052"/>
                  </a:lnTo>
                  <a:lnTo>
                    <a:pt x="785991" y="660825"/>
                  </a:lnTo>
                  <a:lnTo>
                    <a:pt x="780745" y="666122"/>
                  </a:lnTo>
                  <a:lnTo>
                    <a:pt x="741908" y="692466"/>
                  </a:lnTo>
                  <a:lnTo>
                    <a:pt x="700232" y="722091"/>
                  </a:lnTo>
                  <a:lnTo>
                    <a:pt x="660575" y="748919"/>
                  </a:lnTo>
                  <a:lnTo>
                    <a:pt x="623120" y="782015"/>
                  </a:lnTo>
                  <a:lnTo>
                    <a:pt x="581659" y="808514"/>
                  </a:lnTo>
                  <a:lnTo>
                    <a:pt x="558831" y="829825"/>
                  </a:lnTo>
                  <a:lnTo>
                    <a:pt x="557866" y="833308"/>
                  </a:lnTo>
                  <a:lnTo>
                    <a:pt x="557608" y="835570"/>
                  </a:lnTo>
                  <a:lnTo>
                    <a:pt x="558389" y="837078"/>
                  </a:lnTo>
                  <a:lnTo>
                    <a:pt x="559862" y="838084"/>
                  </a:lnTo>
                  <a:lnTo>
                    <a:pt x="566486" y="839499"/>
                  </a:lnTo>
                  <a:lnTo>
                    <a:pt x="577258" y="839977"/>
                  </a:lnTo>
                  <a:lnTo>
                    <a:pt x="582883" y="837502"/>
                  </a:lnTo>
                  <a:lnTo>
                    <a:pt x="598061" y="826418"/>
                  </a:lnTo>
                  <a:lnTo>
                    <a:pt x="640110" y="811153"/>
                  </a:lnTo>
                  <a:lnTo>
                    <a:pt x="680927" y="790543"/>
                  </a:lnTo>
                  <a:lnTo>
                    <a:pt x="722035" y="766593"/>
                  </a:lnTo>
                  <a:lnTo>
                    <a:pt x="762940" y="748724"/>
                  </a:lnTo>
                  <a:lnTo>
                    <a:pt x="805631" y="731516"/>
                  </a:lnTo>
                  <a:lnTo>
                    <a:pt x="830836" y="722621"/>
                  </a:lnTo>
                  <a:lnTo>
                    <a:pt x="848388" y="718293"/>
                  </a:lnTo>
                  <a:lnTo>
                    <a:pt x="865653" y="713518"/>
                  </a:lnTo>
                  <a:lnTo>
                    <a:pt x="899989" y="709144"/>
                  </a:lnTo>
                  <a:lnTo>
                    <a:pt x="918301" y="704161"/>
                  </a:lnTo>
                  <a:lnTo>
                    <a:pt x="928066" y="703298"/>
                  </a:lnTo>
                  <a:lnTo>
                    <a:pt x="934060" y="705637"/>
                  </a:lnTo>
                  <a:lnTo>
                    <a:pt x="941119" y="710348"/>
                  </a:lnTo>
                  <a:lnTo>
                    <a:pt x="946892" y="711164"/>
                  </a:lnTo>
                  <a:lnTo>
                    <a:pt x="948403" y="712231"/>
                  </a:lnTo>
                  <a:lnTo>
                    <a:pt x="949413" y="713895"/>
                  </a:lnTo>
                  <a:lnTo>
                    <a:pt x="950085" y="715956"/>
                  </a:lnTo>
                  <a:lnTo>
                    <a:pt x="949580" y="717332"/>
                  </a:lnTo>
                  <a:lnTo>
                    <a:pt x="948291" y="718247"/>
                  </a:lnTo>
                  <a:lnTo>
                    <a:pt x="946479" y="718858"/>
                  </a:lnTo>
                  <a:lnTo>
                    <a:pt x="905249" y="755175"/>
                  </a:lnTo>
                  <a:lnTo>
                    <a:pt x="863626" y="781945"/>
                  </a:lnTo>
                  <a:lnTo>
                    <a:pt x="820871" y="807755"/>
                  </a:lnTo>
                  <a:lnTo>
                    <a:pt x="780671" y="834636"/>
                  </a:lnTo>
                  <a:lnTo>
                    <a:pt x="752421" y="854750"/>
                  </a:lnTo>
                  <a:lnTo>
                    <a:pt x="730538" y="867615"/>
                  </a:lnTo>
                  <a:lnTo>
                    <a:pt x="688793" y="896980"/>
                  </a:lnTo>
                  <a:lnTo>
                    <a:pt x="675384" y="905739"/>
                  </a:lnTo>
                  <a:lnTo>
                    <a:pt x="669438" y="915543"/>
                  </a:lnTo>
                  <a:lnTo>
                    <a:pt x="668560" y="925422"/>
                  </a:lnTo>
                  <a:lnTo>
                    <a:pt x="673094" y="925702"/>
                  </a:lnTo>
                  <a:lnTo>
                    <a:pt x="715179" y="910636"/>
                  </a:lnTo>
                  <a:lnTo>
                    <a:pt x="756855" y="891478"/>
                  </a:lnTo>
                  <a:lnTo>
                    <a:pt x="771607" y="884840"/>
                  </a:lnTo>
                  <a:lnTo>
                    <a:pt x="807039" y="864143"/>
                  </a:lnTo>
                  <a:lnTo>
                    <a:pt x="846196" y="848824"/>
                  </a:lnTo>
                  <a:lnTo>
                    <a:pt x="883666" y="828509"/>
                  </a:lnTo>
                  <a:lnTo>
                    <a:pt x="921268" y="811875"/>
                  </a:lnTo>
                  <a:lnTo>
                    <a:pt x="958005" y="799820"/>
                  </a:lnTo>
                  <a:lnTo>
                    <a:pt x="994205" y="790729"/>
                  </a:lnTo>
                  <a:lnTo>
                    <a:pt x="1035373" y="776007"/>
                  </a:lnTo>
                  <a:lnTo>
                    <a:pt x="1050525" y="772402"/>
                  </a:lnTo>
                  <a:lnTo>
                    <a:pt x="1076282" y="771515"/>
                  </a:lnTo>
                  <a:lnTo>
                    <a:pt x="1074229" y="771515"/>
                  </a:lnTo>
                  <a:lnTo>
                    <a:pt x="1073300" y="772468"/>
                  </a:lnTo>
                  <a:lnTo>
                    <a:pt x="1072269" y="776065"/>
                  </a:lnTo>
                  <a:lnTo>
                    <a:pt x="1066731" y="780841"/>
                  </a:lnTo>
                  <a:lnTo>
                    <a:pt x="1048140" y="793521"/>
                  </a:lnTo>
                  <a:lnTo>
                    <a:pt x="1033318" y="798037"/>
                  </a:lnTo>
                  <a:lnTo>
                    <a:pt x="994029" y="820488"/>
                  </a:lnTo>
                  <a:lnTo>
                    <a:pt x="958649" y="841687"/>
                  </a:lnTo>
                  <a:lnTo>
                    <a:pt x="916960" y="863859"/>
                  </a:lnTo>
                  <a:lnTo>
                    <a:pt x="875206" y="885734"/>
                  </a:lnTo>
                  <a:lnTo>
                    <a:pt x="837461" y="911450"/>
                  </a:lnTo>
                  <a:lnTo>
                    <a:pt x="796094" y="936128"/>
                  </a:lnTo>
                  <a:lnTo>
                    <a:pt x="793580" y="938407"/>
                  </a:lnTo>
                  <a:lnTo>
                    <a:pt x="790786" y="943479"/>
                  </a:lnTo>
                  <a:lnTo>
                    <a:pt x="788682" y="951065"/>
                  </a:lnTo>
                  <a:lnTo>
                    <a:pt x="795944" y="958877"/>
                  </a:lnTo>
                  <a:lnTo>
                    <a:pt x="797289" y="958335"/>
                  </a:lnTo>
                  <a:lnTo>
                    <a:pt x="801324" y="955194"/>
                  </a:lnTo>
                  <a:lnTo>
                    <a:pt x="808834" y="953163"/>
                  </a:lnTo>
                  <a:lnTo>
                    <a:pt x="823770" y="949479"/>
                  </a:lnTo>
                  <a:lnTo>
                    <a:pt x="840261" y="944896"/>
                  </a:lnTo>
                  <a:lnTo>
                    <a:pt x="857213" y="940997"/>
                  </a:lnTo>
                  <a:lnTo>
                    <a:pt x="893968" y="925648"/>
                  </a:lnTo>
                  <a:lnTo>
                    <a:pt x="936295" y="908659"/>
                  </a:lnTo>
                  <a:lnTo>
                    <a:pt x="976458" y="894385"/>
                  </a:lnTo>
                  <a:lnTo>
                    <a:pt x="1012663" y="880100"/>
                  </a:lnTo>
                  <a:lnTo>
                    <a:pt x="1051920" y="865812"/>
                  </a:lnTo>
                  <a:lnTo>
                    <a:pt x="1070739" y="859779"/>
                  </a:lnTo>
                  <a:lnTo>
                    <a:pt x="1088379" y="855452"/>
                  </a:lnTo>
                  <a:lnTo>
                    <a:pt x="1106857" y="850007"/>
                  </a:lnTo>
                  <a:lnTo>
                    <a:pt x="1125569" y="847979"/>
                  </a:lnTo>
                  <a:lnTo>
                    <a:pt x="1137931" y="841321"/>
                  </a:lnTo>
                  <a:lnTo>
                    <a:pt x="1139582" y="841864"/>
                  </a:lnTo>
                  <a:lnTo>
                    <a:pt x="1148189" y="848346"/>
                  </a:lnTo>
                  <a:lnTo>
                    <a:pt x="1148476" y="853122"/>
                  </a:lnTo>
                  <a:lnTo>
                    <a:pt x="1146003" y="857950"/>
                  </a:lnTo>
                  <a:lnTo>
                    <a:pt x="1144009" y="860570"/>
                  </a:lnTo>
                  <a:lnTo>
                    <a:pt x="1139255" y="863483"/>
                  </a:lnTo>
                  <a:lnTo>
                    <a:pt x="1133967" y="865729"/>
                  </a:lnTo>
                  <a:lnTo>
                    <a:pt x="1093007" y="897476"/>
                  </a:lnTo>
                  <a:lnTo>
                    <a:pt x="1051252" y="927995"/>
                  </a:lnTo>
                  <a:lnTo>
                    <a:pt x="1008488" y="954261"/>
                  </a:lnTo>
                  <a:lnTo>
                    <a:pt x="966586" y="980026"/>
                  </a:lnTo>
                  <a:lnTo>
                    <a:pt x="925761" y="1009584"/>
                  </a:lnTo>
                  <a:lnTo>
                    <a:pt x="893263" y="1035535"/>
                  </a:lnTo>
                  <a:lnTo>
                    <a:pt x="892239" y="1039035"/>
                  </a:lnTo>
                  <a:lnTo>
                    <a:pt x="891469" y="1045436"/>
                  </a:lnTo>
                  <a:lnTo>
                    <a:pt x="903357" y="1045800"/>
                  </a:lnTo>
                  <a:lnTo>
                    <a:pt x="943098" y="1028466"/>
                  </a:lnTo>
                  <a:lnTo>
                    <a:pt x="979707" y="1011525"/>
                  </a:lnTo>
                  <a:lnTo>
                    <a:pt x="1022021" y="994398"/>
                  </a:lnTo>
                  <a:lnTo>
                    <a:pt x="1062183" y="974220"/>
                  </a:lnTo>
                  <a:lnTo>
                    <a:pt x="1098388" y="957605"/>
                  </a:lnTo>
                  <a:lnTo>
                    <a:pt x="1137645" y="943011"/>
                  </a:lnTo>
                  <a:lnTo>
                    <a:pt x="1151349" y="938224"/>
                  </a:lnTo>
                  <a:lnTo>
                    <a:pt x="1178351" y="932609"/>
                  </a:lnTo>
                  <a:lnTo>
                    <a:pt x="1203420" y="920823"/>
                  </a:lnTo>
                  <a:lnTo>
                    <a:pt x="1242411" y="917251"/>
                  </a:lnTo>
                  <a:lnTo>
                    <a:pt x="1238199" y="917248"/>
                  </a:lnTo>
                  <a:lnTo>
                    <a:pt x="1233505" y="919788"/>
                  </a:lnTo>
                  <a:lnTo>
                    <a:pt x="1190700" y="954097"/>
                  </a:lnTo>
                  <a:lnTo>
                    <a:pt x="1178738" y="963152"/>
                  </a:lnTo>
                  <a:lnTo>
                    <a:pt x="1136978" y="989579"/>
                  </a:lnTo>
                  <a:lnTo>
                    <a:pt x="1094213" y="1017162"/>
                  </a:lnTo>
                  <a:lnTo>
                    <a:pt x="1052311" y="1047982"/>
                  </a:lnTo>
                  <a:lnTo>
                    <a:pt x="1011674" y="1077524"/>
                  </a:lnTo>
                  <a:lnTo>
                    <a:pt x="1008738" y="1078391"/>
                  </a:lnTo>
                  <a:lnTo>
                    <a:pt x="1006780" y="1079921"/>
                  </a:lnTo>
                  <a:lnTo>
                    <a:pt x="1003016" y="1088299"/>
                  </a:lnTo>
                  <a:lnTo>
                    <a:pt x="1010258" y="1088664"/>
                  </a:lnTo>
                  <a:lnTo>
                    <a:pt x="1029931" y="1081908"/>
                  </a:lnTo>
                  <a:lnTo>
                    <a:pt x="1039658" y="1079964"/>
                  </a:lnTo>
                  <a:lnTo>
                    <a:pt x="1082086" y="1060005"/>
                  </a:lnTo>
                  <a:lnTo>
                    <a:pt x="1124252" y="1042968"/>
                  </a:lnTo>
                  <a:lnTo>
                    <a:pt x="1167054" y="1025831"/>
                  </a:lnTo>
                  <a:lnTo>
                    <a:pt x="1201991" y="1007300"/>
                  </a:lnTo>
                  <a:lnTo>
                    <a:pt x="1236308" y="996698"/>
                  </a:lnTo>
                  <a:lnTo>
                    <a:pt x="1261087" y="987446"/>
                  </a:lnTo>
                  <a:lnTo>
                    <a:pt x="1279861" y="985195"/>
                  </a:lnTo>
                  <a:lnTo>
                    <a:pt x="1296786" y="978488"/>
                  </a:lnTo>
                  <a:lnTo>
                    <a:pt x="1309744" y="977363"/>
                  </a:lnTo>
                  <a:lnTo>
                    <a:pt x="1310321" y="978280"/>
                  </a:lnTo>
                  <a:lnTo>
                    <a:pt x="1311322" y="984645"/>
                  </a:lnTo>
                  <a:lnTo>
                    <a:pt x="1291317" y="1005947"/>
                  </a:lnTo>
                  <a:lnTo>
                    <a:pt x="1251236" y="1038019"/>
                  </a:lnTo>
                  <a:lnTo>
                    <a:pt x="1221908" y="1064984"/>
                  </a:lnTo>
                  <a:lnTo>
                    <a:pt x="1180821" y="1092358"/>
                  </a:lnTo>
                  <a:lnTo>
                    <a:pt x="1140070" y="1124822"/>
                  </a:lnTo>
                  <a:lnTo>
                    <a:pt x="1103025" y="1160018"/>
                  </a:lnTo>
                  <a:lnTo>
                    <a:pt x="1099767" y="1165798"/>
                  </a:lnTo>
                  <a:lnTo>
                    <a:pt x="1097504" y="1174239"/>
                  </a:lnTo>
                  <a:lnTo>
                    <a:pt x="1097314" y="1178468"/>
                  </a:lnTo>
                  <a:lnTo>
                    <a:pt x="1098216" y="1179977"/>
                  </a:lnTo>
                  <a:lnTo>
                    <a:pt x="1099769" y="1180984"/>
                  </a:lnTo>
                  <a:lnTo>
                    <a:pt x="1106506" y="1182399"/>
                  </a:lnTo>
                  <a:lnTo>
                    <a:pt x="1109106" y="1182597"/>
                  </a:lnTo>
                  <a:lnTo>
                    <a:pt x="1114535" y="1180278"/>
                  </a:lnTo>
                  <a:lnTo>
                    <a:pt x="1130332" y="1171028"/>
                  </a:lnTo>
                  <a:lnTo>
                    <a:pt x="1168700" y="1159308"/>
                  </a:lnTo>
                  <a:lnTo>
                    <a:pt x="1208788" y="1142917"/>
                  </a:lnTo>
                  <a:lnTo>
                    <a:pt x="1251408" y="1125838"/>
                  </a:lnTo>
                  <a:lnTo>
                    <a:pt x="1276608" y="1116954"/>
                  </a:lnTo>
                  <a:lnTo>
                    <a:pt x="1294158" y="1112627"/>
                  </a:lnTo>
                  <a:lnTo>
                    <a:pt x="1311422" y="1107852"/>
                  </a:lnTo>
                  <a:lnTo>
                    <a:pt x="1321928" y="1105783"/>
                  </a:lnTo>
                  <a:lnTo>
                    <a:pt x="1334150" y="1100217"/>
                  </a:lnTo>
                  <a:lnTo>
                    <a:pt x="1360818" y="1097385"/>
                  </a:lnTo>
                  <a:lnTo>
                    <a:pt x="1371074" y="1105493"/>
                  </a:lnTo>
                  <a:lnTo>
                    <a:pt x="1371361" y="1110289"/>
                  </a:lnTo>
                  <a:lnTo>
                    <a:pt x="1368888" y="1115121"/>
                  </a:lnTo>
                  <a:lnTo>
                    <a:pt x="1351326" y="1134458"/>
                  </a:lnTo>
                  <a:lnTo>
                    <a:pt x="1311244" y="1166604"/>
                  </a:lnTo>
                  <a:lnTo>
                    <a:pt x="1298988" y="1176662"/>
                  </a:lnTo>
                  <a:lnTo>
                    <a:pt x="1257014" y="1203820"/>
                  </a:lnTo>
                  <a:lnTo>
                    <a:pt x="1215182" y="1231468"/>
                  </a:lnTo>
                  <a:lnTo>
                    <a:pt x="1174552" y="1268544"/>
                  </a:lnTo>
                  <a:lnTo>
                    <a:pt x="1169657" y="1274357"/>
                  </a:lnTo>
                  <a:lnTo>
                    <a:pt x="1165894" y="1285360"/>
                  </a:lnTo>
                  <a:lnTo>
                    <a:pt x="1185896" y="1285852"/>
                  </a:lnTo>
                  <a:lnTo>
                    <a:pt x="1225978" y="1268496"/>
                  </a:lnTo>
                  <a:lnTo>
                    <a:pt x="1265767" y="1248704"/>
                  </a:lnTo>
                  <a:lnTo>
                    <a:pt x="1307426" y="1231571"/>
                  </a:lnTo>
                  <a:lnTo>
                    <a:pt x="1350183" y="1214427"/>
                  </a:lnTo>
                  <a:lnTo>
                    <a:pt x="1392360" y="1194425"/>
                  </a:lnTo>
                  <a:lnTo>
                    <a:pt x="1433544" y="1177279"/>
                  </a:lnTo>
                  <a:lnTo>
                    <a:pt x="1451254" y="1169661"/>
                  </a:lnTo>
                  <a:lnTo>
                    <a:pt x="1467614" y="1166027"/>
                  </a:lnTo>
                  <a:lnTo>
                    <a:pt x="1482157" y="1159288"/>
                  </a:lnTo>
                  <a:lnTo>
                    <a:pt x="1498715" y="1157312"/>
                  </a:lnTo>
                  <a:lnTo>
                    <a:pt x="1499165" y="1158253"/>
                  </a:lnTo>
                  <a:lnTo>
                    <a:pt x="1499667" y="1161839"/>
                  </a:lnTo>
                  <a:lnTo>
                    <a:pt x="1498848" y="1163175"/>
                  </a:lnTo>
                  <a:lnTo>
                    <a:pt x="1497350" y="1164067"/>
                  </a:lnTo>
                  <a:lnTo>
                    <a:pt x="1495398" y="1164661"/>
                  </a:lnTo>
                  <a:lnTo>
                    <a:pt x="1482685" y="1175019"/>
                  </a:lnTo>
                  <a:lnTo>
                    <a:pt x="1471740" y="1183171"/>
                  </a:lnTo>
                  <a:lnTo>
                    <a:pt x="1429642" y="1214939"/>
                  </a:lnTo>
                  <a:lnTo>
                    <a:pt x="1395168" y="1240528"/>
                  </a:lnTo>
                  <a:lnTo>
                    <a:pt x="1354068" y="1263808"/>
                  </a:lnTo>
                  <a:lnTo>
                    <a:pt x="1315990" y="1291685"/>
                  </a:lnTo>
                  <a:lnTo>
                    <a:pt x="1275376" y="1316969"/>
                  </a:lnTo>
                  <a:lnTo>
                    <a:pt x="1257695" y="1331541"/>
                  </a:lnTo>
                  <a:lnTo>
                    <a:pt x="1254235" y="1337281"/>
                  </a:lnTo>
                  <a:lnTo>
                    <a:pt x="1252013" y="1344175"/>
                  </a:lnTo>
                  <a:lnTo>
                    <a:pt x="1252783" y="1344741"/>
                  </a:lnTo>
                  <a:lnTo>
                    <a:pt x="1263446" y="1345723"/>
                  </a:lnTo>
                  <a:lnTo>
                    <a:pt x="1271632" y="1345828"/>
                  </a:lnTo>
                  <a:lnTo>
                    <a:pt x="1277256" y="1343312"/>
                  </a:lnTo>
                  <a:lnTo>
                    <a:pt x="1314668" y="1322912"/>
                  </a:lnTo>
                  <a:lnTo>
                    <a:pt x="1356896" y="1303003"/>
                  </a:lnTo>
                  <a:lnTo>
                    <a:pt x="1399211" y="1285864"/>
                  </a:lnTo>
                  <a:lnTo>
                    <a:pt x="1439485" y="1268720"/>
                  </a:lnTo>
                  <a:lnTo>
                    <a:pt x="1452187" y="1263958"/>
                  </a:lnTo>
                  <a:lnTo>
                    <a:pt x="1493537" y="1253638"/>
                  </a:lnTo>
                  <a:lnTo>
                    <a:pt x="1514512" y="1242846"/>
                  </a:lnTo>
                  <a:lnTo>
                    <a:pt x="1518270" y="1240041"/>
                  </a:lnTo>
                  <a:lnTo>
                    <a:pt x="1527525" y="1236923"/>
                  </a:lnTo>
                  <a:lnTo>
                    <a:pt x="1566919" y="1234443"/>
                  </a:lnTo>
                  <a:lnTo>
                    <a:pt x="1567496" y="1235391"/>
                  </a:lnTo>
                  <a:lnTo>
                    <a:pt x="1568582" y="1245013"/>
                  </a:lnTo>
                  <a:lnTo>
                    <a:pt x="1568604" y="1247200"/>
                  </a:lnTo>
                  <a:lnTo>
                    <a:pt x="1566089" y="1252171"/>
                  </a:lnTo>
                  <a:lnTo>
                    <a:pt x="1564084" y="1254829"/>
                  </a:lnTo>
                  <a:lnTo>
                    <a:pt x="1544494" y="1271312"/>
                  </a:lnTo>
                  <a:lnTo>
                    <a:pt x="1536958" y="1280349"/>
                  </a:lnTo>
                  <a:lnTo>
                    <a:pt x="1499619" y="1306763"/>
                  </a:lnTo>
                  <a:lnTo>
                    <a:pt x="1457241" y="1340235"/>
                  </a:lnTo>
                  <a:lnTo>
                    <a:pt x="1414421" y="1374453"/>
                  </a:lnTo>
                  <a:lnTo>
                    <a:pt x="1371653" y="1414452"/>
                  </a:lnTo>
                  <a:lnTo>
                    <a:pt x="1330357" y="1455577"/>
                  </a:lnTo>
                  <a:lnTo>
                    <a:pt x="1330730" y="1457109"/>
                  </a:lnTo>
                  <a:lnTo>
                    <a:pt x="1336152" y="1464543"/>
                  </a:lnTo>
                  <a:lnTo>
                    <a:pt x="1359530" y="1457079"/>
                  </a:lnTo>
                  <a:lnTo>
                    <a:pt x="1383994" y="1443708"/>
                  </a:lnTo>
                  <a:lnTo>
                    <a:pt x="1422979" y="1431051"/>
                  </a:lnTo>
                  <a:lnTo>
                    <a:pt x="1459752" y="1414404"/>
                  </a:lnTo>
                  <a:lnTo>
                    <a:pt x="1493559" y="1399205"/>
                  </a:lnTo>
                  <a:lnTo>
                    <a:pt x="1511264" y="1386651"/>
                  </a:lnTo>
                  <a:lnTo>
                    <a:pt x="1550706" y="1373888"/>
                  </a:lnTo>
                  <a:lnTo>
                    <a:pt x="1564814" y="1366662"/>
                  </a:lnTo>
                  <a:lnTo>
                    <a:pt x="1607574" y="1355334"/>
                  </a:lnTo>
                  <a:lnTo>
                    <a:pt x="1626921" y="1354479"/>
                  </a:lnTo>
                  <a:lnTo>
                    <a:pt x="1627499" y="1355421"/>
                  </a:lnTo>
                  <a:lnTo>
                    <a:pt x="1628505" y="1361829"/>
                  </a:lnTo>
                  <a:lnTo>
                    <a:pt x="1596241" y="1403204"/>
                  </a:lnTo>
                  <a:lnTo>
                    <a:pt x="1557311" y="1440348"/>
                  </a:lnTo>
                  <a:lnTo>
                    <a:pt x="1515183" y="1477015"/>
                  </a:lnTo>
                  <a:lnTo>
                    <a:pt x="1474925" y="1516794"/>
                  </a:lnTo>
                  <a:lnTo>
                    <a:pt x="1447757" y="1544875"/>
                  </a:lnTo>
                  <a:lnTo>
                    <a:pt x="1424550" y="1575591"/>
                  </a:lnTo>
                  <a:lnTo>
                    <a:pt x="1424959" y="1576171"/>
                  </a:lnTo>
                  <a:lnTo>
                    <a:pt x="1427951" y="1576814"/>
                  </a:lnTo>
                  <a:lnTo>
                    <a:pt x="1448717" y="1577316"/>
                  </a:lnTo>
                  <a:lnTo>
                    <a:pt x="1463793" y="1572775"/>
                  </a:lnTo>
                  <a:lnTo>
                    <a:pt x="1501091" y="1554371"/>
                  </a:lnTo>
                  <a:lnTo>
                    <a:pt x="1538008" y="1537316"/>
                  </a:lnTo>
                  <a:lnTo>
                    <a:pt x="1580222" y="1520179"/>
                  </a:lnTo>
                  <a:lnTo>
                    <a:pt x="1622076" y="1503036"/>
                  </a:lnTo>
                  <a:lnTo>
                    <a:pt x="1657155" y="1486842"/>
                  </a:lnTo>
                  <a:lnTo>
                    <a:pt x="1698269" y="1475055"/>
                  </a:lnTo>
                  <a:lnTo>
                    <a:pt x="1713898" y="1474470"/>
                  </a:lnTo>
                  <a:lnTo>
                    <a:pt x="1714238" y="1479014"/>
                  </a:lnTo>
                  <a:lnTo>
                    <a:pt x="1711778" y="1483786"/>
                  </a:lnTo>
                  <a:lnTo>
                    <a:pt x="1681210" y="1516171"/>
                  </a:lnTo>
                  <a:lnTo>
                    <a:pt x="1641888" y="1546791"/>
                  </a:lnTo>
                  <a:lnTo>
                    <a:pt x="1599135" y="1579170"/>
                  </a:lnTo>
                  <a:lnTo>
                    <a:pt x="1576999" y="1596002"/>
                  </a:lnTo>
                  <a:lnTo>
                    <a:pt x="1560423" y="1615690"/>
                  </a:lnTo>
                  <a:lnTo>
                    <a:pt x="1551606" y="1621398"/>
                  </a:lnTo>
                  <a:lnTo>
                    <a:pt x="1548714" y="1623853"/>
                  </a:lnTo>
                  <a:lnTo>
                    <a:pt x="1545501" y="1629122"/>
                  </a:lnTo>
                  <a:lnTo>
                    <a:pt x="1543439" y="1635715"/>
                  </a:lnTo>
                  <a:lnTo>
                    <a:pt x="1545697" y="1634076"/>
                  </a:lnTo>
                  <a:lnTo>
                    <a:pt x="1547633" y="1632306"/>
                  </a:lnTo>
                  <a:lnTo>
                    <a:pt x="1552323" y="1630339"/>
                  </a:lnTo>
                  <a:lnTo>
                    <a:pt x="1554907" y="1629814"/>
                  </a:lnTo>
                  <a:lnTo>
                    <a:pt x="1563095" y="1624525"/>
                  </a:lnTo>
                  <a:lnTo>
                    <a:pt x="1595124" y="1602993"/>
                  </a:lnTo>
                  <a:lnTo>
                    <a:pt x="1634416" y="1583042"/>
                  </a:lnTo>
                  <a:lnTo>
                    <a:pt x="1673216" y="1565900"/>
                  </a:lnTo>
                  <a:lnTo>
                    <a:pt x="1711171" y="1541374"/>
                  </a:lnTo>
                  <a:lnTo>
                    <a:pt x="1751508" y="1521202"/>
                  </a:lnTo>
                  <a:lnTo>
                    <a:pt x="1771845" y="1515548"/>
                  </a:lnTo>
                  <a:lnTo>
                    <a:pt x="1778972" y="1511771"/>
                  </a:lnTo>
                  <a:lnTo>
                    <a:pt x="1788341" y="1508693"/>
                  </a:lnTo>
                  <a:lnTo>
                    <a:pt x="1797149" y="1503124"/>
                  </a:lnTo>
                  <a:lnTo>
                    <a:pt x="1805791" y="1501050"/>
                  </a:lnTo>
                  <a:lnTo>
                    <a:pt x="1811523" y="1500566"/>
                  </a:lnTo>
                  <a:lnTo>
                    <a:pt x="1813433" y="1501388"/>
                  </a:lnTo>
                  <a:lnTo>
                    <a:pt x="1814705" y="1502890"/>
                  </a:lnTo>
                  <a:lnTo>
                    <a:pt x="1815554" y="1504843"/>
                  </a:lnTo>
                  <a:lnTo>
                    <a:pt x="1815168" y="1506145"/>
                  </a:lnTo>
                  <a:lnTo>
                    <a:pt x="1813958" y="1507014"/>
                  </a:lnTo>
                  <a:lnTo>
                    <a:pt x="1812197" y="1507593"/>
                  </a:lnTo>
                  <a:lnTo>
                    <a:pt x="1811025" y="1508931"/>
                  </a:lnTo>
                  <a:lnTo>
                    <a:pt x="1809721" y="1512958"/>
                  </a:lnTo>
                  <a:lnTo>
                    <a:pt x="1808421" y="1514412"/>
                  </a:lnTo>
                  <a:lnTo>
                    <a:pt x="1796838" y="1521489"/>
                  </a:lnTo>
                  <a:lnTo>
                    <a:pt x="1757004" y="1553674"/>
                  </a:lnTo>
                  <a:lnTo>
                    <a:pt x="1717225" y="1587186"/>
                  </a:lnTo>
                  <a:lnTo>
                    <a:pt x="1678185" y="1622340"/>
                  </a:lnTo>
                  <a:lnTo>
                    <a:pt x="1637733" y="1662549"/>
                  </a:lnTo>
                  <a:lnTo>
                    <a:pt x="1644654" y="1663011"/>
                  </a:lnTo>
                  <a:lnTo>
                    <a:pt x="1650012" y="1658490"/>
                  </a:lnTo>
                  <a:lnTo>
                    <a:pt x="1657515" y="1656264"/>
                  </a:lnTo>
                  <a:lnTo>
                    <a:pt x="1672450" y="1652470"/>
                  </a:lnTo>
                  <a:lnTo>
                    <a:pt x="1711579" y="1634362"/>
                  </a:lnTo>
                  <a:lnTo>
                    <a:pt x="1750368" y="1609944"/>
                  </a:lnTo>
                  <a:lnTo>
                    <a:pt x="1792874" y="1591722"/>
                  </a:lnTo>
                  <a:lnTo>
                    <a:pt x="1831154" y="1574482"/>
                  </a:lnTo>
                  <a:lnTo>
                    <a:pt x="1871520" y="1555423"/>
                  </a:lnTo>
                  <a:lnTo>
                    <a:pt x="1887729" y="1551789"/>
                  </a:lnTo>
                  <a:lnTo>
                    <a:pt x="1902222" y="1545049"/>
                  </a:lnTo>
                  <a:lnTo>
                    <a:pt x="1926986" y="1543074"/>
                  </a:lnTo>
                  <a:lnTo>
                    <a:pt x="1927556" y="1544015"/>
                  </a:lnTo>
                  <a:lnTo>
                    <a:pt x="1928189" y="1547601"/>
                  </a:lnTo>
                  <a:lnTo>
                    <a:pt x="1927404" y="1548937"/>
                  </a:lnTo>
                  <a:lnTo>
                    <a:pt x="1925929" y="1549830"/>
                  </a:lnTo>
                  <a:lnTo>
                    <a:pt x="1923993" y="1550424"/>
                  </a:lnTo>
                  <a:lnTo>
                    <a:pt x="1922702" y="1551773"/>
                  </a:lnTo>
                  <a:lnTo>
                    <a:pt x="1918091" y="1560781"/>
                  </a:lnTo>
                  <a:lnTo>
                    <a:pt x="1878740" y="1601540"/>
                  </a:lnTo>
                  <a:lnTo>
                    <a:pt x="1838324" y="1634599"/>
                  </a:lnTo>
                  <a:lnTo>
                    <a:pt x="1795677" y="1668780"/>
                  </a:lnTo>
                  <a:lnTo>
                    <a:pt x="1754461" y="1707823"/>
                  </a:lnTo>
                  <a:lnTo>
                    <a:pt x="1730372" y="1725418"/>
                  </a:lnTo>
                  <a:lnTo>
                    <a:pt x="1726251" y="1731412"/>
                  </a:lnTo>
                  <a:lnTo>
                    <a:pt x="1723388" y="1740002"/>
                  </a:lnTo>
                  <a:lnTo>
                    <a:pt x="1723010" y="1747435"/>
                  </a:lnTo>
                  <a:lnTo>
                    <a:pt x="1725519" y="1745643"/>
                  </a:lnTo>
                  <a:lnTo>
                    <a:pt x="1727522" y="1743831"/>
                  </a:lnTo>
                  <a:lnTo>
                    <a:pt x="1732286" y="1741818"/>
                  </a:lnTo>
                  <a:lnTo>
                    <a:pt x="1734890" y="1741281"/>
                  </a:lnTo>
                  <a:lnTo>
                    <a:pt x="1776637" y="1717267"/>
                  </a:lnTo>
                  <a:lnTo>
                    <a:pt x="1816013" y="1690555"/>
                  </a:lnTo>
                  <a:lnTo>
                    <a:pt x="1857184" y="1668874"/>
                  </a:lnTo>
                  <a:lnTo>
                    <a:pt x="1897256" y="1648773"/>
                  </a:lnTo>
                  <a:lnTo>
                    <a:pt x="1938430" y="1625908"/>
                  </a:lnTo>
                  <a:lnTo>
                    <a:pt x="1945086" y="1622732"/>
                  </a:lnTo>
                  <a:lnTo>
                    <a:pt x="1961246" y="1620341"/>
                  </a:lnTo>
                  <a:lnTo>
                    <a:pt x="1967019" y="1620237"/>
                  </a:lnTo>
                  <a:lnTo>
                    <a:pt x="1967578" y="1621174"/>
                  </a:lnTo>
                  <a:lnTo>
                    <a:pt x="1967000" y="1622752"/>
                  </a:lnTo>
                  <a:lnTo>
                    <a:pt x="1947456" y="1649208"/>
                  </a:lnTo>
                  <a:lnTo>
                    <a:pt x="1905674" y="1686322"/>
                  </a:lnTo>
                  <a:lnTo>
                    <a:pt x="1864866" y="1725944"/>
                  </a:lnTo>
                  <a:lnTo>
                    <a:pt x="1838721" y="1748784"/>
                  </a:lnTo>
                  <a:lnTo>
                    <a:pt x="1807266" y="1788786"/>
                  </a:lnTo>
                  <a:lnTo>
                    <a:pt x="1787479" y="1808035"/>
                  </a:lnTo>
                  <a:lnTo>
                    <a:pt x="1784969" y="1814167"/>
                  </a:lnTo>
                  <a:lnTo>
                    <a:pt x="1782984" y="1833999"/>
                  </a:lnTo>
                  <a:lnTo>
                    <a:pt x="1794894" y="1834461"/>
                  </a:lnTo>
                  <a:lnTo>
                    <a:pt x="1800330" y="1831945"/>
                  </a:lnTo>
                  <a:lnTo>
                    <a:pt x="1803112" y="1829940"/>
                  </a:lnTo>
                  <a:lnTo>
                    <a:pt x="1841455" y="1814105"/>
                  </a:lnTo>
                  <a:lnTo>
                    <a:pt x="1881146" y="1786699"/>
                  </a:lnTo>
                  <a:lnTo>
                    <a:pt x="1923144" y="1768850"/>
                  </a:lnTo>
                  <a:lnTo>
                    <a:pt x="1964978" y="1751643"/>
                  </a:lnTo>
                  <a:lnTo>
                    <a:pt x="1999010" y="1734175"/>
                  </a:lnTo>
                  <a:lnTo>
                    <a:pt x="2038407" y="1731648"/>
                  </a:lnTo>
                  <a:lnTo>
                    <a:pt x="2038983" y="1732597"/>
                  </a:lnTo>
                  <a:lnTo>
                    <a:pt x="2040069" y="1742218"/>
                  </a:lnTo>
                  <a:lnTo>
                    <a:pt x="2040091" y="1744406"/>
                  </a:lnTo>
                  <a:lnTo>
                    <a:pt x="2037576" y="1749376"/>
                  </a:lnTo>
                  <a:lnTo>
                    <a:pt x="2035572" y="1752034"/>
                  </a:lnTo>
                  <a:lnTo>
                    <a:pt x="2033345" y="1760069"/>
                  </a:lnTo>
                  <a:lnTo>
                    <a:pt x="2032751" y="1764877"/>
                  </a:lnTo>
                  <a:lnTo>
                    <a:pt x="2027011" y="1775302"/>
                  </a:lnTo>
                  <a:lnTo>
                    <a:pt x="1994838" y="1817910"/>
                  </a:lnTo>
                  <a:lnTo>
                    <a:pt x="1979406" y="1832127"/>
                  </a:lnTo>
                  <a:lnTo>
                    <a:pt x="1969330" y="1840116"/>
                  </a:lnTo>
                  <a:lnTo>
                    <a:pt x="1939258" y="1877528"/>
                  </a:lnTo>
                  <a:lnTo>
                    <a:pt x="1931483" y="1887916"/>
                  </a:lnTo>
                  <a:lnTo>
                    <a:pt x="1918302" y="1899119"/>
                  </a:lnTo>
                  <a:lnTo>
                    <a:pt x="1906250" y="1917275"/>
                  </a:lnTo>
                  <a:lnTo>
                    <a:pt x="1903408" y="1927095"/>
                  </a:lnTo>
                  <a:lnTo>
                    <a:pt x="1910394" y="1936033"/>
                  </a:lnTo>
                  <a:lnTo>
                    <a:pt x="1911732" y="1935528"/>
                  </a:lnTo>
                  <a:lnTo>
                    <a:pt x="1918164" y="1931218"/>
                  </a:lnTo>
                  <a:lnTo>
                    <a:pt x="1940379" y="1922170"/>
                  </a:lnTo>
                  <a:lnTo>
                    <a:pt x="1977671" y="1900192"/>
                  </a:lnTo>
                  <a:lnTo>
                    <a:pt x="2016148" y="1875697"/>
                  </a:lnTo>
                  <a:lnTo>
                    <a:pt x="2048184" y="1857839"/>
                  </a:lnTo>
                  <a:lnTo>
                    <a:pt x="2059906" y="1849638"/>
                  </a:lnTo>
                  <a:lnTo>
                    <a:pt x="2100299" y="1830918"/>
                  </a:lnTo>
                  <a:lnTo>
                    <a:pt x="2119346" y="1821801"/>
                  </a:lnTo>
                  <a:lnTo>
                    <a:pt x="2148615" y="1813394"/>
                  </a:lnTo>
                  <a:lnTo>
                    <a:pt x="2167957" y="1802608"/>
                  </a:lnTo>
                  <a:lnTo>
                    <a:pt x="2185802" y="1800426"/>
                  </a:lnTo>
                  <a:lnTo>
                    <a:pt x="2192734" y="1800256"/>
                  </a:lnTo>
                  <a:lnTo>
                    <a:pt x="2193303" y="1801194"/>
                  </a:lnTo>
                  <a:lnTo>
                    <a:pt x="2193935" y="1804779"/>
                  </a:lnTo>
                  <a:lnTo>
                    <a:pt x="2189740" y="1816701"/>
                  </a:lnTo>
                  <a:lnTo>
                    <a:pt x="2165818" y="1857776"/>
                  </a:lnTo>
                  <a:lnTo>
                    <a:pt x="2157590" y="1866437"/>
                  </a:lnTo>
                  <a:lnTo>
                    <a:pt x="2147583" y="1875367"/>
                  </a:lnTo>
                  <a:lnTo>
                    <a:pt x="2113379" y="1913963"/>
                  </a:lnTo>
                  <a:lnTo>
                    <a:pt x="2072353" y="1949709"/>
                  </a:lnTo>
                  <a:lnTo>
                    <a:pt x="2043239" y="1990868"/>
                  </a:lnTo>
                  <a:lnTo>
                    <a:pt x="2008970" y="2029412"/>
                  </a:lnTo>
                  <a:lnTo>
                    <a:pt x="1997274" y="2048817"/>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07" name="SMARTInkShape-47"/>
            <p:cNvSpPr/>
            <p:nvPr/>
          </p:nvSpPr>
          <p:spPr>
            <a:xfrm>
              <a:off x="7966710" y="6060757"/>
              <a:ext cx="51436" cy="120016"/>
            </a:xfrm>
            <a:custGeom>
              <a:avLst/>
              <a:gdLst/>
              <a:ahLst/>
              <a:cxnLst/>
              <a:rect l="0" t="0" r="0" b="0"/>
              <a:pathLst>
                <a:path w="51436" h="120016">
                  <a:moveTo>
                    <a:pt x="51435" y="0"/>
                  </a:moveTo>
                  <a:lnTo>
                    <a:pt x="51435" y="4551"/>
                  </a:lnTo>
                  <a:lnTo>
                    <a:pt x="48895" y="9325"/>
                  </a:lnTo>
                  <a:lnTo>
                    <a:pt x="45544" y="14622"/>
                  </a:lnTo>
                  <a:lnTo>
                    <a:pt x="43392" y="25783"/>
                  </a:lnTo>
                  <a:lnTo>
                    <a:pt x="42145" y="32415"/>
                  </a:lnTo>
                  <a:lnTo>
                    <a:pt x="27688" y="71379"/>
                  </a:lnTo>
                  <a:lnTo>
                    <a:pt x="3787" y="112654"/>
                  </a:lnTo>
                  <a:lnTo>
                    <a:pt x="0" y="120015"/>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717" name="SMARTInkShape-Group25"/>
          <p:cNvGrpSpPr/>
          <p:nvPr/>
        </p:nvGrpSpPr>
        <p:grpSpPr>
          <a:xfrm>
            <a:off x="4743450" y="5046943"/>
            <a:ext cx="2486026" cy="1519593"/>
            <a:chOff x="4743450" y="5046943"/>
            <a:chExt cx="2486026" cy="1519593"/>
          </a:xfrm>
        </p:grpSpPr>
        <p:sp>
          <p:nvSpPr>
            <p:cNvPr id="28709" name="SMARTInkShape-48"/>
            <p:cNvSpPr/>
            <p:nvPr/>
          </p:nvSpPr>
          <p:spPr>
            <a:xfrm>
              <a:off x="5661072" y="5460682"/>
              <a:ext cx="1268367" cy="1105854"/>
            </a:xfrm>
            <a:custGeom>
              <a:avLst/>
              <a:gdLst/>
              <a:ahLst/>
              <a:cxnLst/>
              <a:rect l="0" t="0" r="0" b="0"/>
              <a:pathLst>
                <a:path w="1268367" h="1105854">
                  <a:moveTo>
                    <a:pt x="1268366" y="17145"/>
                  </a:moveTo>
                  <a:lnTo>
                    <a:pt x="1260568" y="23989"/>
                  </a:lnTo>
                  <a:lnTo>
                    <a:pt x="1222675" y="54499"/>
                  </a:lnTo>
                  <a:lnTo>
                    <a:pt x="1193169" y="86323"/>
                  </a:lnTo>
                  <a:lnTo>
                    <a:pt x="1184463" y="97421"/>
                  </a:lnTo>
                  <a:lnTo>
                    <a:pt x="1142675" y="134637"/>
                  </a:lnTo>
                  <a:lnTo>
                    <a:pt x="1108013" y="173497"/>
                  </a:lnTo>
                  <a:lnTo>
                    <a:pt x="1074025" y="211133"/>
                  </a:lnTo>
                  <a:lnTo>
                    <a:pt x="1034049" y="251442"/>
                  </a:lnTo>
                  <a:lnTo>
                    <a:pt x="994046" y="294004"/>
                  </a:lnTo>
                  <a:lnTo>
                    <a:pt x="964518" y="327819"/>
                  </a:lnTo>
                  <a:lnTo>
                    <a:pt x="943387" y="346475"/>
                  </a:lnTo>
                  <a:lnTo>
                    <a:pt x="921667" y="375357"/>
                  </a:lnTo>
                  <a:lnTo>
                    <a:pt x="883022" y="413860"/>
                  </a:lnTo>
                  <a:lnTo>
                    <a:pt x="848350" y="453799"/>
                  </a:lnTo>
                  <a:lnTo>
                    <a:pt x="819743" y="489690"/>
                  </a:lnTo>
                  <a:lnTo>
                    <a:pt x="795715" y="527084"/>
                  </a:lnTo>
                  <a:lnTo>
                    <a:pt x="765093" y="567342"/>
                  </a:lnTo>
                  <a:lnTo>
                    <a:pt x="726574" y="609976"/>
                  </a:lnTo>
                  <a:lnTo>
                    <a:pt x="691474" y="648268"/>
                  </a:lnTo>
                  <a:lnTo>
                    <a:pt x="657112" y="690290"/>
                  </a:lnTo>
                  <a:lnTo>
                    <a:pt x="619986" y="733078"/>
                  </a:lnTo>
                  <a:lnTo>
                    <a:pt x="579724" y="774306"/>
                  </a:lnTo>
                  <a:lnTo>
                    <a:pt x="546372" y="813605"/>
                  </a:lnTo>
                  <a:lnTo>
                    <a:pt x="513455" y="855835"/>
                  </a:lnTo>
                  <a:lnTo>
                    <a:pt x="473949" y="897172"/>
                  </a:lnTo>
                  <a:lnTo>
                    <a:pt x="433974" y="928525"/>
                  </a:lnTo>
                  <a:lnTo>
                    <a:pt x="417783" y="940175"/>
                  </a:lnTo>
                  <a:lnTo>
                    <a:pt x="400755" y="958156"/>
                  </a:lnTo>
                  <a:lnTo>
                    <a:pt x="374685" y="975102"/>
                  </a:lnTo>
                  <a:lnTo>
                    <a:pt x="357846" y="992571"/>
                  </a:lnTo>
                  <a:lnTo>
                    <a:pt x="319780" y="1017198"/>
                  </a:lnTo>
                  <a:lnTo>
                    <a:pt x="280164" y="1045844"/>
                  </a:lnTo>
                  <a:lnTo>
                    <a:pt x="237816" y="1071563"/>
                  </a:lnTo>
                  <a:lnTo>
                    <a:pt x="216738" y="1084898"/>
                  </a:lnTo>
                  <a:lnTo>
                    <a:pt x="198765" y="1090496"/>
                  </a:lnTo>
                  <a:lnTo>
                    <a:pt x="191960" y="1094265"/>
                  </a:lnTo>
                  <a:lnTo>
                    <a:pt x="156662" y="1104979"/>
                  </a:lnTo>
                  <a:lnTo>
                    <a:pt x="114077" y="1105843"/>
                  </a:lnTo>
                  <a:lnTo>
                    <a:pt x="72247" y="1105853"/>
                  </a:lnTo>
                  <a:lnTo>
                    <a:pt x="70009" y="1105853"/>
                  </a:lnTo>
                  <a:lnTo>
                    <a:pt x="59126" y="1099068"/>
                  </a:lnTo>
                  <a:lnTo>
                    <a:pt x="56441" y="1098472"/>
                  </a:lnTo>
                  <a:lnTo>
                    <a:pt x="42453" y="1090652"/>
                  </a:lnTo>
                  <a:lnTo>
                    <a:pt x="39611" y="1090003"/>
                  </a:lnTo>
                  <a:lnTo>
                    <a:pt x="37715" y="1088620"/>
                  </a:lnTo>
                  <a:lnTo>
                    <a:pt x="36452" y="1086743"/>
                  </a:lnTo>
                  <a:lnTo>
                    <a:pt x="35611" y="1084541"/>
                  </a:lnTo>
                  <a:lnTo>
                    <a:pt x="34095" y="1083072"/>
                  </a:lnTo>
                  <a:lnTo>
                    <a:pt x="29874" y="1081440"/>
                  </a:lnTo>
                  <a:lnTo>
                    <a:pt x="28367" y="1080053"/>
                  </a:lnTo>
                  <a:lnTo>
                    <a:pt x="26692" y="1075970"/>
                  </a:lnTo>
                  <a:lnTo>
                    <a:pt x="25294" y="1074501"/>
                  </a:lnTo>
                  <a:lnTo>
                    <a:pt x="21200" y="1072869"/>
                  </a:lnTo>
                  <a:lnTo>
                    <a:pt x="19727" y="1071481"/>
                  </a:lnTo>
                  <a:lnTo>
                    <a:pt x="9080" y="1054517"/>
                  </a:lnTo>
                  <a:lnTo>
                    <a:pt x="8595" y="1050335"/>
                  </a:lnTo>
                  <a:lnTo>
                    <a:pt x="5840" y="1045301"/>
                  </a:lnTo>
                  <a:lnTo>
                    <a:pt x="2393" y="1039887"/>
                  </a:lnTo>
                  <a:lnTo>
                    <a:pt x="181" y="1028652"/>
                  </a:lnTo>
                  <a:lnTo>
                    <a:pt x="0" y="1025810"/>
                  </a:lnTo>
                  <a:lnTo>
                    <a:pt x="10596" y="983454"/>
                  </a:lnTo>
                  <a:lnTo>
                    <a:pt x="18778" y="960664"/>
                  </a:lnTo>
                  <a:lnTo>
                    <a:pt x="28605" y="944247"/>
                  </a:lnTo>
                  <a:lnTo>
                    <a:pt x="38011" y="918784"/>
                  </a:lnTo>
                  <a:lnTo>
                    <a:pt x="45583" y="910633"/>
                  </a:lnTo>
                  <a:lnTo>
                    <a:pt x="54347" y="902883"/>
                  </a:lnTo>
                  <a:lnTo>
                    <a:pt x="82439" y="860208"/>
                  </a:lnTo>
                  <a:lnTo>
                    <a:pt x="112741" y="821688"/>
                  </a:lnTo>
                  <a:lnTo>
                    <a:pt x="147539" y="793350"/>
                  </a:lnTo>
                  <a:lnTo>
                    <a:pt x="159558" y="777886"/>
                  </a:lnTo>
                  <a:lnTo>
                    <a:pt x="190377" y="750702"/>
                  </a:lnTo>
                  <a:lnTo>
                    <a:pt x="203366" y="735087"/>
                  </a:lnTo>
                  <a:lnTo>
                    <a:pt x="241971" y="707844"/>
                  </a:lnTo>
                  <a:lnTo>
                    <a:pt x="282495" y="668608"/>
                  </a:lnTo>
                  <a:lnTo>
                    <a:pt x="323600" y="634361"/>
                  </a:lnTo>
                  <a:lnTo>
                    <a:pt x="336979" y="623886"/>
                  </a:lnTo>
                  <a:lnTo>
                    <a:pt x="379772" y="596423"/>
                  </a:lnTo>
                  <a:lnTo>
                    <a:pt x="422628" y="562858"/>
                  </a:lnTo>
                  <a:lnTo>
                    <a:pt x="465490" y="528631"/>
                  </a:lnTo>
                  <a:lnTo>
                    <a:pt x="505800" y="500062"/>
                  </a:lnTo>
                  <a:lnTo>
                    <a:pt x="541543" y="471488"/>
                  </a:lnTo>
                  <a:lnTo>
                    <a:pt x="576917" y="443865"/>
                  </a:lnTo>
                  <a:lnTo>
                    <a:pt x="617241" y="421717"/>
                  </a:lnTo>
                  <a:lnTo>
                    <a:pt x="657229" y="394178"/>
                  </a:lnTo>
                  <a:lnTo>
                    <a:pt x="693857" y="365739"/>
                  </a:lnTo>
                  <a:lnTo>
                    <a:pt x="729595" y="337183"/>
                  </a:lnTo>
                  <a:lnTo>
                    <a:pt x="767914" y="307445"/>
                  </a:lnTo>
                  <a:lnTo>
                    <a:pt x="809940" y="276824"/>
                  </a:lnTo>
                  <a:lnTo>
                    <a:pt x="834736" y="255201"/>
                  </a:lnTo>
                  <a:lnTo>
                    <a:pt x="877024" y="227800"/>
                  </a:lnTo>
                  <a:lnTo>
                    <a:pt x="918884" y="195193"/>
                  </a:lnTo>
                  <a:lnTo>
                    <a:pt x="959704" y="162344"/>
                  </a:lnTo>
                  <a:lnTo>
                    <a:pt x="972115" y="152163"/>
                  </a:lnTo>
                  <a:lnTo>
                    <a:pt x="1013252" y="125868"/>
                  </a:lnTo>
                  <a:lnTo>
                    <a:pt x="1054006" y="96259"/>
                  </a:lnTo>
                  <a:lnTo>
                    <a:pt x="1094056" y="67029"/>
                  </a:lnTo>
                  <a:lnTo>
                    <a:pt x="1134063" y="38018"/>
                  </a:lnTo>
                  <a:lnTo>
                    <a:pt x="1175232" y="14322"/>
                  </a:lnTo>
                  <a:lnTo>
                    <a:pt x="1208358"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0" name="SMARTInkShape-49"/>
            <p:cNvSpPr/>
            <p:nvPr/>
          </p:nvSpPr>
          <p:spPr>
            <a:xfrm>
              <a:off x="6500813" y="5452109"/>
              <a:ext cx="437198" cy="711488"/>
            </a:xfrm>
            <a:custGeom>
              <a:avLst/>
              <a:gdLst/>
              <a:ahLst/>
              <a:cxnLst/>
              <a:rect l="0" t="0" r="0" b="0"/>
              <a:pathLst>
                <a:path w="437198" h="711488">
                  <a:moveTo>
                    <a:pt x="205740" y="660083"/>
                  </a:moveTo>
                  <a:lnTo>
                    <a:pt x="184501" y="660083"/>
                  </a:lnTo>
                  <a:lnTo>
                    <a:pt x="179473" y="662623"/>
                  </a:lnTo>
                  <a:lnTo>
                    <a:pt x="173035" y="667464"/>
                  </a:lnTo>
                  <a:lnTo>
                    <a:pt x="164919" y="669373"/>
                  </a:lnTo>
                  <a:lnTo>
                    <a:pt x="145188" y="683853"/>
                  </a:lnTo>
                  <a:lnTo>
                    <a:pt x="142513" y="684501"/>
                  </a:lnTo>
                  <a:lnTo>
                    <a:pt x="130248" y="693067"/>
                  </a:lnTo>
                  <a:lnTo>
                    <a:pt x="122072" y="700007"/>
                  </a:lnTo>
                  <a:lnTo>
                    <a:pt x="113029" y="702558"/>
                  </a:lnTo>
                  <a:lnTo>
                    <a:pt x="107361" y="702831"/>
                  </a:lnTo>
                  <a:lnTo>
                    <a:pt x="102326" y="705435"/>
                  </a:lnTo>
                  <a:lnTo>
                    <a:pt x="96914" y="708815"/>
                  </a:lnTo>
                  <a:lnTo>
                    <a:pt x="87386" y="711162"/>
                  </a:lnTo>
                  <a:lnTo>
                    <a:pt x="78489" y="711487"/>
                  </a:lnTo>
                  <a:lnTo>
                    <a:pt x="70572" y="705621"/>
                  </a:lnTo>
                  <a:lnTo>
                    <a:pt x="61586" y="703298"/>
                  </a:lnTo>
                  <a:lnTo>
                    <a:pt x="55925" y="698500"/>
                  </a:lnTo>
                  <a:lnTo>
                    <a:pt x="53430" y="693668"/>
                  </a:lnTo>
                  <a:lnTo>
                    <a:pt x="52764" y="691045"/>
                  </a:lnTo>
                  <a:lnTo>
                    <a:pt x="51368" y="689297"/>
                  </a:lnTo>
                  <a:lnTo>
                    <a:pt x="47277" y="687355"/>
                  </a:lnTo>
                  <a:lnTo>
                    <a:pt x="45805" y="685884"/>
                  </a:lnTo>
                  <a:lnTo>
                    <a:pt x="44170" y="681711"/>
                  </a:lnTo>
                  <a:lnTo>
                    <a:pt x="41932" y="654347"/>
                  </a:lnTo>
                  <a:lnTo>
                    <a:pt x="36082" y="642934"/>
                  </a:lnTo>
                  <a:lnTo>
                    <a:pt x="33406" y="620078"/>
                  </a:lnTo>
                  <a:lnTo>
                    <a:pt x="27519" y="608648"/>
                  </a:lnTo>
                  <a:lnTo>
                    <a:pt x="24834" y="585788"/>
                  </a:lnTo>
                  <a:lnTo>
                    <a:pt x="18946" y="574358"/>
                  </a:lnTo>
                  <a:lnTo>
                    <a:pt x="17500" y="567479"/>
                  </a:lnTo>
                  <a:lnTo>
                    <a:pt x="11324" y="559276"/>
                  </a:lnTo>
                  <a:lnTo>
                    <a:pt x="9387" y="551263"/>
                  </a:lnTo>
                  <a:lnTo>
                    <a:pt x="8934" y="545678"/>
                  </a:lnTo>
                  <a:lnTo>
                    <a:pt x="6193" y="540023"/>
                  </a:lnTo>
                  <a:lnTo>
                    <a:pt x="2752" y="534333"/>
                  </a:lnTo>
                  <a:lnTo>
                    <a:pt x="543" y="522920"/>
                  </a:lnTo>
                  <a:lnTo>
                    <a:pt x="0" y="480237"/>
                  </a:lnTo>
                  <a:lnTo>
                    <a:pt x="0" y="476012"/>
                  </a:lnTo>
                  <a:lnTo>
                    <a:pt x="2540" y="470959"/>
                  </a:lnTo>
                  <a:lnTo>
                    <a:pt x="5891" y="465538"/>
                  </a:lnTo>
                  <a:lnTo>
                    <a:pt x="7380" y="459953"/>
                  </a:lnTo>
                  <a:lnTo>
                    <a:pt x="8730" y="458083"/>
                  </a:lnTo>
                  <a:lnTo>
                    <a:pt x="10582" y="456837"/>
                  </a:lnTo>
                  <a:lnTo>
                    <a:pt x="12770" y="456005"/>
                  </a:lnTo>
                  <a:lnTo>
                    <a:pt x="14227" y="454499"/>
                  </a:lnTo>
                  <a:lnTo>
                    <a:pt x="19109" y="445237"/>
                  </a:lnTo>
                  <a:lnTo>
                    <a:pt x="60165" y="402751"/>
                  </a:lnTo>
                  <a:lnTo>
                    <a:pt x="102869" y="360046"/>
                  </a:lnTo>
                  <a:lnTo>
                    <a:pt x="128587" y="331789"/>
                  </a:lnTo>
                  <a:lnTo>
                    <a:pt x="145732" y="309141"/>
                  </a:lnTo>
                  <a:lnTo>
                    <a:pt x="162877" y="288972"/>
                  </a:lnTo>
                  <a:lnTo>
                    <a:pt x="180022" y="266282"/>
                  </a:lnTo>
                  <a:lnTo>
                    <a:pt x="188594" y="254794"/>
                  </a:lnTo>
                  <a:lnTo>
                    <a:pt x="217169" y="212755"/>
                  </a:lnTo>
                  <a:lnTo>
                    <a:pt x="245745" y="173614"/>
                  </a:lnTo>
                  <a:lnTo>
                    <a:pt x="277353" y="134369"/>
                  </a:lnTo>
                  <a:lnTo>
                    <a:pt x="299880" y="109074"/>
                  </a:lnTo>
                  <a:lnTo>
                    <a:pt x="306635" y="99913"/>
                  </a:lnTo>
                  <a:lnTo>
                    <a:pt x="330669" y="79301"/>
                  </a:lnTo>
                  <a:lnTo>
                    <a:pt x="354298" y="48941"/>
                  </a:lnTo>
                  <a:lnTo>
                    <a:pt x="367444" y="40114"/>
                  </a:lnTo>
                  <a:lnTo>
                    <a:pt x="388266" y="30252"/>
                  </a:lnTo>
                  <a:lnTo>
                    <a:pt x="399981" y="20723"/>
                  </a:lnTo>
                  <a:lnTo>
                    <a:pt x="411466" y="15312"/>
                  </a:lnTo>
                  <a:lnTo>
                    <a:pt x="417188" y="11568"/>
                  </a:lnTo>
                  <a:lnTo>
                    <a:pt x="425765" y="8508"/>
                  </a:lnTo>
                  <a:lnTo>
                    <a:pt x="437197"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1" name="SMARTInkShape-50"/>
            <p:cNvSpPr/>
            <p:nvPr/>
          </p:nvSpPr>
          <p:spPr>
            <a:xfrm>
              <a:off x="5034916" y="5297805"/>
              <a:ext cx="1971675" cy="1131571"/>
            </a:xfrm>
            <a:custGeom>
              <a:avLst/>
              <a:gdLst/>
              <a:ahLst/>
              <a:cxnLst/>
              <a:rect l="0" t="0" r="0" b="0"/>
              <a:pathLst>
                <a:path w="1971675" h="1131571">
                  <a:moveTo>
                    <a:pt x="300037" y="548640"/>
                  </a:moveTo>
                  <a:lnTo>
                    <a:pt x="286349" y="549592"/>
                  </a:lnTo>
                  <a:lnTo>
                    <a:pt x="276173" y="553190"/>
                  </a:lnTo>
                  <a:lnTo>
                    <a:pt x="267841" y="560504"/>
                  </a:lnTo>
                  <a:lnTo>
                    <a:pt x="260009" y="569153"/>
                  </a:lnTo>
                  <a:lnTo>
                    <a:pt x="225256" y="593905"/>
                  </a:lnTo>
                  <a:lnTo>
                    <a:pt x="217271" y="603048"/>
                  </a:lnTo>
                  <a:lnTo>
                    <a:pt x="182401" y="628172"/>
                  </a:lnTo>
                  <a:lnTo>
                    <a:pt x="174411" y="637327"/>
                  </a:lnTo>
                  <a:lnTo>
                    <a:pt x="156300" y="653506"/>
                  </a:lnTo>
                  <a:lnTo>
                    <a:pt x="120596" y="696212"/>
                  </a:lnTo>
                  <a:lnTo>
                    <a:pt x="113605" y="705667"/>
                  </a:lnTo>
                  <a:lnTo>
                    <a:pt x="96135" y="722038"/>
                  </a:lnTo>
                  <a:lnTo>
                    <a:pt x="68627" y="763532"/>
                  </a:lnTo>
                  <a:lnTo>
                    <a:pt x="42862" y="806360"/>
                  </a:lnTo>
                  <a:lnTo>
                    <a:pt x="17143" y="846681"/>
                  </a:lnTo>
                  <a:lnTo>
                    <a:pt x="14287" y="850203"/>
                  </a:lnTo>
                  <a:lnTo>
                    <a:pt x="11111" y="859198"/>
                  </a:lnTo>
                  <a:lnTo>
                    <a:pt x="7953" y="885129"/>
                  </a:lnTo>
                  <a:lnTo>
                    <a:pt x="1852" y="901950"/>
                  </a:lnTo>
                  <a:lnTo>
                    <a:pt x="31" y="941693"/>
                  </a:lnTo>
                  <a:lnTo>
                    <a:pt x="0" y="984002"/>
                  </a:lnTo>
                  <a:lnTo>
                    <a:pt x="0" y="987471"/>
                  </a:lnTo>
                  <a:lnTo>
                    <a:pt x="2539" y="993866"/>
                  </a:lnTo>
                  <a:lnTo>
                    <a:pt x="5891" y="999883"/>
                  </a:lnTo>
                  <a:lnTo>
                    <a:pt x="8042" y="1011507"/>
                  </a:lnTo>
                  <a:lnTo>
                    <a:pt x="8218" y="1014381"/>
                  </a:lnTo>
                  <a:lnTo>
                    <a:pt x="10955" y="1020112"/>
                  </a:lnTo>
                  <a:lnTo>
                    <a:pt x="20473" y="1036105"/>
                  </a:lnTo>
                  <a:lnTo>
                    <a:pt x="27566" y="1053887"/>
                  </a:lnTo>
                  <a:lnTo>
                    <a:pt x="37511" y="1065743"/>
                  </a:lnTo>
                  <a:lnTo>
                    <a:pt x="43024" y="1068977"/>
                  </a:lnTo>
                  <a:lnTo>
                    <a:pt x="45827" y="1069838"/>
                  </a:lnTo>
                  <a:lnTo>
                    <a:pt x="47696" y="1071366"/>
                  </a:lnTo>
                  <a:lnTo>
                    <a:pt x="55493" y="1083342"/>
                  </a:lnTo>
                  <a:lnTo>
                    <a:pt x="82141" y="1102063"/>
                  </a:lnTo>
                  <a:lnTo>
                    <a:pt x="94153" y="1107644"/>
                  </a:lnTo>
                  <a:lnTo>
                    <a:pt x="108565" y="1119423"/>
                  </a:lnTo>
                  <a:lnTo>
                    <a:pt x="117151" y="1121938"/>
                  </a:lnTo>
                  <a:lnTo>
                    <a:pt x="122870" y="1122527"/>
                  </a:lnTo>
                  <a:lnTo>
                    <a:pt x="128586" y="1125327"/>
                  </a:lnTo>
                  <a:lnTo>
                    <a:pt x="131443" y="1127409"/>
                  </a:lnTo>
                  <a:lnTo>
                    <a:pt x="144567" y="1130337"/>
                  </a:lnTo>
                  <a:lnTo>
                    <a:pt x="186760" y="1131555"/>
                  </a:lnTo>
                  <a:lnTo>
                    <a:pt x="224846" y="1131570"/>
                  </a:lnTo>
                  <a:lnTo>
                    <a:pt x="259950" y="1130617"/>
                  </a:lnTo>
                  <a:lnTo>
                    <a:pt x="276278" y="1124785"/>
                  </a:lnTo>
                  <a:lnTo>
                    <a:pt x="308781" y="1120614"/>
                  </a:lnTo>
                  <a:lnTo>
                    <a:pt x="325805" y="1116259"/>
                  </a:lnTo>
                  <a:lnTo>
                    <a:pt x="336254" y="1114287"/>
                  </a:lnTo>
                  <a:lnTo>
                    <a:pt x="369147" y="1099644"/>
                  </a:lnTo>
                  <a:lnTo>
                    <a:pt x="385919" y="1095440"/>
                  </a:lnTo>
                  <a:lnTo>
                    <a:pt x="425775" y="1077169"/>
                  </a:lnTo>
                  <a:lnTo>
                    <a:pt x="463445" y="1054413"/>
                  </a:lnTo>
                  <a:lnTo>
                    <a:pt x="499790" y="1037272"/>
                  </a:lnTo>
                  <a:lnTo>
                    <a:pt x="518609" y="1028700"/>
                  </a:lnTo>
                  <a:lnTo>
                    <a:pt x="553258" y="1009015"/>
                  </a:lnTo>
                  <a:lnTo>
                    <a:pt x="563075" y="999949"/>
                  </a:lnTo>
                  <a:lnTo>
                    <a:pt x="602317" y="979406"/>
                  </a:lnTo>
                  <a:lnTo>
                    <a:pt x="642901" y="952091"/>
                  </a:lnTo>
                  <a:lnTo>
                    <a:pt x="684009" y="927665"/>
                  </a:lnTo>
                  <a:lnTo>
                    <a:pt x="725699" y="898554"/>
                  </a:lnTo>
                  <a:lnTo>
                    <a:pt x="764636" y="872843"/>
                  </a:lnTo>
                  <a:lnTo>
                    <a:pt x="802602" y="847127"/>
                  </a:lnTo>
                  <a:lnTo>
                    <a:pt x="844596" y="816858"/>
                  </a:lnTo>
                  <a:lnTo>
                    <a:pt x="884553" y="782921"/>
                  </a:lnTo>
                  <a:lnTo>
                    <a:pt x="927159" y="756043"/>
                  </a:lnTo>
                  <a:lnTo>
                    <a:pt x="970000" y="722843"/>
                  </a:lnTo>
                  <a:lnTo>
                    <a:pt x="1008309" y="693199"/>
                  </a:lnTo>
                  <a:lnTo>
                    <a:pt x="1047504" y="662586"/>
                  </a:lnTo>
                  <a:lnTo>
                    <a:pt x="1085493" y="628619"/>
                  </a:lnTo>
                  <a:lnTo>
                    <a:pt x="1127489" y="594357"/>
                  </a:lnTo>
                  <a:lnTo>
                    <a:pt x="1170275" y="560070"/>
                  </a:lnTo>
                  <a:lnTo>
                    <a:pt x="1210301" y="525779"/>
                  </a:lnTo>
                  <a:lnTo>
                    <a:pt x="1252914" y="491489"/>
                  </a:lnTo>
                  <a:lnTo>
                    <a:pt x="1291204" y="457200"/>
                  </a:lnTo>
                  <a:lnTo>
                    <a:pt x="1333226" y="422911"/>
                  </a:lnTo>
                  <a:lnTo>
                    <a:pt x="1375337" y="382904"/>
                  </a:lnTo>
                  <a:lnTo>
                    <a:pt x="1416519" y="348615"/>
                  </a:lnTo>
                  <a:lnTo>
                    <a:pt x="1457430" y="308434"/>
                  </a:lnTo>
                  <a:lnTo>
                    <a:pt x="1477464" y="290355"/>
                  </a:lnTo>
                  <a:lnTo>
                    <a:pt x="1520275" y="262166"/>
                  </a:lnTo>
                  <a:lnTo>
                    <a:pt x="1563133" y="228536"/>
                  </a:lnTo>
                  <a:lnTo>
                    <a:pt x="1605043" y="200195"/>
                  </a:lnTo>
                  <a:lnTo>
                    <a:pt x="1646020" y="168356"/>
                  </a:lnTo>
                  <a:lnTo>
                    <a:pt x="1673632" y="148227"/>
                  </a:lnTo>
                  <a:lnTo>
                    <a:pt x="1713922" y="126266"/>
                  </a:lnTo>
                  <a:lnTo>
                    <a:pt x="1755525" y="96633"/>
                  </a:lnTo>
                  <a:lnTo>
                    <a:pt x="1797258" y="69881"/>
                  </a:lnTo>
                  <a:lnTo>
                    <a:pt x="1839028" y="48943"/>
                  </a:lnTo>
                  <a:lnTo>
                    <a:pt x="1880163" y="28596"/>
                  </a:lnTo>
                  <a:lnTo>
                    <a:pt x="1897359" y="20961"/>
                  </a:lnTo>
                  <a:lnTo>
                    <a:pt x="1925951" y="13097"/>
                  </a:lnTo>
                  <a:lnTo>
                    <a:pt x="1943875" y="3574"/>
                  </a:lnTo>
                  <a:lnTo>
                    <a:pt x="1971674"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2" name="SMARTInkShape-51"/>
            <p:cNvSpPr/>
            <p:nvPr/>
          </p:nvSpPr>
          <p:spPr>
            <a:xfrm>
              <a:off x="5240655" y="5046943"/>
              <a:ext cx="908687" cy="568046"/>
            </a:xfrm>
            <a:custGeom>
              <a:avLst/>
              <a:gdLst/>
              <a:ahLst/>
              <a:cxnLst/>
              <a:rect l="0" t="0" r="0" b="0"/>
              <a:pathLst>
                <a:path w="908687" h="568046">
                  <a:moveTo>
                    <a:pt x="908686" y="10832"/>
                  </a:moveTo>
                  <a:lnTo>
                    <a:pt x="899583" y="1730"/>
                  </a:lnTo>
                  <a:lnTo>
                    <a:pt x="894045" y="0"/>
                  </a:lnTo>
                  <a:lnTo>
                    <a:pt x="880272" y="620"/>
                  </a:lnTo>
                  <a:lnTo>
                    <a:pt x="838676" y="14047"/>
                  </a:lnTo>
                  <a:lnTo>
                    <a:pt x="806486" y="26142"/>
                  </a:lnTo>
                  <a:lnTo>
                    <a:pt x="770296" y="46797"/>
                  </a:lnTo>
                  <a:lnTo>
                    <a:pt x="728501" y="71436"/>
                  </a:lnTo>
                  <a:lnTo>
                    <a:pt x="691670" y="99492"/>
                  </a:lnTo>
                  <a:lnTo>
                    <a:pt x="651154" y="127999"/>
                  </a:lnTo>
                  <a:lnTo>
                    <a:pt x="608602" y="156566"/>
                  </a:lnTo>
                  <a:lnTo>
                    <a:pt x="571670" y="185139"/>
                  </a:lnTo>
                  <a:lnTo>
                    <a:pt x="531142" y="213714"/>
                  </a:lnTo>
                  <a:lnTo>
                    <a:pt x="488586" y="235505"/>
                  </a:lnTo>
                  <a:lnTo>
                    <a:pt x="451655" y="262528"/>
                  </a:lnTo>
                  <a:lnTo>
                    <a:pt x="411126" y="290897"/>
                  </a:lnTo>
                  <a:lnTo>
                    <a:pt x="368570" y="316906"/>
                  </a:lnTo>
                  <a:lnTo>
                    <a:pt x="325749" y="340239"/>
                  </a:lnTo>
                  <a:lnTo>
                    <a:pt x="282892" y="368124"/>
                  </a:lnTo>
                  <a:lnTo>
                    <a:pt x="243663" y="389947"/>
                  </a:lnTo>
                  <a:lnTo>
                    <a:pt x="204902" y="412076"/>
                  </a:lnTo>
                  <a:lnTo>
                    <a:pt x="162767" y="439614"/>
                  </a:lnTo>
                  <a:lnTo>
                    <a:pt x="120953" y="468052"/>
                  </a:lnTo>
                  <a:lnTo>
                    <a:pt x="84532" y="496609"/>
                  </a:lnTo>
                  <a:lnTo>
                    <a:pt x="45246" y="525182"/>
                  </a:lnTo>
                  <a:lnTo>
                    <a:pt x="0" y="568045"/>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3" name="SMARTInkShape-52"/>
            <p:cNvSpPr/>
            <p:nvPr/>
          </p:nvSpPr>
          <p:spPr>
            <a:xfrm>
              <a:off x="4743450" y="5332095"/>
              <a:ext cx="882969" cy="831502"/>
            </a:xfrm>
            <a:custGeom>
              <a:avLst/>
              <a:gdLst/>
              <a:ahLst/>
              <a:cxnLst/>
              <a:rect l="0" t="0" r="0" b="0"/>
              <a:pathLst>
                <a:path w="882969" h="831502">
                  <a:moveTo>
                    <a:pt x="291466" y="668655"/>
                  </a:moveTo>
                  <a:lnTo>
                    <a:pt x="284085" y="676036"/>
                  </a:lnTo>
                  <a:lnTo>
                    <a:pt x="282176" y="683835"/>
                  </a:lnTo>
                  <a:lnTo>
                    <a:pt x="275543" y="692797"/>
                  </a:lnTo>
                  <a:lnTo>
                    <a:pt x="273609" y="700905"/>
                  </a:lnTo>
                  <a:lnTo>
                    <a:pt x="259124" y="720634"/>
                  </a:lnTo>
                  <a:lnTo>
                    <a:pt x="257561" y="731627"/>
                  </a:lnTo>
                  <a:lnTo>
                    <a:pt x="256479" y="733496"/>
                  </a:lnTo>
                  <a:lnTo>
                    <a:pt x="254806" y="734742"/>
                  </a:lnTo>
                  <a:lnTo>
                    <a:pt x="252738" y="735573"/>
                  </a:lnTo>
                  <a:lnTo>
                    <a:pt x="251360" y="737079"/>
                  </a:lnTo>
                  <a:lnTo>
                    <a:pt x="246608" y="746341"/>
                  </a:lnTo>
                  <a:lnTo>
                    <a:pt x="205675" y="788735"/>
                  </a:lnTo>
                  <a:lnTo>
                    <a:pt x="201583" y="792826"/>
                  </a:lnTo>
                  <a:lnTo>
                    <a:pt x="196591" y="795280"/>
                  </a:lnTo>
                  <a:lnTo>
                    <a:pt x="193925" y="795934"/>
                  </a:lnTo>
                  <a:lnTo>
                    <a:pt x="180176" y="804944"/>
                  </a:lnTo>
                  <a:lnTo>
                    <a:pt x="175963" y="805428"/>
                  </a:lnTo>
                  <a:lnTo>
                    <a:pt x="174459" y="806509"/>
                  </a:lnTo>
                  <a:lnTo>
                    <a:pt x="173456" y="808183"/>
                  </a:lnTo>
                  <a:lnTo>
                    <a:pt x="172788" y="810251"/>
                  </a:lnTo>
                  <a:lnTo>
                    <a:pt x="171389" y="811630"/>
                  </a:lnTo>
                  <a:lnTo>
                    <a:pt x="167294" y="813162"/>
                  </a:lnTo>
                  <a:lnTo>
                    <a:pt x="151335" y="814279"/>
                  </a:lnTo>
                  <a:lnTo>
                    <a:pt x="149466" y="815268"/>
                  </a:lnTo>
                  <a:lnTo>
                    <a:pt x="148222" y="816879"/>
                  </a:lnTo>
                  <a:lnTo>
                    <a:pt x="147392" y="818906"/>
                  </a:lnTo>
                  <a:lnTo>
                    <a:pt x="145887" y="820257"/>
                  </a:lnTo>
                  <a:lnTo>
                    <a:pt x="141674" y="821759"/>
                  </a:lnTo>
                  <a:lnTo>
                    <a:pt x="101033" y="822960"/>
                  </a:lnTo>
                  <a:lnTo>
                    <a:pt x="91077" y="822960"/>
                  </a:lnTo>
                  <a:lnTo>
                    <a:pt x="89293" y="823912"/>
                  </a:lnTo>
                  <a:lnTo>
                    <a:pt x="88104" y="825500"/>
                  </a:lnTo>
                  <a:lnTo>
                    <a:pt x="87311" y="827510"/>
                  </a:lnTo>
                  <a:lnTo>
                    <a:pt x="85829" y="828850"/>
                  </a:lnTo>
                  <a:lnTo>
                    <a:pt x="78483" y="831177"/>
                  </a:lnTo>
                  <a:lnTo>
                    <a:pt x="69889" y="831501"/>
                  </a:lnTo>
                  <a:lnTo>
                    <a:pt x="61994" y="825635"/>
                  </a:lnTo>
                  <a:lnTo>
                    <a:pt x="53014" y="823312"/>
                  </a:lnTo>
                  <a:lnTo>
                    <a:pt x="38429" y="822962"/>
                  </a:lnTo>
                  <a:lnTo>
                    <a:pt x="37049" y="822009"/>
                  </a:lnTo>
                  <a:lnTo>
                    <a:pt x="36130" y="820421"/>
                  </a:lnTo>
                  <a:lnTo>
                    <a:pt x="35516" y="818409"/>
                  </a:lnTo>
                  <a:lnTo>
                    <a:pt x="34155" y="817069"/>
                  </a:lnTo>
                  <a:lnTo>
                    <a:pt x="25632" y="813671"/>
                  </a:lnTo>
                  <a:lnTo>
                    <a:pt x="18450" y="807037"/>
                  </a:lnTo>
                  <a:lnTo>
                    <a:pt x="17532" y="801627"/>
                  </a:lnTo>
                  <a:lnTo>
                    <a:pt x="16451" y="800165"/>
                  </a:lnTo>
                  <a:lnTo>
                    <a:pt x="12709" y="798540"/>
                  </a:lnTo>
                  <a:lnTo>
                    <a:pt x="11330" y="797157"/>
                  </a:lnTo>
                  <a:lnTo>
                    <a:pt x="9798" y="793076"/>
                  </a:lnTo>
                  <a:lnTo>
                    <a:pt x="7642" y="773565"/>
                  </a:lnTo>
                  <a:lnTo>
                    <a:pt x="2687" y="765567"/>
                  </a:lnTo>
                  <a:lnTo>
                    <a:pt x="531" y="754332"/>
                  </a:lnTo>
                  <a:lnTo>
                    <a:pt x="0" y="711471"/>
                  </a:lnTo>
                  <a:lnTo>
                    <a:pt x="0" y="668655"/>
                  </a:lnTo>
                  <a:lnTo>
                    <a:pt x="0" y="625793"/>
                  </a:lnTo>
                  <a:lnTo>
                    <a:pt x="0" y="585552"/>
                  </a:lnTo>
                  <a:lnTo>
                    <a:pt x="0" y="579967"/>
                  </a:lnTo>
                  <a:lnTo>
                    <a:pt x="2541" y="574312"/>
                  </a:lnTo>
                  <a:lnTo>
                    <a:pt x="5891" y="568622"/>
                  </a:lnTo>
                  <a:lnTo>
                    <a:pt x="8043" y="557209"/>
                  </a:lnTo>
                  <a:lnTo>
                    <a:pt x="8218" y="554352"/>
                  </a:lnTo>
                  <a:lnTo>
                    <a:pt x="10956" y="548639"/>
                  </a:lnTo>
                  <a:lnTo>
                    <a:pt x="14394" y="542924"/>
                  </a:lnTo>
                  <a:lnTo>
                    <a:pt x="16602" y="531496"/>
                  </a:lnTo>
                  <a:lnTo>
                    <a:pt x="16783" y="528637"/>
                  </a:lnTo>
                  <a:lnTo>
                    <a:pt x="19524" y="522922"/>
                  </a:lnTo>
                  <a:lnTo>
                    <a:pt x="30793" y="508635"/>
                  </a:lnTo>
                  <a:lnTo>
                    <a:pt x="36139" y="497205"/>
                  </a:lnTo>
                  <a:lnTo>
                    <a:pt x="47869" y="482917"/>
                  </a:lnTo>
                  <a:lnTo>
                    <a:pt x="53271" y="471487"/>
                  </a:lnTo>
                  <a:lnTo>
                    <a:pt x="94302" y="428625"/>
                  </a:lnTo>
                  <a:lnTo>
                    <a:pt x="108584" y="415289"/>
                  </a:lnTo>
                  <a:lnTo>
                    <a:pt x="120016" y="409692"/>
                  </a:lnTo>
                  <a:lnTo>
                    <a:pt x="142875" y="389502"/>
                  </a:lnTo>
                  <a:lnTo>
                    <a:pt x="169663" y="376656"/>
                  </a:lnTo>
                  <a:lnTo>
                    <a:pt x="176371" y="372191"/>
                  </a:lnTo>
                  <a:lnTo>
                    <a:pt x="188438" y="366783"/>
                  </a:lnTo>
                  <a:lnTo>
                    <a:pt x="219227" y="346638"/>
                  </a:lnTo>
                  <a:lnTo>
                    <a:pt x="246768" y="333793"/>
                  </a:lnTo>
                  <a:lnTo>
                    <a:pt x="263601" y="320922"/>
                  </a:lnTo>
                  <a:lnTo>
                    <a:pt x="281058" y="315380"/>
                  </a:lnTo>
                  <a:lnTo>
                    <a:pt x="302830" y="303609"/>
                  </a:lnTo>
                  <a:lnTo>
                    <a:pt x="328532" y="293507"/>
                  </a:lnTo>
                  <a:lnTo>
                    <a:pt x="339172" y="286461"/>
                  </a:lnTo>
                  <a:lnTo>
                    <a:pt x="379407" y="269315"/>
                  </a:lnTo>
                  <a:lnTo>
                    <a:pt x="390441" y="265852"/>
                  </a:lnTo>
                  <a:lnTo>
                    <a:pt x="425898" y="243768"/>
                  </a:lnTo>
                  <a:lnTo>
                    <a:pt x="443821" y="238229"/>
                  </a:lnTo>
                  <a:lnTo>
                    <a:pt x="465693" y="226458"/>
                  </a:lnTo>
                  <a:lnTo>
                    <a:pt x="503307" y="211093"/>
                  </a:lnTo>
                  <a:lnTo>
                    <a:pt x="529278" y="192383"/>
                  </a:lnTo>
                  <a:lnTo>
                    <a:pt x="559425" y="182084"/>
                  </a:lnTo>
                  <a:lnTo>
                    <a:pt x="597284" y="158094"/>
                  </a:lnTo>
                  <a:lnTo>
                    <a:pt x="615257" y="152513"/>
                  </a:lnTo>
                  <a:lnTo>
                    <a:pt x="654625" y="131375"/>
                  </a:lnTo>
                  <a:lnTo>
                    <a:pt x="678426" y="117148"/>
                  </a:lnTo>
                  <a:lnTo>
                    <a:pt x="701636" y="100011"/>
                  </a:lnTo>
                  <a:lnTo>
                    <a:pt x="743972" y="79536"/>
                  </a:lnTo>
                  <a:lnTo>
                    <a:pt x="750707" y="77259"/>
                  </a:lnTo>
                  <a:lnTo>
                    <a:pt x="771477" y="62386"/>
                  </a:lnTo>
                  <a:lnTo>
                    <a:pt x="787497" y="55928"/>
                  </a:lnTo>
                  <a:lnTo>
                    <a:pt x="805285" y="45242"/>
                  </a:lnTo>
                  <a:lnTo>
                    <a:pt x="808318" y="44449"/>
                  </a:lnTo>
                  <a:lnTo>
                    <a:pt x="810342" y="42968"/>
                  </a:lnTo>
                  <a:lnTo>
                    <a:pt x="811690" y="41027"/>
                  </a:lnTo>
                  <a:lnTo>
                    <a:pt x="812589" y="38782"/>
                  </a:lnTo>
                  <a:lnTo>
                    <a:pt x="814141" y="37285"/>
                  </a:lnTo>
                  <a:lnTo>
                    <a:pt x="831685" y="27680"/>
                  </a:lnTo>
                  <a:lnTo>
                    <a:pt x="834492" y="27026"/>
                  </a:lnTo>
                  <a:lnTo>
                    <a:pt x="836363" y="25637"/>
                  </a:lnTo>
                  <a:lnTo>
                    <a:pt x="837611" y="23759"/>
                  </a:lnTo>
                  <a:lnTo>
                    <a:pt x="838442" y="21555"/>
                  </a:lnTo>
                  <a:lnTo>
                    <a:pt x="839949" y="20084"/>
                  </a:lnTo>
                  <a:lnTo>
                    <a:pt x="844163" y="18451"/>
                  </a:lnTo>
                  <a:lnTo>
                    <a:pt x="851891" y="17532"/>
                  </a:lnTo>
                  <a:lnTo>
                    <a:pt x="853678" y="16451"/>
                  </a:lnTo>
                  <a:lnTo>
                    <a:pt x="854868" y="14777"/>
                  </a:lnTo>
                  <a:lnTo>
                    <a:pt x="856780" y="9798"/>
                  </a:lnTo>
                  <a:lnTo>
                    <a:pt x="859580" y="9117"/>
                  </a:lnTo>
                  <a:lnTo>
                    <a:pt x="869141" y="8680"/>
                  </a:lnTo>
                  <a:lnTo>
                    <a:pt x="882968"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4" name="SMARTInkShape-53"/>
            <p:cNvSpPr/>
            <p:nvPr/>
          </p:nvSpPr>
          <p:spPr>
            <a:xfrm>
              <a:off x="6715125" y="5743575"/>
              <a:ext cx="454344" cy="445771"/>
            </a:xfrm>
            <a:custGeom>
              <a:avLst/>
              <a:gdLst/>
              <a:ahLst/>
              <a:cxnLst/>
              <a:rect l="0" t="0" r="0" b="0"/>
              <a:pathLst>
                <a:path w="454344" h="445771">
                  <a:moveTo>
                    <a:pt x="0" y="445770"/>
                  </a:moveTo>
                  <a:lnTo>
                    <a:pt x="0" y="441219"/>
                  </a:lnTo>
                  <a:lnTo>
                    <a:pt x="5080" y="436446"/>
                  </a:lnTo>
                  <a:lnTo>
                    <a:pt x="19313" y="425619"/>
                  </a:lnTo>
                  <a:lnTo>
                    <a:pt x="36739" y="404675"/>
                  </a:lnTo>
                  <a:lnTo>
                    <a:pt x="45855" y="397025"/>
                  </a:lnTo>
                  <a:lnTo>
                    <a:pt x="62010" y="379132"/>
                  </a:lnTo>
                  <a:lnTo>
                    <a:pt x="71375" y="371385"/>
                  </a:lnTo>
                  <a:lnTo>
                    <a:pt x="96667" y="336695"/>
                  </a:lnTo>
                  <a:lnTo>
                    <a:pt x="122233" y="313508"/>
                  </a:lnTo>
                  <a:lnTo>
                    <a:pt x="134219" y="297890"/>
                  </a:lnTo>
                  <a:lnTo>
                    <a:pt x="165026" y="270646"/>
                  </a:lnTo>
                  <a:lnTo>
                    <a:pt x="197710" y="231410"/>
                  </a:lnTo>
                  <a:lnTo>
                    <a:pt x="235130" y="193514"/>
                  </a:lnTo>
                  <a:lnTo>
                    <a:pt x="272686" y="155939"/>
                  </a:lnTo>
                  <a:lnTo>
                    <a:pt x="310445" y="113935"/>
                  </a:lnTo>
                  <a:lnTo>
                    <a:pt x="319902" y="105882"/>
                  </a:lnTo>
                  <a:lnTo>
                    <a:pt x="336276" y="87731"/>
                  </a:lnTo>
                  <a:lnTo>
                    <a:pt x="362207" y="70749"/>
                  </a:lnTo>
                  <a:lnTo>
                    <a:pt x="383545" y="46537"/>
                  </a:lnTo>
                  <a:lnTo>
                    <a:pt x="425696" y="12389"/>
                  </a:lnTo>
                  <a:lnTo>
                    <a:pt x="454343"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5" name="SMARTInkShape-54"/>
            <p:cNvSpPr/>
            <p:nvPr/>
          </p:nvSpPr>
          <p:spPr>
            <a:xfrm>
              <a:off x="5506403" y="5169217"/>
              <a:ext cx="1148716" cy="608650"/>
            </a:xfrm>
            <a:custGeom>
              <a:avLst/>
              <a:gdLst/>
              <a:ahLst/>
              <a:cxnLst/>
              <a:rect l="0" t="0" r="0" b="0"/>
              <a:pathLst>
                <a:path w="1148716" h="608650">
                  <a:moveTo>
                    <a:pt x="0" y="608649"/>
                  </a:moveTo>
                  <a:lnTo>
                    <a:pt x="4550" y="599546"/>
                  </a:lnTo>
                  <a:lnTo>
                    <a:pt x="6843" y="596865"/>
                  </a:lnTo>
                  <a:lnTo>
                    <a:pt x="47790" y="568585"/>
                  </a:lnTo>
                  <a:lnTo>
                    <a:pt x="90639" y="534352"/>
                  </a:lnTo>
                  <a:lnTo>
                    <a:pt x="99775" y="526733"/>
                  </a:lnTo>
                  <a:lnTo>
                    <a:pt x="109467" y="522146"/>
                  </a:lnTo>
                  <a:lnTo>
                    <a:pt x="148528" y="491656"/>
                  </a:lnTo>
                  <a:lnTo>
                    <a:pt x="190555" y="462918"/>
                  </a:lnTo>
                  <a:lnTo>
                    <a:pt x="228715" y="442913"/>
                  </a:lnTo>
                  <a:lnTo>
                    <a:pt x="267539" y="420053"/>
                  </a:lnTo>
                  <a:lnTo>
                    <a:pt x="305647" y="397192"/>
                  </a:lnTo>
                  <a:lnTo>
                    <a:pt x="343061" y="377190"/>
                  </a:lnTo>
                  <a:lnTo>
                    <a:pt x="377204" y="357506"/>
                  </a:lnTo>
                  <a:lnTo>
                    <a:pt x="417195" y="331824"/>
                  </a:lnTo>
                  <a:lnTo>
                    <a:pt x="457199" y="319265"/>
                  </a:lnTo>
                  <a:lnTo>
                    <a:pt x="474344" y="310286"/>
                  </a:lnTo>
                  <a:lnTo>
                    <a:pt x="514350" y="283409"/>
                  </a:lnTo>
                  <a:lnTo>
                    <a:pt x="554355" y="262920"/>
                  </a:lnTo>
                  <a:lnTo>
                    <a:pt x="596025" y="245747"/>
                  </a:lnTo>
                  <a:lnTo>
                    <a:pt x="638105" y="225742"/>
                  </a:lnTo>
                  <a:lnTo>
                    <a:pt x="679285" y="208599"/>
                  </a:lnTo>
                  <a:lnTo>
                    <a:pt x="720195" y="191452"/>
                  </a:lnTo>
                  <a:lnTo>
                    <a:pt x="762791" y="171450"/>
                  </a:lnTo>
                  <a:lnTo>
                    <a:pt x="804013" y="147520"/>
                  </a:lnTo>
                  <a:lnTo>
                    <a:pt x="846731" y="128745"/>
                  </a:lnTo>
                  <a:lnTo>
                    <a:pt x="885336" y="111456"/>
                  </a:lnTo>
                  <a:lnTo>
                    <a:pt x="925285" y="94299"/>
                  </a:lnTo>
                  <a:lnTo>
                    <a:pt x="962611" y="77153"/>
                  </a:lnTo>
                  <a:lnTo>
                    <a:pt x="1002449" y="60008"/>
                  </a:lnTo>
                  <a:lnTo>
                    <a:pt x="1032439" y="46674"/>
                  </a:lnTo>
                  <a:lnTo>
                    <a:pt x="1073619" y="36352"/>
                  </a:lnTo>
                  <a:lnTo>
                    <a:pt x="1111838" y="17099"/>
                  </a:lnTo>
                  <a:lnTo>
                    <a:pt x="1120896" y="11411"/>
                  </a:lnTo>
                  <a:lnTo>
                    <a:pt x="1148715"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6" name="SMARTInkShape-55"/>
            <p:cNvSpPr/>
            <p:nvPr/>
          </p:nvSpPr>
          <p:spPr>
            <a:xfrm>
              <a:off x="6517967" y="5966459"/>
              <a:ext cx="711509" cy="599711"/>
            </a:xfrm>
            <a:custGeom>
              <a:avLst/>
              <a:gdLst/>
              <a:ahLst/>
              <a:cxnLst/>
              <a:rect l="0" t="0" r="0" b="0"/>
              <a:pathLst>
                <a:path w="711509" h="599711">
                  <a:moveTo>
                    <a:pt x="257165" y="120016"/>
                  </a:moveTo>
                  <a:lnTo>
                    <a:pt x="245234" y="120016"/>
                  </a:lnTo>
                  <a:lnTo>
                    <a:pt x="243496" y="120968"/>
                  </a:lnTo>
                  <a:lnTo>
                    <a:pt x="242337" y="122555"/>
                  </a:lnTo>
                  <a:lnTo>
                    <a:pt x="240099" y="126860"/>
                  </a:lnTo>
                  <a:lnTo>
                    <a:pt x="226441" y="142974"/>
                  </a:lnTo>
                  <a:lnTo>
                    <a:pt x="221040" y="154326"/>
                  </a:lnTo>
                  <a:lnTo>
                    <a:pt x="215392" y="160030"/>
                  </a:lnTo>
                  <a:lnTo>
                    <a:pt x="206532" y="165739"/>
                  </a:lnTo>
                  <a:lnTo>
                    <a:pt x="203408" y="169548"/>
                  </a:lnTo>
                  <a:lnTo>
                    <a:pt x="197105" y="183058"/>
                  </a:lnTo>
                  <a:lnTo>
                    <a:pt x="165910" y="220117"/>
                  </a:lnTo>
                  <a:lnTo>
                    <a:pt x="131282" y="262791"/>
                  </a:lnTo>
                  <a:lnTo>
                    <a:pt x="117209" y="278948"/>
                  </a:lnTo>
                  <a:lnTo>
                    <a:pt x="105630" y="299504"/>
                  </a:lnTo>
                  <a:lnTo>
                    <a:pt x="80871" y="329194"/>
                  </a:lnTo>
                  <a:lnTo>
                    <a:pt x="53264" y="368652"/>
                  </a:lnTo>
                  <a:lnTo>
                    <a:pt x="29590" y="406561"/>
                  </a:lnTo>
                  <a:lnTo>
                    <a:pt x="23935" y="426243"/>
                  </a:lnTo>
                  <a:lnTo>
                    <a:pt x="12140" y="448491"/>
                  </a:lnTo>
                  <a:lnTo>
                    <a:pt x="878" y="485856"/>
                  </a:lnTo>
                  <a:lnTo>
                    <a:pt x="0" y="525666"/>
                  </a:lnTo>
                  <a:lnTo>
                    <a:pt x="2535" y="531445"/>
                  </a:lnTo>
                  <a:lnTo>
                    <a:pt x="5884" y="537188"/>
                  </a:lnTo>
                  <a:lnTo>
                    <a:pt x="8722" y="545777"/>
                  </a:lnTo>
                  <a:lnTo>
                    <a:pt x="23345" y="565786"/>
                  </a:lnTo>
                  <a:lnTo>
                    <a:pt x="25611" y="571501"/>
                  </a:lnTo>
                  <a:lnTo>
                    <a:pt x="37502" y="585788"/>
                  </a:lnTo>
                  <a:lnTo>
                    <a:pt x="43014" y="588963"/>
                  </a:lnTo>
                  <a:lnTo>
                    <a:pt x="57162" y="592121"/>
                  </a:lnTo>
                  <a:lnTo>
                    <a:pt x="66880" y="598840"/>
                  </a:lnTo>
                  <a:lnTo>
                    <a:pt x="77172" y="599710"/>
                  </a:lnTo>
                  <a:lnTo>
                    <a:pt x="84459" y="597374"/>
                  </a:lnTo>
                  <a:lnTo>
                    <a:pt x="90871" y="594112"/>
                  </a:lnTo>
                  <a:lnTo>
                    <a:pt x="110195" y="587296"/>
                  </a:lnTo>
                  <a:lnTo>
                    <a:pt x="151525" y="560047"/>
                  </a:lnTo>
                  <a:lnTo>
                    <a:pt x="188758" y="537527"/>
                  </a:lnTo>
                  <a:lnTo>
                    <a:pt x="228601" y="507295"/>
                  </a:lnTo>
                  <a:lnTo>
                    <a:pt x="266710" y="468552"/>
                  </a:lnTo>
                  <a:lnTo>
                    <a:pt x="308490" y="428622"/>
                  </a:lnTo>
                  <a:lnTo>
                    <a:pt x="345421" y="394336"/>
                  </a:lnTo>
                  <a:lnTo>
                    <a:pt x="366818" y="374650"/>
                  </a:lnTo>
                  <a:lnTo>
                    <a:pt x="402741" y="334858"/>
                  </a:lnTo>
                  <a:lnTo>
                    <a:pt x="437174" y="293300"/>
                  </a:lnTo>
                  <a:lnTo>
                    <a:pt x="478262" y="254797"/>
                  </a:lnTo>
                  <a:lnTo>
                    <a:pt x="520968" y="214857"/>
                  </a:lnTo>
                  <a:lnTo>
                    <a:pt x="557032" y="173286"/>
                  </a:lnTo>
                  <a:lnTo>
                    <a:pt x="594017" y="130537"/>
                  </a:lnTo>
                  <a:lnTo>
                    <a:pt x="633824" y="91929"/>
                  </a:lnTo>
                  <a:lnTo>
                    <a:pt x="668599" y="51981"/>
                  </a:lnTo>
                  <a:lnTo>
                    <a:pt x="711508"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725" name="SMARTInkShape-Group26"/>
          <p:cNvGrpSpPr/>
          <p:nvPr/>
        </p:nvGrpSpPr>
        <p:grpSpPr>
          <a:xfrm>
            <a:off x="4160520" y="4071937"/>
            <a:ext cx="1868806" cy="1560196"/>
            <a:chOff x="4160520" y="4071937"/>
            <a:chExt cx="1868806" cy="1560196"/>
          </a:xfrm>
        </p:grpSpPr>
        <p:sp>
          <p:nvSpPr>
            <p:cNvPr id="28718" name="SMARTInkShape-56"/>
            <p:cNvSpPr/>
            <p:nvPr/>
          </p:nvSpPr>
          <p:spPr>
            <a:xfrm>
              <a:off x="5146357" y="4809172"/>
              <a:ext cx="68582" cy="42863"/>
            </a:xfrm>
            <a:custGeom>
              <a:avLst/>
              <a:gdLst/>
              <a:ahLst/>
              <a:cxnLst/>
              <a:rect l="0" t="0" r="0" b="0"/>
              <a:pathLst>
                <a:path w="68582" h="42863">
                  <a:moveTo>
                    <a:pt x="68581" y="0"/>
                  </a:moveTo>
                  <a:lnTo>
                    <a:pt x="31108" y="24702"/>
                  </a:lnTo>
                  <a:lnTo>
                    <a:pt x="0" y="42862"/>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19" name="SMARTInkShape-57"/>
            <p:cNvSpPr/>
            <p:nvPr/>
          </p:nvSpPr>
          <p:spPr>
            <a:xfrm>
              <a:off x="4794898" y="4071937"/>
              <a:ext cx="762941" cy="814389"/>
            </a:xfrm>
            <a:custGeom>
              <a:avLst/>
              <a:gdLst/>
              <a:ahLst/>
              <a:cxnLst/>
              <a:rect l="0" t="0" r="0" b="0"/>
              <a:pathLst>
                <a:path w="762941" h="814389">
                  <a:moveTo>
                    <a:pt x="111430" y="814388"/>
                  </a:moveTo>
                  <a:lnTo>
                    <a:pt x="99498" y="795075"/>
                  </a:lnTo>
                  <a:lnTo>
                    <a:pt x="65706" y="755550"/>
                  </a:lnTo>
                  <a:lnTo>
                    <a:pt x="45390" y="728820"/>
                  </a:lnTo>
                  <a:lnTo>
                    <a:pt x="43026" y="723018"/>
                  </a:lnTo>
                  <a:lnTo>
                    <a:pt x="28088" y="702949"/>
                  </a:lnTo>
                  <a:lnTo>
                    <a:pt x="25811" y="697232"/>
                  </a:lnTo>
                  <a:lnTo>
                    <a:pt x="20127" y="688658"/>
                  </a:lnTo>
                  <a:lnTo>
                    <a:pt x="10551" y="665621"/>
                  </a:lnTo>
                  <a:lnTo>
                    <a:pt x="3541" y="655162"/>
                  </a:lnTo>
                  <a:lnTo>
                    <a:pt x="1040" y="646031"/>
                  </a:lnTo>
                  <a:lnTo>
                    <a:pt x="0" y="609815"/>
                  </a:lnTo>
                  <a:lnTo>
                    <a:pt x="2533" y="601864"/>
                  </a:lnTo>
                  <a:lnTo>
                    <a:pt x="5881" y="595155"/>
                  </a:lnTo>
                  <a:lnTo>
                    <a:pt x="8718" y="586024"/>
                  </a:lnTo>
                  <a:lnTo>
                    <a:pt x="14216" y="576332"/>
                  </a:lnTo>
                  <a:lnTo>
                    <a:pt x="17221" y="562772"/>
                  </a:lnTo>
                  <a:lnTo>
                    <a:pt x="23720" y="552298"/>
                  </a:lnTo>
                  <a:lnTo>
                    <a:pt x="58097" y="511322"/>
                  </a:lnTo>
                  <a:lnTo>
                    <a:pt x="96669" y="480106"/>
                  </a:lnTo>
                  <a:lnTo>
                    <a:pt x="119458" y="462920"/>
                  </a:lnTo>
                  <a:lnTo>
                    <a:pt x="130954" y="454344"/>
                  </a:lnTo>
                  <a:lnTo>
                    <a:pt x="172029" y="428625"/>
                  </a:lnTo>
                  <a:lnTo>
                    <a:pt x="189863" y="417195"/>
                  </a:lnTo>
                  <a:lnTo>
                    <a:pt x="229887" y="383259"/>
                  </a:lnTo>
                  <a:lnTo>
                    <a:pt x="268669" y="362924"/>
                  </a:lnTo>
                  <a:lnTo>
                    <a:pt x="291466" y="348937"/>
                  </a:lnTo>
                  <a:lnTo>
                    <a:pt x="323204" y="323745"/>
                  </a:lnTo>
                  <a:lnTo>
                    <a:pt x="331281" y="314384"/>
                  </a:lnTo>
                  <a:lnTo>
                    <a:pt x="368762" y="284850"/>
                  </a:lnTo>
                  <a:lnTo>
                    <a:pt x="408618" y="258454"/>
                  </a:lnTo>
                  <a:lnTo>
                    <a:pt x="447664" y="228666"/>
                  </a:lnTo>
                  <a:lnTo>
                    <a:pt x="486116" y="198446"/>
                  </a:lnTo>
                  <a:lnTo>
                    <a:pt x="525788" y="168658"/>
                  </a:lnTo>
                  <a:lnTo>
                    <a:pt x="541966" y="157077"/>
                  </a:lnTo>
                  <a:lnTo>
                    <a:pt x="558989" y="139119"/>
                  </a:lnTo>
                  <a:lnTo>
                    <a:pt x="597309" y="109892"/>
                  </a:lnTo>
                  <a:lnTo>
                    <a:pt x="636144" y="77733"/>
                  </a:lnTo>
                  <a:lnTo>
                    <a:pt x="674252" y="46537"/>
                  </a:lnTo>
                  <a:lnTo>
                    <a:pt x="711666" y="25766"/>
                  </a:lnTo>
                  <a:lnTo>
                    <a:pt x="762940"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0" name="SMARTInkShape-58"/>
            <p:cNvSpPr/>
            <p:nvPr/>
          </p:nvSpPr>
          <p:spPr>
            <a:xfrm>
              <a:off x="5009198" y="4886325"/>
              <a:ext cx="42862" cy="8573"/>
            </a:xfrm>
            <a:custGeom>
              <a:avLst/>
              <a:gdLst/>
              <a:ahLst/>
              <a:cxnLst/>
              <a:rect l="0" t="0" r="0" b="0"/>
              <a:pathLst>
                <a:path w="42862" h="8573">
                  <a:moveTo>
                    <a:pt x="42861" y="0"/>
                  </a:moveTo>
                  <a:lnTo>
                    <a:pt x="13061" y="0"/>
                  </a:lnTo>
                  <a:lnTo>
                    <a:pt x="8027" y="2539"/>
                  </a:lnTo>
                  <a:lnTo>
                    <a:pt x="0" y="8572"/>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1" name="SMARTInkShape-59"/>
            <p:cNvSpPr/>
            <p:nvPr/>
          </p:nvSpPr>
          <p:spPr>
            <a:xfrm>
              <a:off x="4589145" y="4723447"/>
              <a:ext cx="1380174" cy="908686"/>
            </a:xfrm>
            <a:custGeom>
              <a:avLst/>
              <a:gdLst/>
              <a:ahLst/>
              <a:cxnLst/>
              <a:rect l="0" t="0" r="0" b="0"/>
              <a:pathLst>
                <a:path w="1380174" h="908686">
                  <a:moveTo>
                    <a:pt x="0" y="908685"/>
                  </a:moveTo>
                  <a:lnTo>
                    <a:pt x="11932" y="908685"/>
                  </a:lnTo>
                  <a:lnTo>
                    <a:pt x="49138" y="898103"/>
                  </a:lnTo>
                  <a:lnTo>
                    <a:pt x="56129" y="894457"/>
                  </a:lnTo>
                  <a:lnTo>
                    <a:pt x="96511" y="882886"/>
                  </a:lnTo>
                  <a:lnTo>
                    <a:pt x="108500" y="877335"/>
                  </a:lnTo>
                  <a:lnTo>
                    <a:pt x="122741" y="874314"/>
                  </a:lnTo>
                  <a:lnTo>
                    <a:pt x="164836" y="851167"/>
                  </a:lnTo>
                  <a:lnTo>
                    <a:pt x="180603" y="846875"/>
                  </a:lnTo>
                  <a:lnTo>
                    <a:pt x="194800" y="839572"/>
                  </a:lnTo>
                  <a:lnTo>
                    <a:pt x="237652" y="814374"/>
                  </a:lnTo>
                  <a:lnTo>
                    <a:pt x="280513" y="788670"/>
                  </a:lnTo>
                  <a:lnTo>
                    <a:pt x="298403" y="777241"/>
                  </a:lnTo>
                  <a:lnTo>
                    <a:pt x="338703" y="762423"/>
                  </a:lnTo>
                  <a:lnTo>
                    <a:pt x="356263" y="754223"/>
                  </a:lnTo>
                  <a:lnTo>
                    <a:pt x="397379" y="731513"/>
                  </a:lnTo>
                  <a:lnTo>
                    <a:pt x="435539" y="708660"/>
                  </a:lnTo>
                  <a:lnTo>
                    <a:pt x="474416" y="696436"/>
                  </a:lnTo>
                  <a:lnTo>
                    <a:pt x="498378" y="682837"/>
                  </a:lnTo>
                  <a:lnTo>
                    <a:pt x="540224" y="652037"/>
                  </a:lnTo>
                  <a:lnTo>
                    <a:pt x="580082" y="631539"/>
                  </a:lnTo>
                  <a:lnTo>
                    <a:pt x="619125" y="611506"/>
                  </a:lnTo>
                  <a:lnTo>
                    <a:pt x="657578" y="581265"/>
                  </a:lnTo>
                  <a:lnTo>
                    <a:pt x="697251" y="560141"/>
                  </a:lnTo>
                  <a:lnTo>
                    <a:pt x="735570" y="537213"/>
                  </a:lnTo>
                  <a:lnTo>
                    <a:pt x="774453" y="516255"/>
                  </a:lnTo>
                  <a:lnTo>
                    <a:pt x="812724" y="486128"/>
                  </a:lnTo>
                  <a:lnTo>
                    <a:pt x="851605" y="464841"/>
                  </a:lnTo>
                  <a:lnTo>
                    <a:pt x="889877" y="434694"/>
                  </a:lnTo>
                  <a:lnTo>
                    <a:pt x="930203" y="400911"/>
                  </a:lnTo>
                  <a:lnTo>
                    <a:pt x="972181" y="370780"/>
                  </a:lnTo>
                  <a:lnTo>
                    <a:pt x="1012744" y="340406"/>
                  </a:lnTo>
                  <a:lnTo>
                    <a:pt x="1052035" y="310412"/>
                  </a:lnTo>
                  <a:lnTo>
                    <a:pt x="1090854" y="279929"/>
                  </a:lnTo>
                  <a:lnTo>
                    <a:pt x="1133716" y="245640"/>
                  </a:lnTo>
                  <a:lnTo>
                    <a:pt x="1176381" y="207575"/>
                  </a:lnTo>
                  <a:lnTo>
                    <a:pt x="1202312" y="190741"/>
                  </a:lnTo>
                  <a:lnTo>
                    <a:pt x="1237382" y="151513"/>
                  </a:lnTo>
                  <a:lnTo>
                    <a:pt x="1253577" y="137738"/>
                  </a:lnTo>
                  <a:lnTo>
                    <a:pt x="1262949" y="130750"/>
                  </a:lnTo>
                  <a:lnTo>
                    <a:pt x="1297406" y="91506"/>
                  </a:lnTo>
                  <a:lnTo>
                    <a:pt x="1311048" y="75191"/>
                  </a:lnTo>
                  <a:lnTo>
                    <a:pt x="1331563" y="48964"/>
                  </a:lnTo>
                  <a:lnTo>
                    <a:pt x="1373681" y="6493"/>
                  </a:lnTo>
                  <a:lnTo>
                    <a:pt x="1380173"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2" name="SMARTInkShape-60"/>
            <p:cNvSpPr/>
            <p:nvPr/>
          </p:nvSpPr>
          <p:spPr>
            <a:xfrm>
              <a:off x="4846320" y="4260533"/>
              <a:ext cx="848679" cy="625793"/>
            </a:xfrm>
            <a:custGeom>
              <a:avLst/>
              <a:gdLst/>
              <a:ahLst/>
              <a:cxnLst/>
              <a:rect l="0" t="0" r="0" b="0"/>
              <a:pathLst>
                <a:path w="848679" h="625793">
                  <a:moveTo>
                    <a:pt x="848678" y="0"/>
                  </a:moveTo>
                  <a:lnTo>
                    <a:pt x="808664" y="40013"/>
                  </a:lnTo>
                  <a:lnTo>
                    <a:pt x="769514" y="76622"/>
                  </a:lnTo>
                  <a:lnTo>
                    <a:pt x="726679" y="100943"/>
                  </a:lnTo>
                  <a:lnTo>
                    <a:pt x="709715" y="118223"/>
                  </a:lnTo>
                  <a:lnTo>
                    <a:pt x="671619" y="150583"/>
                  </a:lnTo>
                  <a:lnTo>
                    <a:pt x="634203" y="171398"/>
                  </a:lnTo>
                  <a:lnTo>
                    <a:pt x="617173" y="182547"/>
                  </a:lnTo>
                  <a:lnTo>
                    <a:pt x="585466" y="207748"/>
                  </a:lnTo>
                  <a:lnTo>
                    <a:pt x="577390" y="217110"/>
                  </a:lnTo>
                  <a:lnTo>
                    <a:pt x="539911" y="239859"/>
                  </a:lnTo>
                  <a:lnTo>
                    <a:pt x="500053" y="260022"/>
                  </a:lnTo>
                  <a:lnTo>
                    <a:pt x="462385" y="289676"/>
                  </a:lnTo>
                  <a:lnTo>
                    <a:pt x="423066" y="314254"/>
                  </a:lnTo>
                  <a:lnTo>
                    <a:pt x="385604" y="341107"/>
                  </a:lnTo>
                  <a:lnTo>
                    <a:pt x="347815" y="371581"/>
                  </a:lnTo>
                  <a:lnTo>
                    <a:pt x="308563" y="396713"/>
                  </a:lnTo>
                  <a:lnTo>
                    <a:pt x="276856" y="422048"/>
                  </a:lnTo>
                  <a:lnTo>
                    <a:pt x="268780" y="431416"/>
                  </a:lnTo>
                  <a:lnTo>
                    <a:pt x="230189" y="457086"/>
                  </a:lnTo>
                  <a:lnTo>
                    <a:pt x="190154" y="491134"/>
                  </a:lnTo>
                  <a:lnTo>
                    <a:pt x="155007" y="514335"/>
                  </a:lnTo>
                  <a:lnTo>
                    <a:pt x="151916" y="517197"/>
                  </a:lnTo>
                  <a:lnTo>
                    <a:pt x="143401" y="520377"/>
                  </a:lnTo>
                  <a:lnTo>
                    <a:pt x="134219" y="522744"/>
                  </a:lnTo>
                  <a:lnTo>
                    <a:pt x="120563" y="532024"/>
                  </a:lnTo>
                  <a:lnTo>
                    <a:pt x="114543" y="536492"/>
                  </a:lnTo>
                  <a:lnTo>
                    <a:pt x="102918" y="541901"/>
                  </a:lnTo>
                  <a:lnTo>
                    <a:pt x="97177" y="545645"/>
                  </a:lnTo>
                  <a:lnTo>
                    <a:pt x="88589" y="548705"/>
                  </a:lnTo>
                  <a:lnTo>
                    <a:pt x="80011" y="554268"/>
                  </a:lnTo>
                  <a:lnTo>
                    <a:pt x="74296" y="555904"/>
                  </a:lnTo>
                  <a:lnTo>
                    <a:pt x="72392" y="557292"/>
                  </a:lnTo>
                  <a:lnTo>
                    <a:pt x="71121" y="559170"/>
                  </a:lnTo>
                  <a:lnTo>
                    <a:pt x="70273" y="561375"/>
                  </a:lnTo>
                  <a:lnTo>
                    <a:pt x="68756" y="562845"/>
                  </a:lnTo>
                  <a:lnTo>
                    <a:pt x="59478" y="567744"/>
                  </a:lnTo>
                  <a:lnTo>
                    <a:pt x="35877" y="589923"/>
                  </a:lnTo>
                  <a:lnTo>
                    <a:pt x="32455" y="590800"/>
                  </a:lnTo>
                  <a:lnTo>
                    <a:pt x="30209" y="591034"/>
                  </a:lnTo>
                  <a:lnTo>
                    <a:pt x="28713" y="592143"/>
                  </a:lnTo>
                  <a:lnTo>
                    <a:pt x="27048" y="595914"/>
                  </a:lnTo>
                  <a:lnTo>
                    <a:pt x="25652" y="597301"/>
                  </a:lnTo>
                  <a:lnTo>
                    <a:pt x="21561" y="598842"/>
                  </a:lnTo>
                  <a:lnTo>
                    <a:pt x="20089" y="600205"/>
                  </a:lnTo>
                  <a:lnTo>
                    <a:pt x="18454" y="604260"/>
                  </a:lnTo>
                  <a:lnTo>
                    <a:pt x="17065" y="605722"/>
                  </a:lnTo>
                  <a:lnTo>
                    <a:pt x="8491" y="609343"/>
                  </a:lnTo>
                  <a:lnTo>
                    <a:pt x="4409" y="613084"/>
                  </a:lnTo>
                  <a:lnTo>
                    <a:pt x="0" y="625792"/>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3" name="SMARTInkShape-61"/>
            <p:cNvSpPr/>
            <p:nvPr/>
          </p:nvSpPr>
          <p:spPr>
            <a:xfrm>
              <a:off x="5060642" y="4809525"/>
              <a:ext cx="968684" cy="762601"/>
            </a:xfrm>
            <a:custGeom>
              <a:avLst/>
              <a:gdLst/>
              <a:ahLst/>
              <a:cxnLst/>
              <a:rect l="0" t="0" r="0" b="0"/>
              <a:pathLst>
                <a:path w="968684" h="762601">
                  <a:moveTo>
                    <a:pt x="882958" y="8220"/>
                  </a:moveTo>
                  <a:lnTo>
                    <a:pt x="882958" y="3669"/>
                  </a:lnTo>
                  <a:lnTo>
                    <a:pt x="882006" y="2329"/>
                  </a:lnTo>
                  <a:lnTo>
                    <a:pt x="880419" y="1435"/>
                  </a:lnTo>
                  <a:lnTo>
                    <a:pt x="875577" y="0"/>
                  </a:lnTo>
                  <a:lnTo>
                    <a:pt x="867778" y="5609"/>
                  </a:lnTo>
                  <a:lnTo>
                    <a:pt x="858816" y="7876"/>
                  </a:lnTo>
                  <a:lnTo>
                    <a:pt x="853156" y="8118"/>
                  </a:lnTo>
                  <a:lnTo>
                    <a:pt x="848123" y="10714"/>
                  </a:lnTo>
                  <a:lnTo>
                    <a:pt x="805272" y="51616"/>
                  </a:lnTo>
                  <a:lnTo>
                    <a:pt x="762942" y="93945"/>
                  </a:lnTo>
                  <a:lnTo>
                    <a:pt x="754371" y="105057"/>
                  </a:lnTo>
                  <a:lnTo>
                    <a:pt x="737226" y="127705"/>
                  </a:lnTo>
                  <a:lnTo>
                    <a:pt x="720081" y="147874"/>
                  </a:lnTo>
                  <a:lnTo>
                    <a:pt x="713413" y="156966"/>
                  </a:lnTo>
                  <a:lnTo>
                    <a:pt x="689443" y="177528"/>
                  </a:lnTo>
                  <a:lnTo>
                    <a:pt x="679359" y="191206"/>
                  </a:lnTo>
                  <a:lnTo>
                    <a:pt x="661907" y="207384"/>
                  </a:lnTo>
                  <a:lnTo>
                    <a:pt x="654220" y="216752"/>
                  </a:lnTo>
                  <a:lnTo>
                    <a:pt x="636304" y="233066"/>
                  </a:lnTo>
                  <a:lnTo>
                    <a:pt x="623311" y="249802"/>
                  </a:lnTo>
                  <a:lnTo>
                    <a:pt x="601903" y="267763"/>
                  </a:lnTo>
                  <a:lnTo>
                    <a:pt x="594215" y="276925"/>
                  </a:lnTo>
                  <a:lnTo>
                    <a:pt x="576296" y="293107"/>
                  </a:lnTo>
                  <a:lnTo>
                    <a:pt x="568547" y="302477"/>
                  </a:lnTo>
                  <a:lnTo>
                    <a:pt x="550589" y="318791"/>
                  </a:lnTo>
                  <a:lnTo>
                    <a:pt x="542834" y="328180"/>
                  </a:lnTo>
                  <a:lnTo>
                    <a:pt x="508136" y="353488"/>
                  </a:lnTo>
                  <a:lnTo>
                    <a:pt x="500153" y="362650"/>
                  </a:lnTo>
                  <a:lnTo>
                    <a:pt x="458248" y="391053"/>
                  </a:lnTo>
                  <a:lnTo>
                    <a:pt x="438492" y="405402"/>
                  </a:lnTo>
                  <a:lnTo>
                    <a:pt x="410170" y="422557"/>
                  </a:lnTo>
                  <a:lnTo>
                    <a:pt x="391991" y="443629"/>
                  </a:lnTo>
                  <a:lnTo>
                    <a:pt x="357246" y="467255"/>
                  </a:lnTo>
                  <a:lnTo>
                    <a:pt x="346614" y="470938"/>
                  </a:lnTo>
                  <a:lnTo>
                    <a:pt x="327727" y="484704"/>
                  </a:lnTo>
                  <a:lnTo>
                    <a:pt x="310403" y="490113"/>
                  </a:lnTo>
                  <a:lnTo>
                    <a:pt x="274887" y="511505"/>
                  </a:lnTo>
                  <a:lnTo>
                    <a:pt x="239690" y="520745"/>
                  </a:lnTo>
                  <a:lnTo>
                    <a:pt x="223939" y="528806"/>
                  </a:lnTo>
                  <a:lnTo>
                    <a:pt x="181436" y="542080"/>
                  </a:lnTo>
                  <a:lnTo>
                    <a:pt x="174930" y="545529"/>
                  </a:lnTo>
                  <a:lnTo>
                    <a:pt x="165913" y="548422"/>
                  </a:lnTo>
                  <a:lnTo>
                    <a:pt x="157208" y="553937"/>
                  </a:lnTo>
                  <a:lnTo>
                    <a:pt x="148597" y="555994"/>
                  </a:lnTo>
                  <a:lnTo>
                    <a:pt x="142873" y="556475"/>
                  </a:lnTo>
                  <a:lnTo>
                    <a:pt x="137154" y="559228"/>
                  </a:lnTo>
                  <a:lnTo>
                    <a:pt x="131437" y="562676"/>
                  </a:lnTo>
                  <a:lnTo>
                    <a:pt x="122864" y="565568"/>
                  </a:lnTo>
                  <a:lnTo>
                    <a:pt x="102861" y="580213"/>
                  </a:lnTo>
                  <a:lnTo>
                    <a:pt x="75477" y="589820"/>
                  </a:lnTo>
                  <a:lnTo>
                    <a:pt x="73175" y="591215"/>
                  </a:lnTo>
                  <a:lnTo>
                    <a:pt x="71640" y="593099"/>
                  </a:lnTo>
                  <a:lnTo>
                    <a:pt x="68982" y="597731"/>
                  </a:lnTo>
                  <a:lnTo>
                    <a:pt x="64626" y="602964"/>
                  </a:lnTo>
                  <a:lnTo>
                    <a:pt x="59515" y="605926"/>
                  </a:lnTo>
                  <a:lnTo>
                    <a:pt x="54069" y="608194"/>
                  </a:lnTo>
                  <a:lnTo>
                    <a:pt x="45647" y="613874"/>
                  </a:lnTo>
                  <a:lnTo>
                    <a:pt x="39966" y="615538"/>
                  </a:lnTo>
                  <a:lnTo>
                    <a:pt x="38071" y="616933"/>
                  </a:lnTo>
                  <a:lnTo>
                    <a:pt x="36808" y="618817"/>
                  </a:lnTo>
                  <a:lnTo>
                    <a:pt x="34450" y="623449"/>
                  </a:lnTo>
                  <a:lnTo>
                    <a:pt x="28722" y="631411"/>
                  </a:lnTo>
                  <a:lnTo>
                    <a:pt x="27047" y="636984"/>
                  </a:lnTo>
                  <a:lnTo>
                    <a:pt x="25649" y="638851"/>
                  </a:lnTo>
                  <a:lnTo>
                    <a:pt x="23764" y="640096"/>
                  </a:lnTo>
                  <a:lnTo>
                    <a:pt x="21555" y="640925"/>
                  </a:lnTo>
                  <a:lnTo>
                    <a:pt x="20082" y="642431"/>
                  </a:lnTo>
                  <a:lnTo>
                    <a:pt x="10523" y="659888"/>
                  </a:lnTo>
                  <a:lnTo>
                    <a:pt x="8950" y="666641"/>
                  </a:lnTo>
                  <a:lnTo>
                    <a:pt x="2748" y="674818"/>
                  </a:lnTo>
                  <a:lnTo>
                    <a:pt x="807" y="682827"/>
                  </a:lnTo>
                  <a:lnTo>
                    <a:pt x="0" y="705805"/>
                  </a:lnTo>
                  <a:lnTo>
                    <a:pt x="2535" y="711323"/>
                  </a:lnTo>
                  <a:lnTo>
                    <a:pt x="7373" y="718076"/>
                  </a:lnTo>
                  <a:lnTo>
                    <a:pt x="8328" y="726252"/>
                  </a:lnTo>
                  <a:lnTo>
                    <a:pt x="8459" y="731523"/>
                  </a:lnTo>
                  <a:lnTo>
                    <a:pt x="9447" y="733310"/>
                  </a:lnTo>
                  <a:lnTo>
                    <a:pt x="11057" y="734501"/>
                  </a:lnTo>
                  <a:lnTo>
                    <a:pt x="13084" y="735295"/>
                  </a:lnTo>
                  <a:lnTo>
                    <a:pt x="14434" y="736777"/>
                  </a:lnTo>
                  <a:lnTo>
                    <a:pt x="15935" y="740963"/>
                  </a:lnTo>
                  <a:lnTo>
                    <a:pt x="17288" y="742460"/>
                  </a:lnTo>
                  <a:lnTo>
                    <a:pt x="21331" y="744125"/>
                  </a:lnTo>
                  <a:lnTo>
                    <a:pt x="22789" y="745520"/>
                  </a:lnTo>
                  <a:lnTo>
                    <a:pt x="24411" y="749610"/>
                  </a:lnTo>
                  <a:lnTo>
                    <a:pt x="25796" y="751084"/>
                  </a:lnTo>
                  <a:lnTo>
                    <a:pt x="43026" y="760639"/>
                  </a:lnTo>
                  <a:lnTo>
                    <a:pt x="67837" y="762577"/>
                  </a:lnTo>
                  <a:lnTo>
                    <a:pt x="96037" y="762600"/>
                  </a:lnTo>
                  <a:lnTo>
                    <a:pt x="102368" y="760059"/>
                  </a:lnTo>
                  <a:lnTo>
                    <a:pt x="105389" y="758050"/>
                  </a:lnTo>
                  <a:lnTo>
                    <a:pt x="126747" y="752017"/>
                  </a:lnTo>
                  <a:lnTo>
                    <a:pt x="130215" y="749829"/>
                  </a:lnTo>
                  <a:lnTo>
                    <a:pt x="152347" y="743491"/>
                  </a:lnTo>
                  <a:lnTo>
                    <a:pt x="169891" y="733636"/>
                  </a:lnTo>
                  <a:lnTo>
                    <a:pt x="194790" y="726471"/>
                  </a:lnTo>
                  <a:lnTo>
                    <a:pt x="234548" y="705378"/>
                  </a:lnTo>
                  <a:lnTo>
                    <a:pt x="274325" y="682903"/>
                  </a:lnTo>
                  <a:lnTo>
                    <a:pt x="314317" y="657225"/>
                  </a:lnTo>
                  <a:lnTo>
                    <a:pt x="353156" y="632377"/>
                  </a:lnTo>
                  <a:lnTo>
                    <a:pt x="385224" y="614488"/>
                  </a:lnTo>
                  <a:lnTo>
                    <a:pt x="425727" y="584104"/>
                  </a:lnTo>
                  <a:lnTo>
                    <a:pt x="467426" y="555579"/>
                  </a:lnTo>
                  <a:lnTo>
                    <a:pt x="507357" y="525064"/>
                  </a:lnTo>
                  <a:lnTo>
                    <a:pt x="546300" y="496804"/>
                  </a:lnTo>
                  <a:lnTo>
                    <a:pt x="585256" y="469343"/>
                  </a:lnTo>
                  <a:lnTo>
                    <a:pt x="627775" y="436688"/>
                  </a:lnTo>
                  <a:lnTo>
                    <a:pt x="670608" y="405081"/>
                  </a:lnTo>
                  <a:lnTo>
                    <a:pt x="692404" y="392190"/>
                  </a:lnTo>
                  <a:lnTo>
                    <a:pt x="735266" y="359535"/>
                  </a:lnTo>
                  <a:lnTo>
                    <a:pt x="772386" y="332050"/>
                  </a:lnTo>
                  <a:lnTo>
                    <a:pt x="809941" y="309921"/>
                  </a:lnTo>
                  <a:lnTo>
                    <a:pt x="850224" y="276721"/>
                  </a:lnTo>
                  <a:lnTo>
                    <a:pt x="888308" y="249906"/>
                  </a:lnTo>
                  <a:lnTo>
                    <a:pt x="930561" y="211032"/>
                  </a:lnTo>
                  <a:lnTo>
                    <a:pt x="968683" y="188242"/>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4" name="SMARTInkShape-62"/>
            <p:cNvSpPr/>
            <p:nvPr/>
          </p:nvSpPr>
          <p:spPr>
            <a:xfrm>
              <a:off x="4160520" y="4869180"/>
              <a:ext cx="960122" cy="685801"/>
            </a:xfrm>
            <a:custGeom>
              <a:avLst/>
              <a:gdLst/>
              <a:ahLst/>
              <a:cxnLst/>
              <a:rect l="0" t="0" r="0" b="0"/>
              <a:pathLst>
                <a:path w="960122" h="685801">
                  <a:moveTo>
                    <a:pt x="960121" y="0"/>
                  </a:moveTo>
                  <a:lnTo>
                    <a:pt x="941471" y="11865"/>
                  </a:lnTo>
                  <a:lnTo>
                    <a:pt x="929924" y="20513"/>
                  </a:lnTo>
                  <a:lnTo>
                    <a:pt x="888466" y="45690"/>
                  </a:lnTo>
                  <a:lnTo>
                    <a:pt x="846680" y="71360"/>
                  </a:lnTo>
                  <a:lnTo>
                    <a:pt x="805714" y="92134"/>
                  </a:lnTo>
                  <a:lnTo>
                    <a:pt x="763114" y="119470"/>
                  </a:lnTo>
                  <a:lnTo>
                    <a:pt x="722957" y="144536"/>
                  </a:lnTo>
                  <a:lnTo>
                    <a:pt x="699136" y="159220"/>
                  </a:lnTo>
                  <a:lnTo>
                    <a:pt x="678004" y="169308"/>
                  </a:lnTo>
                  <a:lnTo>
                    <a:pt x="656285" y="186761"/>
                  </a:lnTo>
                  <a:lnTo>
                    <a:pt x="617639" y="205579"/>
                  </a:lnTo>
                  <a:lnTo>
                    <a:pt x="600199" y="216805"/>
                  </a:lnTo>
                  <a:lnTo>
                    <a:pt x="560078" y="242532"/>
                  </a:lnTo>
                  <a:lnTo>
                    <a:pt x="520064" y="270647"/>
                  </a:lnTo>
                  <a:lnTo>
                    <a:pt x="480060" y="298202"/>
                  </a:lnTo>
                  <a:lnTo>
                    <a:pt x="442118" y="328717"/>
                  </a:lnTo>
                  <a:lnTo>
                    <a:pt x="402862" y="353851"/>
                  </a:lnTo>
                  <a:lnTo>
                    <a:pt x="362900" y="379685"/>
                  </a:lnTo>
                  <a:lnTo>
                    <a:pt x="334328" y="396828"/>
                  </a:lnTo>
                  <a:lnTo>
                    <a:pt x="294322" y="422554"/>
                  </a:lnTo>
                  <a:lnTo>
                    <a:pt x="255271" y="450670"/>
                  </a:lnTo>
                  <a:lnTo>
                    <a:pt x="216817" y="481695"/>
                  </a:lnTo>
                  <a:lnTo>
                    <a:pt x="178221" y="516311"/>
                  </a:lnTo>
                  <a:lnTo>
                    <a:pt x="152359" y="539487"/>
                  </a:lnTo>
                  <a:lnTo>
                    <a:pt x="118737" y="567417"/>
                  </a:lnTo>
                  <a:lnTo>
                    <a:pt x="77700" y="608103"/>
                  </a:lnTo>
                  <a:lnTo>
                    <a:pt x="37149" y="648651"/>
                  </a:lnTo>
                  <a:lnTo>
                    <a:pt x="20955" y="665797"/>
                  </a:lnTo>
                  <a:lnTo>
                    <a:pt x="18838" y="671512"/>
                  </a:lnTo>
                  <a:lnTo>
                    <a:pt x="0" y="68580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730" name="SMARTInkShape-Group27"/>
          <p:cNvGrpSpPr/>
          <p:nvPr/>
        </p:nvGrpSpPr>
        <p:grpSpPr>
          <a:xfrm>
            <a:off x="3397931" y="3591877"/>
            <a:ext cx="2108473" cy="1594479"/>
            <a:chOff x="3397931" y="3591877"/>
            <a:chExt cx="2108473" cy="1594479"/>
          </a:xfrm>
        </p:grpSpPr>
        <p:sp>
          <p:nvSpPr>
            <p:cNvPr id="28726" name="SMARTInkShape-63"/>
            <p:cNvSpPr/>
            <p:nvPr/>
          </p:nvSpPr>
          <p:spPr>
            <a:xfrm>
              <a:off x="3740468" y="4020502"/>
              <a:ext cx="1740217" cy="1165854"/>
            </a:xfrm>
            <a:custGeom>
              <a:avLst/>
              <a:gdLst/>
              <a:ahLst/>
              <a:cxnLst/>
              <a:rect l="0" t="0" r="0" b="0"/>
              <a:pathLst>
                <a:path w="1740217" h="1165854">
                  <a:moveTo>
                    <a:pt x="1611630" y="0"/>
                  </a:moveTo>
                  <a:lnTo>
                    <a:pt x="1611630" y="4551"/>
                  </a:lnTo>
                  <a:lnTo>
                    <a:pt x="1609090" y="9325"/>
                  </a:lnTo>
                  <a:lnTo>
                    <a:pt x="1603834" y="14622"/>
                  </a:lnTo>
                  <a:lnTo>
                    <a:pt x="1562161" y="48580"/>
                  </a:lnTo>
                  <a:lnTo>
                    <a:pt x="1523522" y="77153"/>
                  </a:lnTo>
                  <a:lnTo>
                    <a:pt x="1488822" y="100965"/>
                  </a:lnTo>
                  <a:lnTo>
                    <a:pt x="1468059" y="124936"/>
                  </a:lnTo>
                  <a:lnTo>
                    <a:pt x="1425975" y="151427"/>
                  </a:lnTo>
                  <a:lnTo>
                    <a:pt x="1395169" y="169544"/>
                  </a:lnTo>
                  <a:lnTo>
                    <a:pt x="1378336" y="186807"/>
                  </a:lnTo>
                  <a:lnTo>
                    <a:pt x="1340059" y="208493"/>
                  </a:lnTo>
                  <a:lnTo>
                    <a:pt x="1301229" y="231454"/>
                  </a:lnTo>
                  <a:lnTo>
                    <a:pt x="1262910" y="256011"/>
                  </a:lnTo>
                  <a:lnTo>
                    <a:pt x="1223004" y="279800"/>
                  </a:lnTo>
                  <a:lnTo>
                    <a:pt x="1205863" y="287585"/>
                  </a:lnTo>
                  <a:lnTo>
                    <a:pt x="1185544" y="293239"/>
                  </a:lnTo>
                  <a:lnTo>
                    <a:pt x="1145621" y="314395"/>
                  </a:lnTo>
                  <a:lnTo>
                    <a:pt x="1111546" y="330524"/>
                  </a:lnTo>
                  <a:lnTo>
                    <a:pt x="1071561" y="343430"/>
                  </a:lnTo>
                  <a:lnTo>
                    <a:pt x="1060132" y="347898"/>
                  </a:lnTo>
                  <a:lnTo>
                    <a:pt x="1020127" y="360589"/>
                  </a:lnTo>
                  <a:lnTo>
                    <a:pt x="985837" y="374698"/>
                  </a:lnTo>
                  <a:lnTo>
                    <a:pt x="975359" y="377035"/>
                  </a:lnTo>
                  <a:lnTo>
                    <a:pt x="936907" y="397298"/>
                  </a:lnTo>
                  <a:lnTo>
                    <a:pt x="897235" y="408471"/>
                  </a:lnTo>
                  <a:lnTo>
                    <a:pt x="868677" y="415635"/>
                  </a:lnTo>
                  <a:lnTo>
                    <a:pt x="840105" y="426256"/>
                  </a:lnTo>
                  <a:lnTo>
                    <a:pt x="822959" y="430463"/>
                  </a:lnTo>
                  <a:lnTo>
                    <a:pt x="788670" y="443392"/>
                  </a:lnTo>
                  <a:lnTo>
                    <a:pt x="771525" y="447606"/>
                  </a:lnTo>
                  <a:lnTo>
                    <a:pt x="733583" y="459972"/>
                  </a:lnTo>
                  <a:lnTo>
                    <a:pt x="694325" y="469528"/>
                  </a:lnTo>
                  <a:lnTo>
                    <a:pt x="677213" y="473447"/>
                  </a:lnTo>
                  <a:lnTo>
                    <a:pt x="660078" y="478101"/>
                  </a:lnTo>
                  <a:lnTo>
                    <a:pt x="642936" y="482020"/>
                  </a:lnTo>
                  <a:lnTo>
                    <a:pt x="604995" y="495219"/>
                  </a:lnTo>
                  <a:lnTo>
                    <a:pt x="588409" y="502225"/>
                  </a:lnTo>
                  <a:lnTo>
                    <a:pt x="548626" y="514894"/>
                  </a:lnTo>
                  <a:lnTo>
                    <a:pt x="508811" y="536279"/>
                  </a:lnTo>
                  <a:lnTo>
                    <a:pt x="471330" y="549171"/>
                  </a:lnTo>
                  <a:lnTo>
                    <a:pt x="443968" y="563291"/>
                  </a:lnTo>
                  <a:lnTo>
                    <a:pt x="428091" y="567587"/>
                  </a:lnTo>
                  <a:lnTo>
                    <a:pt x="396828" y="583088"/>
                  </a:lnTo>
                  <a:lnTo>
                    <a:pt x="362547" y="602942"/>
                  </a:lnTo>
                  <a:lnTo>
                    <a:pt x="325211" y="617750"/>
                  </a:lnTo>
                  <a:lnTo>
                    <a:pt x="284889" y="642952"/>
                  </a:lnTo>
                  <a:lnTo>
                    <a:pt x="246644" y="668655"/>
                  </a:lnTo>
                  <a:lnTo>
                    <a:pt x="204189" y="697230"/>
                  </a:lnTo>
                  <a:lnTo>
                    <a:pt x="163422" y="736706"/>
                  </a:lnTo>
                  <a:lnTo>
                    <a:pt x="154466" y="748191"/>
                  </a:lnTo>
                  <a:lnTo>
                    <a:pt x="147709" y="757344"/>
                  </a:lnTo>
                  <a:lnTo>
                    <a:pt x="130389" y="773522"/>
                  </a:lnTo>
                  <a:lnTo>
                    <a:pt x="122720" y="782890"/>
                  </a:lnTo>
                  <a:lnTo>
                    <a:pt x="104816" y="799205"/>
                  </a:lnTo>
                  <a:lnTo>
                    <a:pt x="74328" y="841657"/>
                  </a:lnTo>
                  <a:lnTo>
                    <a:pt x="48578" y="881416"/>
                  </a:lnTo>
                  <a:lnTo>
                    <a:pt x="20955" y="920215"/>
                  </a:lnTo>
                  <a:lnTo>
                    <a:pt x="17321" y="930729"/>
                  </a:lnTo>
                  <a:lnTo>
                    <a:pt x="11587" y="940828"/>
                  </a:lnTo>
                  <a:lnTo>
                    <a:pt x="8513" y="954509"/>
                  </a:lnTo>
                  <a:lnTo>
                    <a:pt x="1964" y="968150"/>
                  </a:lnTo>
                  <a:lnTo>
                    <a:pt x="6" y="1008696"/>
                  </a:lnTo>
                  <a:lnTo>
                    <a:pt x="0" y="1022985"/>
                  </a:lnTo>
                  <a:lnTo>
                    <a:pt x="2539" y="1028700"/>
                  </a:lnTo>
                  <a:lnTo>
                    <a:pt x="5891" y="1034416"/>
                  </a:lnTo>
                  <a:lnTo>
                    <a:pt x="8730" y="1042989"/>
                  </a:lnTo>
                  <a:lnTo>
                    <a:pt x="14228" y="1051561"/>
                  </a:lnTo>
                  <a:lnTo>
                    <a:pt x="17233" y="1060132"/>
                  </a:lnTo>
                  <a:lnTo>
                    <a:pt x="57156" y="1102995"/>
                  </a:lnTo>
                  <a:lnTo>
                    <a:pt x="71438" y="1117282"/>
                  </a:lnTo>
                  <a:lnTo>
                    <a:pt x="79692" y="1120457"/>
                  </a:lnTo>
                  <a:lnTo>
                    <a:pt x="88758" y="1122821"/>
                  </a:lnTo>
                  <a:lnTo>
                    <a:pt x="102340" y="1132100"/>
                  </a:lnTo>
                  <a:lnTo>
                    <a:pt x="114195" y="1143105"/>
                  </a:lnTo>
                  <a:lnTo>
                    <a:pt x="122508" y="1146221"/>
                  </a:lnTo>
                  <a:lnTo>
                    <a:pt x="131600" y="1148559"/>
                  </a:lnTo>
                  <a:lnTo>
                    <a:pt x="145199" y="1155281"/>
                  </a:lnTo>
                  <a:lnTo>
                    <a:pt x="187069" y="1165472"/>
                  </a:lnTo>
                  <a:lnTo>
                    <a:pt x="228682" y="1165853"/>
                  </a:lnTo>
                  <a:lnTo>
                    <a:pt x="254399" y="1164907"/>
                  </a:lnTo>
                  <a:lnTo>
                    <a:pt x="275871" y="1158480"/>
                  </a:lnTo>
                  <a:lnTo>
                    <a:pt x="294240" y="1156571"/>
                  </a:lnTo>
                  <a:lnTo>
                    <a:pt x="310569" y="1150549"/>
                  </a:lnTo>
                  <a:lnTo>
                    <a:pt x="336287" y="1146336"/>
                  </a:lnTo>
                  <a:lnTo>
                    <a:pt x="377770" y="1133519"/>
                  </a:lnTo>
                  <a:lnTo>
                    <a:pt x="404746" y="1129201"/>
                  </a:lnTo>
                  <a:lnTo>
                    <a:pt x="447605" y="1112576"/>
                  </a:lnTo>
                  <a:lnTo>
                    <a:pt x="477681" y="1097119"/>
                  </a:lnTo>
                  <a:lnTo>
                    <a:pt x="495570" y="1085818"/>
                  </a:lnTo>
                  <a:lnTo>
                    <a:pt x="523083" y="1075804"/>
                  </a:lnTo>
                  <a:lnTo>
                    <a:pt x="562757" y="1049821"/>
                  </a:lnTo>
                  <a:lnTo>
                    <a:pt x="588998" y="1041817"/>
                  </a:lnTo>
                  <a:lnTo>
                    <a:pt x="627594" y="1012039"/>
                  </a:lnTo>
                  <a:lnTo>
                    <a:pt x="665691" y="988714"/>
                  </a:lnTo>
                  <a:lnTo>
                    <a:pt x="703106" y="966154"/>
                  </a:lnTo>
                  <a:lnTo>
                    <a:pt x="742779" y="936543"/>
                  </a:lnTo>
                  <a:lnTo>
                    <a:pt x="781366" y="906191"/>
                  </a:lnTo>
                  <a:lnTo>
                    <a:pt x="820581" y="876196"/>
                  </a:lnTo>
                  <a:lnTo>
                    <a:pt x="863443" y="840682"/>
                  </a:lnTo>
                  <a:lnTo>
                    <a:pt x="906306" y="807618"/>
                  </a:lnTo>
                  <a:lnTo>
                    <a:pt x="949168" y="772102"/>
                  </a:lnTo>
                  <a:lnTo>
                    <a:pt x="992031" y="735240"/>
                  </a:lnTo>
                  <a:lnTo>
                    <a:pt x="1009920" y="713981"/>
                  </a:lnTo>
                  <a:lnTo>
                    <a:pt x="1052782" y="678530"/>
                  </a:lnTo>
                  <a:lnTo>
                    <a:pt x="1086745" y="642348"/>
                  </a:lnTo>
                  <a:lnTo>
                    <a:pt x="1094502" y="632198"/>
                  </a:lnTo>
                  <a:lnTo>
                    <a:pt x="1137183" y="594295"/>
                  </a:lnTo>
                  <a:lnTo>
                    <a:pt x="1180043" y="551598"/>
                  </a:lnTo>
                  <a:lnTo>
                    <a:pt x="1220066" y="508740"/>
                  </a:lnTo>
                  <a:lnTo>
                    <a:pt x="1236398" y="490629"/>
                  </a:lnTo>
                  <a:lnTo>
                    <a:pt x="1245787" y="482852"/>
                  </a:lnTo>
                  <a:lnTo>
                    <a:pt x="1272457" y="452182"/>
                  </a:lnTo>
                  <a:lnTo>
                    <a:pt x="1288038" y="440156"/>
                  </a:lnTo>
                  <a:lnTo>
                    <a:pt x="1315266" y="409333"/>
                  </a:lnTo>
                  <a:lnTo>
                    <a:pt x="1347859" y="382090"/>
                  </a:lnTo>
                  <a:lnTo>
                    <a:pt x="1375257" y="349496"/>
                  </a:lnTo>
                  <a:lnTo>
                    <a:pt x="1414509" y="319189"/>
                  </a:lnTo>
                  <a:lnTo>
                    <a:pt x="1424961" y="311407"/>
                  </a:lnTo>
                  <a:lnTo>
                    <a:pt x="1457855" y="276690"/>
                  </a:lnTo>
                  <a:lnTo>
                    <a:pt x="1497361" y="249905"/>
                  </a:lnTo>
                  <a:lnTo>
                    <a:pt x="1537336" y="220095"/>
                  </a:lnTo>
                  <a:lnTo>
                    <a:pt x="1577339" y="197339"/>
                  </a:lnTo>
                  <a:lnTo>
                    <a:pt x="1594485" y="186106"/>
                  </a:lnTo>
                  <a:lnTo>
                    <a:pt x="1634490" y="160376"/>
                  </a:lnTo>
                  <a:lnTo>
                    <a:pt x="1663064" y="143240"/>
                  </a:lnTo>
                  <a:lnTo>
                    <a:pt x="1703070" y="117513"/>
                  </a:lnTo>
                  <a:lnTo>
                    <a:pt x="1740216" y="94298"/>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7" name="SMARTInkShape-64"/>
            <p:cNvSpPr/>
            <p:nvPr/>
          </p:nvSpPr>
          <p:spPr>
            <a:xfrm>
              <a:off x="4786313" y="3857625"/>
              <a:ext cx="214313" cy="188596"/>
            </a:xfrm>
            <a:custGeom>
              <a:avLst/>
              <a:gdLst/>
              <a:ahLst/>
              <a:cxnLst/>
              <a:rect l="0" t="0" r="0" b="0"/>
              <a:pathLst>
                <a:path w="214313" h="188596">
                  <a:moveTo>
                    <a:pt x="0" y="188595"/>
                  </a:moveTo>
                  <a:lnTo>
                    <a:pt x="4550" y="188595"/>
                  </a:lnTo>
                  <a:lnTo>
                    <a:pt x="5891" y="187642"/>
                  </a:lnTo>
                  <a:lnTo>
                    <a:pt x="6784" y="186055"/>
                  </a:lnTo>
                  <a:lnTo>
                    <a:pt x="8219" y="181214"/>
                  </a:lnTo>
                  <a:lnTo>
                    <a:pt x="13018" y="175825"/>
                  </a:lnTo>
                  <a:lnTo>
                    <a:pt x="17851" y="173394"/>
                  </a:lnTo>
                  <a:lnTo>
                    <a:pt x="20473" y="172746"/>
                  </a:lnTo>
                  <a:lnTo>
                    <a:pt x="28714" y="167283"/>
                  </a:lnTo>
                  <a:lnTo>
                    <a:pt x="67417" y="129741"/>
                  </a:lnTo>
                  <a:lnTo>
                    <a:pt x="104431" y="88185"/>
                  </a:lnTo>
                  <a:lnTo>
                    <a:pt x="145905" y="50890"/>
                  </a:lnTo>
                  <a:lnTo>
                    <a:pt x="184633" y="14424"/>
                  </a:lnTo>
                  <a:lnTo>
                    <a:pt x="214312"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8" name="SMARTInkShape-65"/>
            <p:cNvSpPr/>
            <p:nvPr/>
          </p:nvSpPr>
          <p:spPr>
            <a:xfrm>
              <a:off x="4452093" y="3797617"/>
              <a:ext cx="1054311" cy="642932"/>
            </a:xfrm>
            <a:custGeom>
              <a:avLst/>
              <a:gdLst/>
              <a:ahLst/>
              <a:cxnLst/>
              <a:rect l="0" t="0" r="0" b="0"/>
              <a:pathLst>
                <a:path w="1054311" h="642932">
                  <a:moveTo>
                    <a:pt x="822852" y="0"/>
                  </a:moveTo>
                  <a:lnTo>
                    <a:pt x="818302" y="4551"/>
                  </a:lnTo>
                  <a:lnTo>
                    <a:pt x="813528" y="6785"/>
                  </a:lnTo>
                  <a:lnTo>
                    <a:pt x="810921" y="7381"/>
                  </a:lnTo>
                  <a:lnTo>
                    <a:pt x="797069" y="15201"/>
                  </a:lnTo>
                  <a:lnTo>
                    <a:pt x="794233" y="15849"/>
                  </a:lnTo>
                  <a:lnTo>
                    <a:pt x="785691" y="21312"/>
                  </a:lnTo>
                  <a:lnTo>
                    <a:pt x="765701" y="39130"/>
                  </a:lnTo>
                  <a:lnTo>
                    <a:pt x="754273" y="44665"/>
                  </a:lnTo>
                  <a:lnTo>
                    <a:pt x="711939" y="77167"/>
                  </a:lnTo>
                  <a:lnTo>
                    <a:pt x="670693" y="116923"/>
                  </a:lnTo>
                  <a:lnTo>
                    <a:pt x="631465" y="142869"/>
                  </a:lnTo>
                  <a:lnTo>
                    <a:pt x="589231" y="168592"/>
                  </a:lnTo>
                  <a:lnTo>
                    <a:pt x="562956" y="186691"/>
                  </a:lnTo>
                  <a:lnTo>
                    <a:pt x="546583" y="203952"/>
                  </a:lnTo>
                  <a:lnTo>
                    <a:pt x="503832" y="231411"/>
                  </a:lnTo>
                  <a:lnTo>
                    <a:pt x="464769" y="254634"/>
                  </a:lnTo>
                  <a:lnTo>
                    <a:pt x="447213" y="261224"/>
                  </a:lnTo>
                  <a:lnTo>
                    <a:pt x="405575" y="287676"/>
                  </a:lnTo>
                  <a:lnTo>
                    <a:pt x="387614" y="293257"/>
                  </a:lnTo>
                  <a:lnTo>
                    <a:pt x="345160" y="317230"/>
                  </a:lnTo>
                  <a:lnTo>
                    <a:pt x="328816" y="330524"/>
                  </a:lnTo>
                  <a:lnTo>
                    <a:pt x="301736" y="343431"/>
                  </a:lnTo>
                  <a:lnTo>
                    <a:pt x="260740" y="373387"/>
                  </a:lnTo>
                  <a:lnTo>
                    <a:pt x="248656" y="378979"/>
                  </a:lnTo>
                  <a:lnTo>
                    <a:pt x="207775" y="407691"/>
                  </a:lnTo>
                  <a:lnTo>
                    <a:pt x="190322" y="413272"/>
                  </a:lnTo>
                  <a:lnTo>
                    <a:pt x="151185" y="442933"/>
                  </a:lnTo>
                  <a:lnTo>
                    <a:pt x="131575" y="459107"/>
                  </a:lnTo>
                  <a:lnTo>
                    <a:pt x="104563" y="472017"/>
                  </a:lnTo>
                  <a:lnTo>
                    <a:pt x="79973" y="493416"/>
                  </a:lnTo>
                  <a:lnTo>
                    <a:pt x="68486" y="498997"/>
                  </a:lnTo>
                  <a:lnTo>
                    <a:pt x="54186" y="510776"/>
                  </a:lnTo>
                  <a:lnTo>
                    <a:pt x="42755" y="516184"/>
                  </a:lnTo>
                  <a:lnTo>
                    <a:pt x="39898" y="518430"/>
                  </a:lnTo>
                  <a:lnTo>
                    <a:pt x="36723" y="523466"/>
                  </a:lnTo>
                  <a:lnTo>
                    <a:pt x="34358" y="528879"/>
                  </a:lnTo>
                  <a:lnTo>
                    <a:pt x="19983" y="546583"/>
                  </a:lnTo>
                  <a:lnTo>
                    <a:pt x="16957" y="554592"/>
                  </a:lnTo>
                  <a:lnTo>
                    <a:pt x="11405" y="562998"/>
                  </a:lnTo>
                  <a:lnTo>
                    <a:pt x="9337" y="571521"/>
                  </a:lnTo>
                  <a:lnTo>
                    <a:pt x="8852" y="577224"/>
                  </a:lnTo>
                  <a:lnTo>
                    <a:pt x="7770" y="579126"/>
                  </a:lnTo>
                  <a:lnTo>
                    <a:pt x="6097" y="580395"/>
                  </a:lnTo>
                  <a:lnTo>
                    <a:pt x="4028" y="581240"/>
                  </a:lnTo>
                  <a:lnTo>
                    <a:pt x="2649" y="582756"/>
                  </a:lnTo>
                  <a:lnTo>
                    <a:pt x="1117" y="586980"/>
                  </a:lnTo>
                  <a:lnTo>
                    <a:pt x="0" y="603037"/>
                  </a:lnTo>
                  <a:lnTo>
                    <a:pt x="917" y="604908"/>
                  </a:lnTo>
                  <a:lnTo>
                    <a:pt x="2480" y="606155"/>
                  </a:lnTo>
                  <a:lnTo>
                    <a:pt x="4475" y="606985"/>
                  </a:lnTo>
                  <a:lnTo>
                    <a:pt x="5804" y="608492"/>
                  </a:lnTo>
                  <a:lnTo>
                    <a:pt x="7283" y="612706"/>
                  </a:lnTo>
                  <a:lnTo>
                    <a:pt x="8361" y="624205"/>
                  </a:lnTo>
                  <a:lnTo>
                    <a:pt x="9348" y="624734"/>
                  </a:lnTo>
                  <a:lnTo>
                    <a:pt x="12985" y="625322"/>
                  </a:lnTo>
                  <a:lnTo>
                    <a:pt x="14336" y="626432"/>
                  </a:lnTo>
                  <a:lnTo>
                    <a:pt x="15836" y="630204"/>
                  </a:lnTo>
                  <a:lnTo>
                    <a:pt x="17189" y="631591"/>
                  </a:lnTo>
                  <a:lnTo>
                    <a:pt x="26204" y="636357"/>
                  </a:lnTo>
                  <a:lnTo>
                    <a:pt x="32607" y="641638"/>
                  </a:lnTo>
                  <a:lnTo>
                    <a:pt x="75091" y="642931"/>
                  </a:lnTo>
                  <a:lnTo>
                    <a:pt x="88636" y="641983"/>
                  </a:lnTo>
                  <a:lnTo>
                    <a:pt x="104770" y="636152"/>
                  </a:lnTo>
                  <a:lnTo>
                    <a:pt x="120502" y="632354"/>
                  </a:lnTo>
                  <a:lnTo>
                    <a:pt x="137228" y="627737"/>
                  </a:lnTo>
                  <a:lnTo>
                    <a:pt x="164572" y="623424"/>
                  </a:lnTo>
                  <a:lnTo>
                    <a:pt x="205710" y="610203"/>
                  </a:lnTo>
                  <a:lnTo>
                    <a:pt x="244704" y="596853"/>
                  </a:lnTo>
                  <a:lnTo>
                    <a:pt x="285588" y="577193"/>
                  </a:lnTo>
                  <a:lnTo>
                    <a:pt x="328184" y="557212"/>
                  </a:lnTo>
                  <a:lnTo>
                    <a:pt x="367980" y="540067"/>
                  </a:lnTo>
                  <a:lnTo>
                    <a:pt x="409538" y="522923"/>
                  </a:lnTo>
                  <a:lnTo>
                    <a:pt x="452286" y="498993"/>
                  </a:lnTo>
                  <a:lnTo>
                    <a:pt x="490894" y="480218"/>
                  </a:lnTo>
                  <a:lnTo>
                    <a:pt x="505770" y="473463"/>
                  </a:lnTo>
                  <a:lnTo>
                    <a:pt x="548467" y="442585"/>
                  </a:lnTo>
                  <a:lnTo>
                    <a:pt x="576212" y="422528"/>
                  </a:lnTo>
                  <a:lnTo>
                    <a:pt x="616418" y="405138"/>
                  </a:lnTo>
                  <a:lnTo>
                    <a:pt x="652628" y="379589"/>
                  </a:lnTo>
                  <a:lnTo>
                    <a:pt x="691013" y="353099"/>
                  </a:lnTo>
                  <a:lnTo>
                    <a:pt x="733043" y="319932"/>
                  </a:lnTo>
                  <a:lnTo>
                    <a:pt x="757840" y="298111"/>
                  </a:lnTo>
                  <a:lnTo>
                    <a:pt x="799176" y="270667"/>
                  </a:lnTo>
                  <a:lnTo>
                    <a:pt x="841054" y="237103"/>
                  </a:lnTo>
                  <a:lnTo>
                    <a:pt x="878448" y="208588"/>
                  </a:lnTo>
                  <a:lnTo>
                    <a:pt x="918706" y="174307"/>
                  </a:lnTo>
                  <a:lnTo>
                    <a:pt x="955972" y="143193"/>
                  </a:lnTo>
                  <a:lnTo>
                    <a:pt x="993504" y="115493"/>
                  </a:lnTo>
                  <a:lnTo>
                    <a:pt x="1035456" y="87495"/>
                  </a:lnTo>
                  <a:lnTo>
                    <a:pt x="1054310" y="77153"/>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29" name="SMARTInkShape-66"/>
            <p:cNvSpPr/>
            <p:nvPr/>
          </p:nvSpPr>
          <p:spPr>
            <a:xfrm>
              <a:off x="3397931" y="3591877"/>
              <a:ext cx="1731283" cy="1483043"/>
            </a:xfrm>
            <a:custGeom>
              <a:avLst/>
              <a:gdLst/>
              <a:ahLst/>
              <a:cxnLst/>
              <a:rect l="0" t="0" r="0" b="0"/>
              <a:pathLst>
                <a:path w="1731283" h="1483043">
                  <a:moveTo>
                    <a:pt x="1731282" y="248603"/>
                  </a:moveTo>
                  <a:lnTo>
                    <a:pt x="1731282" y="253154"/>
                  </a:lnTo>
                  <a:lnTo>
                    <a:pt x="1728742" y="257928"/>
                  </a:lnTo>
                  <a:lnTo>
                    <a:pt x="1726731" y="260534"/>
                  </a:lnTo>
                  <a:lnTo>
                    <a:pt x="1721956" y="263431"/>
                  </a:lnTo>
                  <a:lnTo>
                    <a:pt x="1719349" y="264203"/>
                  </a:lnTo>
                  <a:lnTo>
                    <a:pt x="1717613" y="265670"/>
                  </a:lnTo>
                  <a:lnTo>
                    <a:pt x="1710044" y="277543"/>
                  </a:lnTo>
                  <a:lnTo>
                    <a:pt x="1705015" y="280515"/>
                  </a:lnTo>
                  <a:lnTo>
                    <a:pt x="1702339" y="281308"/>
                  </a:lnTo>
                  <a:lnTo>
                    <a:pt x="1696829" y="287268"/>
                  </a:lnTo>
                  <a:lnTo>
                    <a:pt x="1676979" y="311222"/>
                  </a:lnTo>
                  <a:lnTo>
                    <a:pt x="1634185" y="345930"/>
                  </a:lnTo>
                  <a:lnTo>
                    <a:pt x="1592161" y="387727"/>
                  </a:lnTo>
                  <a:lnTo>
                    <a:pt x="1549421" y="426666"/>
                  </a:lnTo>
                  <a:lnTo>
                    <a:pt x="1506561" y="464875"/>
                  </a:lnTo>
                  <a:lnTo>
                    <a:pt x="1463699" y="503818"/>
                  </a:lnTo>
                  <a:lnTo>
                    <a:pt x="1442312" y="521372"/>
                  </a:lnTo>
                  <a:lnTo>
                    <a:pt x="1420837" y="546272"/>
                  </a:lnTo>
                  <a:lnTo>
                    <a:pt x="1382559" y="580436"/>
                  </a:lnTo>
                  <a:lnTo>
                    <a:pt x="1344985" y="615224"/>
                  </a:lnTo>
                  <a:lnTo>
                    <a:pt x="1322554" y="632807"/>
                  </a:lnTo>
                  <a:lnTo>
                    <a:pt x="1284978" y="670493"/>
                  </a:lnTo>
                  <a:lnTo>
                    <a:pt x="1247549" y="705716"/>
                  </a:lnTo>
                  <a:lnTo>
                    <a:pt x="1210852" y="731031"/>
                  </a:lnTo>
                  <a:lnTo>
                    <a:pt x="1202799" y="740193"/>
                  </a:lnTo>
                  <a:lnTo>
                    <a:pt x="1161774" y="769548"/>
                  </a:lnTo>
                  <a:lnTo>
                    <a:pt x="1119913" y="802720"/>
                  </a:lnTo>
                  <a:lnTo>
                    <a:pt x="1086795" y="825808"/>
                  </a:lnTo>
                  <a:lnTo>
                    <a:pt x="1077813" y="828989"/>
                  </a:lnTo>
                  <a:lnTo>
                    <a:pt x="1068423" y="831354"/>
                  </a:lnTo>
                  <a:lnTo>
                    <a:pt x="1035358" y="851640"/>
                  </a:lnTo>
                  <a:lnTo>
                    <a:pt x="994590" y="882969"/>
                  </a:lnTo>
                  <a:lnTo>
                    <a:pt x="983096" y="891541"/>
                  </a:lnTo>
                  <a:lnTo>
                    <a:pt x="960301" y="908685"/>
                  </a:lnTo>
                  <a:lnTo>
                    <a:pt x="940119" y="925830"/>
                  </a:lnTo>
                  <a:lnTo>
                    <a:pt x="931026" y="932498"/>
                  </a:lnTo>
                  <a:lnTo>
                    <a:pt x="914888" y="949760"/>
                  </a:lnTo>
                  <a:lnTo>
                    <a:pt x="872479" y="980092"/>
                  </a:lnTo>
                  <a:lnTo>
                    <a:pt x="833891" y="1008698"/>
                  </a:lnTo>
                  <a:lnTo>
                    <a:pt x="791263" y="1034415"/>
                  </a:lnTo>
                  <a:lnTo>
                    <a:pt x="760442" y="1050607"/>
                  </a:lnTo>
                  <a:lnTo>
                    <a:pt x="722221" y="1066201"/>
                  </a:lnTo>
                  <a:lnTo>
                    <a:pt x="679359" y="1091575"/>
                  </a:lnTo>
                  <a:lnTo>
                    <a:pt x="636497" y="1117282"/>
                  </a:lnTo>
                  <a:lnTo>
                    <a:pt x="593634" y="1143000"/>
                  </a:lnTo>
                  <a:lnTo>
                    <a:pt x="550772" y="1173268"/>
                  </a:lnTo>
                  <a:lnTo>
                    <a:pt x="524194" y="1194082"/>
                  </a:lnTo>
                  <a:lnTo>
                    <a:pt x="483894" y="1219822"/>
                  </a:lnTo>
                  <a:lnTo>
                    <a:pt x="444488" y="1245516"/>
                  </a:lnTo>
                  <a:lnTo>
                    <a:pt x="404937" y="1276759"/>
                  </a:lnTo>
                  <a:lnTo>
                    <a:pt x="365156" y="1308873"/>
                  </a:lnTo>
                  <a:lnTo>
                    <a:pt x="327048" y="1339783"/>
                  </a:lnTo>
                  <a:lnTo>
                    <a:pt x="289267" y="1373595"/>
                  </a:lnTo>
                  <a:lnTo>
                    <a:pt x="263436" y="1396740"/>
                  </a:lnTo>
                  <a:lnTo>
                    <a:pt x="237505" y="1412482"/>
                  </a:lnTo>
                  <a:lnTo>
                    <a:pt x="220683" y="1429806"/>
                  </a:lnTo>
                  <a:lnTo>
                    <a:pt x="190399" y="1453445"/>
                  </a:lnTo>
                  <a:lnTo>
                    <a:pt x="172926" y="1459100"/>
                  </a:lnTo>
                  <a:lnTo>
                    <a:pt x="151150" y="1470894"/>
                  </a:lnTo>
                  <a:lnTo>
                    <a:pt x="140520" y="1474363"/>
                  </a:lnTo>
                  <a:lnTo>
                    <a:pt x="131338" y="1480048"/>
                  </a:lnTo>
                  <a:lnTo>
                    <a:pt x="121633" y="1482156"/>
                  </a:lnTo>
                  <a:lnTo>
                    <a:pt x="79749" y="1483039"/>
                  </a:lnTo>
                  <a:lnTo>
                    <a:pt x="68272" y="1483042"/>
                  </a:lnTo>
                  <a:lnTo>
                    <a:pt x="65397" y="1482090"/>
                  </a:lnTo>
                  <a:lnTo>
                    <a:pt x="63479" y="1480503"/>
                  </a:lnTo>
                  <a:lnTo>
                    <a:pt x="62200" y="1478492"/>
                  </a:lnTo>
                  <a:lnTo>
                    <a:pt x="60396" y="1477152"/>
                  </a:lnTo>
                  <a:lnTo>
                    <a:pt x="50656" y="1472460"/>
                  </a:lnTo>
                  <a:lnTo>
                    <a:pt x="45172" y="1468814"/>
                  </a:lnTo>
                  <a:lnTo>
                    <a:pt x="39560" y="1467194"/>
                  </a:lnTo>
                  <a:lnTo>
                    <a:pt x="37682" y="1465809"/>
                  </a:lnTo>
                  <a:lnTo>
                    <a:pt x="36430" y="1463934"/>
                  </a:lnTo>
                  <a:lnTo>
                    <a:pt x="34087" y="1459310"/>
                  </a:lnTo>
                  <a:lnTo>
                    <a:pt x="29871" y="1454080"/>
                  </a:lnTo>
                  <a:lnTo>
                    <a:pt x="24821" y="1451119"/>
                  </a:lnTo>
                  <a:lnTo>
                    <a:pt x="22142" y="1450331"/>
                  </a:lnTo>
                  <a:lnTo>
                    <a:pt x="20355" y="1448852"/>
                  </a:lnTo>
                  <a:lnTo>
                    <a:pt x="18370" y="1444670"/>
                  </a:lnTo>
                  <a:lnTo>
                    <a:pt x="16143" y="1434222"/>
                  </a:lnTo>
                  <a:lnTo>
                    <a:pt x="10983" y="1425821"/>
                  </a:lnTo>
                  <a:lnTo>
                    <a:pt x="8757" y="1414448"/>
                  </a:lnTo>
                  <a:lnTo>
                    <a:pt x="8575" y="1411596"/>
                  </a:lnTo>
                  <a:lnTo>
                    <a:pt x="5831" y="1405886"/>
                  </a:lnTo>
                  <a:lnTo>
                    <a:pt x="3767" y="1403029"/>
                  </a:lnTo>
                  <a:lnTo>
                    <a:pt x="860" y="1389908"/>
                  </a:lnTo>
                  <a:lnTo>
                    <a:pt x="0" y="1378506"/>
                  </a:lnTo>
                  <a:lnTo>
                    <a:pt x="8933" y="1339472"/>
                  </a:lnTo>
                  <a:lnTo>
                    <a:pt x="14949" y="1319464"/>
                  </a:lnTo>
                  <a:lnTo>
                    <a:pt x="16920" y="1309376"/>
                  </a:lnTo>
                  <a:lnTo>
                    <a:pt x="39719" y="1266582"/>
                  </a:lnTo>
                  <a:lnTo>
                    <a:pt x="53939" y="1244646"/>
                  </a:lnTo>
                  <a:lnTo>
                    <a:pt x="60422" y="1223721"/>
                  </a:lnTo>
                  <a:lnTo>
                    <a:pt x="96364" y="1181056"/>
                  </a:lnTo>
                  <a:lnTo>
                    <a:pt x="137390" y="1139562"/>
                  </a:lnTo>
                  <a:lnTo>
                    <a:pt x="180204" y="1096736"/>
                  </a:lnTo>
                  <a:lnTo>
                    <a:pt x="219696" y="1064624"/>
                  </a:lnTo>
                  <a:lnTo>
                    <a:pt x="258718" y="1034501"/>
                  </a:lnTo>
                  <a:lnTo>
                    <a:pt x="298416" y="1004942"/>
                  </a:lnTo>
                  <a:lnTo>
                    <a:pt x="339606" y="975714"/>
                  </a:lnTo>
                  <a:lnTo>
                    <a:pt x="378513" y="945446"/>
                  </a:lnTo>
                  <a:lnTo>
                    <a:pt x="421029" y="923441"/>
                  </a:lnTo>
                  <a:lnTo>
                    <a:pt x="463861" y="898488"/>
                  </a:lnTo>
                  <a:lnTo>
                    <a:pt x="502170" y="872838"/>
                  </a:lnTo>
                  <a:lnTo>
                    <a:pt x="544193" y="847126"/>
                  </a:lnTo>
                  <a:lnTo>
                    <a:pt x="584153" y="821409"/>
                  </a:lnTo>
                  <a:lnTo>
                    <a:pt x="626760" y="795692"/>
                  </a:lnTo>
                  <a:lnTo>
                    <a:pt x="669600" y="769973"/>
                  </a:lnTo>
                  <a:lnTo>
                    <a:pt x="702001" y="752013"/>
                  </a:lnTo>
                  <a:lnTo>
                    <a:pt x="722095" y="739074"/>
                  </a:lnTo>
                  <a:lnTo>
                    <a:pt x="743605" y="726668"/>
                  </a:lnTo>
                  <a:lnTo>
                    <a:pt x="764584" y="713467"/>
                  </a:lnTo>
                  <a:lnTo>
                    <a:pt x="804762" y="697486"/>
                  </a:lnTo>
                  <a:lnTo>
                    <a:pt x="824404" y="687782"/>
                  </a:lnTo>
                  <a:lnTo>
                    <a:pt x="865543" y="662789"/>
                  </a:lnTo>
                  <a:lnTo>
                    <a:pt x="908255" y="638088"/>
                  </a:lnTo>
                  <a:lnTo>
                    <a:pt x="933462" y="623423"/>
                  </a:lnTo>
                  <a:lnTo>
                    <a:pt x="974011" y="593030"/>
                  </a:lnTo>
                  <a:lnTo>
                    <a:pt x="1014047" y="563008"/>
                  </a:lnTo>
                  <a:lnTo>
                    <a:pt x="1054053" y="537700"/>
                  </a:lnTo>
                  <a:lnTo>
                    <a:pt x="1093883" y="507925"/>
                  </a:lnTo>
                  <a:lnTo>
                    <a:pt x="1132475" y="477565"/>
                  </a:lnTo>
                  <a:lnTo>
                    <a:pt x="1171690" y="446314"/>
                  </a:lnTo>
                  <a:lnTo>
                    <a:pt x="1178727" y="439344"/>
                  </a:lnTo>
                  <a:lnTo>
                    <a:pt x="1188996" y="425663"/>
                  </a:lnTo>
                  <a:lnTo>
                    <a:pt x="1228295" y="397264"/>
                  </a:lnTo>
                  <a:lnTo>
                    <a:pt x="1270326" y="360576"/>
                  </a:lnTo>
                  <a:lnTo>
                    <a:pt x="1313068" y="331802"/>
                  </a:lnTo>
                  <a:lnTo>
                    <a:pt x="1347884" y="300195"/>
                  </a:lnTo>
                  <a:lnTo>
                    <a:pt x="1364295" y="288639"/>
                  </a:lnTo>
                  <a:lnTo>
                    <a:pt x="1376709" y="272245"/>
                  </a:lnTo>
                  <a:lnTo>
                    <a:pt x="1416601" y="237452"/>
                  </a:lnTo>
                  <a:lnTo>
                    <a:pt x="1456960" y="197169"/>
                  </a:lnTo>
                  <a:lnTo>
                    <a:pt x="1470296" y="182881"/>
                  </a:lnTo>
                  <a:lnTo>
                    <a:pt x="1475894" y="171450"/>
                  </a:lnTo>
                  <a:lnTo>
                    <a:pt x="1496085" y="140812"/>
                  </a:lnTo>
                  <a:lnTo>
                    <a:pt x="1501626" y="128745"/>
                  </a:lnTo>
                  <a:lnTo>
                    <a:pt x="1513397" y="114321"/>
                  </a:lnTo>
                  <a:lnTo>
                    <a:pt x="1518803" y="102875"/>
                  </a:lnTo>
                  <a:lnTo>
                    <a:pt x="1538948" y="80011"/>
                  </a:lnTo>
                  <a:lnTo>
                    <a:pt x="1544488" y="68581"/>
                  </a:lnTo>
                  <a:lnTo>
                    <a:pt x="1579843" y="31432"/>
                  </a:lnTo>
                  <a:lnTo>
                    <a:pt x="1585553" y="28258"/>
                  </a:lnTo>
                  <a:lnTo>
                    <a:pt x="1591266" y="25894"/>
                  </a:lnTo>
                  <a:lnTo>
                    <a:pt x="1611267" y="10956"/>
                  </a:lnTo>
                  <a:lnTo>
                    <a:pt x="1616982" y="8680"/>
                  </a:lnTo>
                  <a:lnTo>
                    <a:pt x="1628412" y="0"/>
                  </a:lnTo>
                </a:path>
              </a:pathLst>
            </a:custGeom>
            <a:ln w="19050" cap="flat" cmpd="sng" algn="ctr">
              <a:solidFill>
                <a:srgbClr val="0000FF">
                  <a:alpha val="39608"/>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dissolve">
                                      <p:cBhvr>
                                        <p:cTn id="15" dur="500"/>
                                        <p:tgtEl>
                                          <p:spTgt spid="2867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3"/>
                                        </p:tgtEl>
                                        <p:attrNameLst>
                                          <p:attrName>ppt_x</p:attrName>
                                        </p:attrNameLst>
                                      </p:cBhvr>
                                      <p:tavLst>
                                        <p:tav tm="0">
                                          <p:val>
                                            <p:strVal val="ppt_x"/>
                                          </p:val>
                                        </p:tav>
                                        <p:tav tm="100000">
                                          <p:val>
                                            <p:strVal val="ppt_x"/>
                                          </p:val>
                                        </p:tav>
                                      </p:tavLst>
                                    </p:anim>
                                    <p:anim calcmode="lin" valueType="num">
                                      <p:cBhvr additive="base">
                                        <p:cTn id="20" dur="500"/>
                                        <p:tgtEl>
                                          <p:spTgt spid="3"/>
                                        </p:tgtEl>
                                        <p:attrNameLst>
                                          <p:attrName>ppt_y</p:attrName>
                                        </p:attrNameLst>
                                      </p:cBhvr>
                                      <p:tavLst>
                                        <p:tav tm="0">
                                          <p:val>
                                            <p:strVal val="ppt_y"/>
                                          </p:val>
                                        </p:tav>
                                        <p:tav tm="100000">
                                          <p:val>
                                            <p:strVal val="1+ppt_h/2"/>
                                          </p:val>
                                        </p:tav>
                                      </p:tavLst>
                                    </p:anim>
                                    <p:set>
                                      <p:cBhvr>
                                        <p:cTn id="21" dur="1" fill="hold">
                                          <p:stCondLst>
                                            <p:cond delay="499"/>
                                          </p:stCondLst>
                                        </p:cTn>
                                        <p:tgtEl>
                                          <p:spTgt spid="3"/>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28676"/>
                                        </p:tgtEl>
                                        <p:attrNameLst>
                                          <p:attrName>ppt_x</p:attrName>
                                        </p:attrNameLst>
                                      </p:cBhvr>
                                      <p:tavLst>
                                        <p:tav tm="0">
                                          <p:val>
                                            <p:strVal val="ppt_x"/>
                                          </p:val>
                                        </p:tav>
                                        <p:tav tm="100000">
                                          <p:val>
                                            <p:strVal val="ppt_x"/>
                                          </p:val>
                                        </p:tav>
                                      </p:tavLst>
                                    </p:anim>
                                    <p:anim calcmode="lin" valueType="num">
                                      <p:cBhvr additive="base">
                                        <p:cTn id="24" dur="500"/>
                                        <p:tgtEl>
                                          <p:spTgt spid="28676"/>
                                        </p:tgtEl>
                                        <p:attrNameLst>
                                          <p:attrName>ppt_y</p:attrName>
                                        </p:attrNameLst>
                                      </p:cBhvr>
                                      <p:tavLst>
                                        <p:tav tm="0">
                                          <p:val>
                                            <p:strVal val="ppt_y"/>
                                          </p:val>
                                        </p:tav>
                                        <p:tav tm="100000">
                                          <p:val>
                                            <p:strVal val="1+ppt_h/2"/>
                                          </p:val>
                                        </p:tav>
                                      </p:tavLst>
                                    </p:anim>
                                    <p:set>
                                      <p:cBhvr>
                                        <p:cTn id="25" dur="1" fill="hold">
                                          <p:stCondLst>
                                            <p:cond delay="499"/>
                                          </p:stCondLst>
                                        </p:cTn>
                                        <p:tgtEl>
                                          <p:spTgt spid="2867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from="(-#ppt_w/2)" to="(#ppt_x)" calcmode="lin" valueType="num">
                                      <p:cBhvr>
                                        <p:cTn id="30" dur="600" fill="hold">
                                          <p:stCondLst>
                                            <p:cond delay="0"/>
                                          </p:stCondLst>
                                        </p:cTn>
                                        <p:tgtEl>
                                          <p:spTgt spid="4"/>
                                        </p:tgtEl>
                                        <p:attrNameLst>
                                          <p:attrName>ppt_x</p:attrName>
                                        </p:attrNameLst>
                                      </p:cBhvr>
                                    </p:anim>
                                    <p:anim from="0" to="-1.0" calcmode="lin" valueType="num">
                                      <p:cBhvr>
                                        <p:cTn id="31" dur="200" decel="50000" autoRev="1" fill="hold">
                                          <p:stCondLst>
                                            <p:cond delay="600"/>
                                          </p:stCondLst>
                                        </p:cTn>
                                        <p:tgtEl>
                                          <p:spTgt spid="4"/>
                                        </p:tgtEl>
                                        <p:attrNameLst>
                                          <p:attrName>xshear</p:attrName>
                                        </p:attrNameLst>
                                      </p:cBhvr>
                                    </p:anim>
                                    <p:animScale>
                                      <p:cBhvr>
                                        <p:cTn id="32" dur="200" decel="100000" autoRev="1" fill="hold">
                                          <p:stCondLst>
                                            <p:cond delay="600"/>
                                          </p:stCondLst>
                                        </p:cTn>
                                        <p:tgtEl>
                                          <p:spTgt spid="4"/>
                                        </p:tgtEl>
                                      </p:cBhvr>
                                      <p:from x="100000" y="100000"/>
                                      <p:to x="80000" y="100000"/>
                                    </p:animScale>
                                    <p:anim by="(#ppt_h/3+#ppt_w*0.1)" calcmode="lin" valueType="num">
                                      <p:cBhvr additive="sum">
                                        <p:cTn id="33" dur="200" decel="100000" autoRev="1" fill="hold">
                                          <p:stCondLst>
                                            <p:cond delay="600"/>
                                          </p:stCondLst>
                                        </p:cTn>
                                        <p:tgtEl>
                                          <p:spTgt spid="4"/>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from="(-#ppt_w/2)" to="(#ppt_x)" calcmode="lin" valueType="num">
                                      <p:cBhvr>
                                        <p:cTn id="51" dur="600" fill="hold">
                                          <p:stCondLst>
                                            <p:cond delay="0"/>
                                          </p:stCondLst>
                                        </p:cTn>
                                        <p:tgtEl>
                                          <p:spTgt spid="5"/>
                                        </p:tgtEl>
                                        <p:attrNameLst>
                                          <p:attrName>ppt_x</p:attrName>
                                        </p:attrNameLst>
                                      </p:cBhvr>
                                    </p:anim>
                                    <p:anim from="0" to="-1.0" calcmode="lin" valueType="num">
                                      <p:cBhvr>
                                        <p:cTn id="52" dur="200" decel="50000" autoRev="1" fill="hold">
                                          <p:stCondLst>
                                            <p:cond delay="600"/>
                                          </p:stCondLst>
                                        </p:cTn>
                                        <p:tgtEl>
                                          <p:spTgt spid="5"/>
                                        </p:tgtEl>
                                        <p:attrNameLst>
                                          <p:attrName>xshear</p:attrName>
                                        </p:attrNameLst>
                                      </p:cBhvr>
                                    </p:anim>
                                    <p:animScale>
                                      <p:cBhvr>
                                        <p:cTn id="53" dur="200" decel="100000" autoRev="1" fill="hold">
                                          <p:stCondLst>
                                            <p:cond delay="600"/>
                                          </p:stCondLst>
                                        </p:cTn>
                                        <p:tgtEl>
                                          <p:spTgt spid="5"/>
                                        </p:tgtEl>
                                      </p:cBhvr>
                                      <p:from x="100000" y="100000"/>
                                      <p:to x="80000" y="100000"/>
                                    </p:animScale>
                                    <p:anim by="(#ppt_h/3+#ppt_w*0.1)" calcmode="lin" valueType="num">
                                      <p:cBhvr additive="sum">
                                        <p:cTn id="54" dur="200" decel="100000" autoRev="1" fill="hold">
                                          <p:stCondLst>
                                            <p:cond delay="600"/>
                                          </p:stCondLst>
                                        </p:cTn>
                                        <p:tgtEl>
                                          <p:spTgt spid="5"/>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28678"/>
                                        </p:tgtEl>
                                        <p:attrNameLst>
                                          <p:attrName>style.visibility</p:attrName>
                                        </p:attrNameLst>
                                      </p:cBhvr>
                                      <p:to>
                                        <p:strVal val="visible"/>
                                      </p:to>
                                    </p:set>
                                    <p:animEffect transition="in" filter="dissolve">
                                      <p:cBhvr>
                                        <p:cTn id="64" dur="500"/>
                                        <p:tgtEl>
                                          <p:spTgt spid="2867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xit" presetSubtype="0" fill="hold" nodeType="clickEffect">
                                  <p:stCondLst>
                                    <p:cond delay="0"/>
                                  </p:stCondLst>
                                  <p:childTnLst>
                                    <p:animEffect transition="out" filter="dissolve">
                                      <p:cBhvr>
                                        <p:cTn id="68" dur="500"/>
                                        <p:tgtEl>
                                          <p:spTgt spid="28678"/>
                                        </p:tgtEl>
                                      </p:cBhvr>
                                    </p:animEffect>
                                    <p:set>
                                      <p:cBhvr>
                                        <p:cTn id="69" dur="1" fill="hold">
                                          <p:stCondLst>
                                            <p:cond delay="499"/>
                                          </p:stCondLst>
                                        </p:cTn>
                                        <p:tgtEl>
                                          <p:spTgt spid="2867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9"/>
                                        </p:tgtEl>
                                        <p:attrNameLst>
                                          <p:attrName>ppt_x</p:attrName>
                                        </p:attrNameLst>
                                      </p:cBhvr>
                                      <p:tavLst>
                                        <p:tav tm="0">
                                          <p:val>
                                            <p:strVal val="ppt_x"/>
                                          </p:val>
                                        </p:tav>
                                        <p:tav tm="100000">
                                          <p:val>
                                            <p:strVal val="ppt_x"/>
                                          </p:val>
                                        </p:tav>
                                      </p:tavLst>
                                    </p:anim>
                                    <p:anim calcmode="lin" valueType="num">
                                      <p:cBhvr additive="base">
                                        <p:cTn id="74" dur="500"/>
                                        <p:tgtEl>
                                          <p:spTgt spid="9"/>
                                        </p:tgtEl>
                                        <p:attrNameLst>
                                          <p:attrName>ppt_y</p:attrName>
                                        </p:attrNameLst>
                                      </p:cBhvr>
                                      <p:tavLst>
                                        <p:tav tm="0">
                                          <p:val>
                                            <p:strVal val="ppt_y"/>
                                          </p:val>
                                        </p:tav>
                                        <p:tav tm="100000">
                                          <p:val>
                                            <p:strVal val="1+ppt_h/2"/>
                                          </p:val>
                                        </p:tav>
                                      </p:tavLst>
                                    </p:anim>
                                    <p:set>
                                      <p:cBhvr>
                                        <p:cTn id="75" dur="1" fill="hold">
                                          <p:stCondLst>
                                            <p:cond delay="499"/>
                                          </p:stCondLst>
                                        </p:cTn>
                                        <p:tgtEl>
                                          <p:spTgt spid="9"/>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5"/>
                                        </p:tgtEl>
                                        <p:attrNameLst>
                                          <p:attrName>ppt_x</p:attrName>
                                        </p:attrNameLst>
                                      </p:cBhvr>
                                      <p:tavLst>
                                        <p:tav tm="0">
                                          <p:val>
                                            <p:strVal val="ppt_x"/>
                                          </p:val>
                                        </p:tav>
                                        <p:tav tm="100000">
                                          <p:val>
                                            <p:strVal val="ppt_x"/>
                                          </p:val>
                                        </p:tav>
                                      </p:tavLst>
                                    </p:anim>
                                    <p:anim calcmode="lin" valueType="num">
                                      <p:cBhvr additive="base">
                                        <p:cTn id="78" dur="500"/>
                                        <p:tgtEl>
                                          <p:spTgt spid="5"/>
                                        </p:tgtEl>
                                        <p:attrNameLst>
                                          <p:attrName>ppt_y</p:attrName>
                                        </p:attrNameLst>
                                      </p:cBhvr>
                                      <p:tavLst>
                                        <p:tav tm="0">
                                          <p:val>
                                            <p:strVal val="ppt_y"/>
                                          </p:val>
                                        </p:tav>
                                        <p:tav tm="100000">
                                          <p:val>
                                            <p:strVal val="1+ppt_h/2"/>
                                          </p:val>
                                        </p:tav>
                                      </p:tavLst>
                                    </p:anim>
                                    <p:set>
                                      <p:cBhvr>
                                        <p:cTn id="79" dur="1" fill="hold">
                                          <p:stCondLst>
                                            <p:cond delay="499"/>
                                          </p:stCondLst>
                                        </p:cTn>
                                        <p:tgtEl>
                                          <p:spTgt spid="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4"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 from="(-#ppt_w/2)" to="(#ppt_x)" calcmode="lin" valueType="num">
                                      <p:cBhvr>
                                        <p:cTn id="84" dur="600" fill="hold">
                                          <p:stCondLst>
                                            <p:cond delay="0"/>
                                          </p:stCondLst>
                                        </p:cTn>
                                        <p:tgtEl>
                                          <p:spTgt spid="6"/>
                                        </p:tgtEl>
                                        <p:attrNameLst>
                                          <p:attrName>ppt_x</p:attrName>
                                        </p:attrNameLst>
                                      </p:cBhvr>
                                    </p:anim>
                                    <p:anim from="0" to="-1.0" calcmode="lin" valueType="num">
                                      <p:cBhvr>
                                        <p:cTn id="85" dur="200" decel="50000" autoRev="1" fill="hold">
                                          <p:stCondLst>
                                            <p:cond delay="600"/>
                                          </p:stCondLst>
                                        </p:cTn>
                                        <p:tgtEl>
                                          <p:spTgt spid="6"/>
                                        </p:tgtEl>
                                        <p:attrNameLst>
                                          <p:attrName>xshear</p:attrName>
                                        </p:attrNameLst>
                                      </p:cBhvr>
                                    </p:anim>
                                    <p:animScale>
                                      <p:cBhvr>
                                        <p:cTn id="86" dur="200" decel="100000" autoRev="1" fill="hold">
                                          <p:stCondLst>
                                            <p:cond delay="600"/>
                                          </p:stCondLst>
                                        </p:cTn>
                                        <p:tgtEl>
                                          <p:spTgt spid="6"/>
                                        </p:tgtEl>
                                      </p:cBhvr>
                                      <p:from x="100000" y="100000"/>
                                      <p:to x="80000" y="100000"/>
                                    </p:animScale>
                                    <p:anim by="(#ppt_h/3+#ppt_w*0.1)" calcmode="lin" valueType="num">
                                      <p:cBhvr additive="sum">
                                        <p:cTn id="87" dur="200" decel="100000" autoRev="1" fill="hold">
                                          <p:stCondLst>
                                            <p:cond delay="600"/>
                                          </p:stCondLst>
                                        </p:cTn>
                                        <p:tgtEl>
                                          <p:spTgt spid="6"/>
                                        </p:tgtEl>
                                        <p:attrNameLst>
                                          <p:attrName>ppt_x</p:attrName>
                                        </p:attrNameLst>
                                      </p:cBhvr>
                                    </p:anim>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28674"/>
                                        </p:tgtEl>
                                        <p:attrNameLst>
                                          <p:attrName>style.visibility</p:attrName>
                                        </p:attrNameLst>
                                      </p:cBhvr>
                                      <p:to>
                                        <p:strVal val="visible"/>
                                      </p:to>
                                    </p:set>
                                    <p:animEffect transition="in" filter="dissolve">
                                      <p:cBhvr>
                                        <p:cTn id="92" dur="500"/>
                                        <p:tgtEl>
                                          <p:spTgt spid="2867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xit" presetSubtype="4" fill="hold" nodeType="clickEffect">
                                  <p:stCondLst>
                                    <p:cond delay="0"/>
                                  </p:stCondLst>
                                  <p:childTnLst>
                                    <p:animEffect transition="out" filter="wipe(down)">
                                      <p:cBhvr>
                                        <p:cTn id="96" dur="500"/>
                                        <p:tgtEl>
                                          <p:spTgt spid="6"/>
                                        </p:tgtEl>
                                      </p:cBhvr>
                                    </p:animEffect>
                                    <p:set>
                                      <p:cBhvr>
                                        <p:cTn id="97" dur="1" fill="hold">
                                          <p:stCondLst>
                                            <p:cond delay="499"/>
                                          </p:stCondLst>
                                        </p:cTn>
                                        <p:tgtEl>
                                          <p:spTgt spid="6"/>
                                        </p:tgtEl>
                                        <p:attrNameLst>
                                          <p:attrName>style.visibility</p:attrName>
                                        </p:attrNameLst>
                                      </p:cBhvr>
                                      <p:to>
                                        <p:strVal val="hidden"/>
                                      </p:to>
                                    </p:set>
                                  </p:childTnLst>
                                </p:cTn>
                              </p:par>
                              <p:par>
                                <p:cTn id="98" presetID="22" presetClass="exit" presetSubtype="4" fill="hold" nodeType="withEffect">
                                  <p:stCondLst>
                                    <p:cond delay="0"/>
                                  </p:stCondLst>
                                  <p:childTnLst>
                                    <p:animEffect transition="out" filter="wipe(down)">
                                      <p:cBhvr>
                                        <p:cTn id="99" dur="500"/>
                                        <p:tgtEl>
                                          <p:spTgt spid="28674"/>
                                        </p:tgtEl>
                                      </p:cBhvr>
                                    </p:animEffect>
                                    <p:set>
                                      <p:cBhvr>
                                        <p:cTn id="100" dur="1" fill="hold">
                                          <p:stCondLst>
                                            <p:cond delay="499"/>
                                          </p:stCondLst>
                                        </p:cTn>
                                        <p:tgtEl>
                                          <p:spTgt spid="28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0"/>
          <a:ext cx="8610600" cy="6736080"/>
        </p:xfrm>
        <a:graphic>
          <a:graphicData uri="http://schemas.openxmlformats.org/drawingml/2006/table">
            <a:tbl>
              <a:tblPr firstRow="1" bandRow="1">
                <a:tableStyleId>{00A15C55-8517-42AA-B614-E9B94910E393}</a:tableStyleId>
              </a:tblPr>
              <a:tblGrid>
                <a:gridCol w="4305300"/>
                <a:gridCol w="4305300"/>
              </a:tblGrid>
              <a:tr h="1092315">
                <a:tc>
                  <a:txBody>
                    <a:bodyPr/>
                    <a:lstStyle/>
                    <a:p>
                      <a:pPr algn="ctr"/>
                      <a:r>
                        <a:rPr lang="en-U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Cilia</a:t>
                      </a:r>
                      <a:endParaRPr lang="en-US" sz="6600" dirty="0"/>
                    </a:p>
                  </a:txBody>
                  <a:tcPr/>
                </a:tc>
                <a:tc>
                  <a:txBody>
                    <a:bodyPr/>
                    <a:lstStyle/>
                    <a:p>
                      <a:pPr algn="ctr"/>
                      <a:r>
                        <a:rPr lang="en-US" sz="6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Microvilli</a:t>
                      </a:r>
                      <a:endParaRPr lang="en-US" sz="6600" dirty="0"/>
                    </a:p>
                  </a:txBody>
                  <a:tcPr/>
                </a:tc>
              </a:tr>
              <a:tr h="5613285">
                <a:tc>
                  <a:txBody>
                    <a:bodyPr/>
                    <a:lstStyle/>
                    <a:p>
                      <a:pPr marL="236538" indent="-236538">
                        <a:buFont typeface="Arial" pitchFamily="34" charset="0"/>
                        <a:buChar char="•"/>
                      </a:pPr>
                      <a:r>
                        <a:rPr lang="en-US" sz="2600" b="1" dirty="0" smtClean="0"/>
                        <a:t> Tail-like projections</a:t>
                      </a:r>
                    </a:p>
                    <a:p>
                      <a:pPr marL="236538" indent="-236538">
                        <a:buFont typeface="Arial" pitchFamily="34" charset="0"/>
                        <a:buChar char="•"/>
                      </a:pPr>
                      <a:r>
                        <a:rPr lang="en-US" sz="2600" b="1" baseline="0" dirty="0" smtClean="0"/>
                        <a:t> There are two types:  motile and non-motile</a:t>
                      </a:r>
                    </a:p>
                    <a:p>
                      <a:pPr marL="236538" indent="-236538">
                        <a:buFont typeface="Arial" pitchFamily="34" charset="0"/>
                        <a:buChar char="•"/>
                      </a:pPr>
                      <a:r>
                        <a:rPr lang="en-US" sz="2600" b="1" baseline="0" dirty="0" smtClean="0"/>
                        <a:t> Motile:  used to move cells throughout certain parts of the organisms; act as sweepers in the </a:t>
                      </a:r>
                      <a:r>
                        <a:rPr lang="en-US" sz="2600" b="1" baseline="0" dirty="0" err="1" smtClean="0"/>
                        <a:t>trachae</a:t>
                      </a:r>
                      <a:r>
                        <a:rPr lang="en-US" sz="2600" b="1" baseline="0" dirty="0" smtClean="0"/>
                        <a:t> to sweep mucus and dirt out of the lungs</a:t>
                      </a:r>
                    </a:p>
                    <a:p>
                      <a:pPr marL="236538" indent="-236538">
                        <a:buFont typeface="Arial" pitchFamily="34" charset="0"/>
                        <a:buChar char="•"/>
                      </a:pPr>
                      <a:r>
                        <a:rPr lang="en-US" sz="2600" b="1" baseline="0" dirty="0" smtClean="0"/>
                        <a:t> Non-motile: found in the eyes and the nose; used to trap dirt and other objects; in the nose they act as olfactory sensors</a:t>
                      </a:r>
                      <a:endParaRPr lang="en-US" sz="2600" b="1" dirty="0"/>
                    </a:p>
                  </a:txBody>
                  <a:tcPr/>
                </a:tc>
                <a:tc>
                  <a:txBody>
                    <a:bodyPr/>
                    <a:lstStyle/>
                    <a:p>
                      <a:pPr marL="346075" indent="-346075">
                        <a:buFont typeface="Arial" pitchFamily="34" charset="0"/>
                        <a:buChar char="•"/>
                      </a:pPr>
                      <a:r>
                        <a:rPr lang="en-US" sz="2600" b="1" dirty="0" smtClean="0"/>
                        <a:t>  protrusions that increase the surface area</a:t>
                      </a:r>
                    </a:p>
                    <a:p>
                      <a:pPr marL="346075" indent="-346075">
                        <a:buFont typeface="Arial" pitchFamily="34" charset="0"/>
                        <a:buChar char="•"/>
                      </a:pPr>
                      <a:r>
                        <a:rPr lang="en-US" sz="2600" b="1" dirty="0" smtClean="0"/>
                        <a:t>Main functions are</a:t>
                      </a:r>
                      <a:r>
                        <a:rPr lang="en-US" sz="2600" b="1" baseline="0" dirty="0" smtClean="0"/>
                        <a:t> absorption, secretion, cellular adhesion, </a:t>
                      </a:r>
                      <a:r>
                        <a:rPr lang="en-US" sz="2600" b="1" baseline="0" dirty="0" err="1" smtClean="0"/>
                        <a:t>mechanotransduction</a:t>
                      </a:r>
                      <a:r>
                        <a:rPr lang="en-US" sz="2600" b="1" baseline="0" dirty="0" smtClean="0"/>
                        <a:t> (convert mechanical stimulus to chemical activity)</a:t>
                      </a:r>
                    </a:p>
                    <a:p>
                      <a:pPr marL="346075" indent="-346075">
                        <a:buFont typeface="Arial" pitchFamily="34" charset="0"/>
                        <a:buChar char="•"/>
                      </a:pPr>
                      <a:r>
                        <a:rPr lang="en-US" sz="2600" b="1" baseline="0" dirty="0" smtClean="0"/>
                        <a:t>  Only NON-MOTILE</a:t>
                      </a:r>
                    </a:p>
                    <a:p>
                      <a:pPr marL="346075" indent="-346075">
                        <a:buFont typeface="Arial" pitchFamily="34" charset="0"/>
                        <a:buChar char="•"/>
                      </a:pPr>
                      <a:r>
                        <a:rPr lang="en-US" sz="2600" b="1" baseline="0" dirty="0" smtClean="0"/>
                        <a:t>  Act in conjunction with sensory organs of the body</a:t>
                      </a:r>
                      <a:endParaRPr lang="en-US" sz="2600" b="1" dirty="0"/>
                    </a:p>
                  </a:txBody>
                  <a:tcPr/>
                </a:tc>
              </a:tr>
            </a:tbl>
          </a:graphicData>
        </a:graphic>
      </p:graphicFrame>
      <p:pic>
        <p:nvPicPr>
          <p:cNvPr id="3" name="Picture 8" descr="http://www.iupui.edu/~anatd502/Labs.f04/respiratory%20lab/s46x40%20strat%20ciliated%20columnar%20epi.jpg"/>
          <p:cNvPicPr>
            <a:picLocks noChangeAspect="1" noChangeArrowheads="1"/>
          </p:cNvPicPr>
          <p:nvPr/>
        </p:nvPicPr>
        <p:blipFill>
          <a:blip r:embed="rId3" cstate="print"/>
          <a:srcRect l="22150" t="23643" r="40511" b="41649"/>
          <a:stretch>
            <a:fillRect/>
          </a:stretch>
        </p:blipFill>
        <p:spPr bwMode="auto">
          <a:xfrm>
            <a:off x="1219200" y="990600"/>
            <a:ext cx="7086600" cy="5583238"/>
          </a:xfrm>
          <a:prstGeom prst="rect">
            <a:avLst/>
          </a:prstGeom>
          <a:noFill/>
          <a:ln w="9525">
            <a:noFill/>
            <a:miter lim="800000"/>
            <a:headEnd/>
            <a:tailEnd/>
          </a:ln>
        </p:spPr>
      </p:pic>
      <p:pic>
        <p:nvPicPr>
          <p:cNvPr id="26626" name="Picture 2" descr="http://www.mc.vanderbilt.edu/histology/images/histology/epithelium/display/epithelium-11.jpg"/>
          <p:cNvPicPr>
            <a:picLocks noChangeAspect="1" noChangeArrowheads="1"/>
          </p:cNvPicPr>
          <p:nvPr/>
        </p:nvPicPr>
        <p:blipFill>
          <a:blip r:embed="rId4" cstate="print"/>
          <a:srcRect l="24706" t="17738" r="29411" b="25499"/>
          <a:stretch>
            <a:fillRect/>
          </a:stretch>
        </p:blipFill>
        <p:spPr bwMode="auto">
          <a:xfrm>
            <a:off x="1219200" y="990600"/>
            <a:ext cx="7081838" cy="5562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26626"/>
                                        </p:tgtEl>
                                        <p:attrNameLst>
                                          <p:attrName>style.visibility</p:attrName>
                                        </p:attrNameLst>
                                      </p:cBhvr>
                                      <p:to>
                                        <p:strVal val="visible"/>
                                      </p:to>
                                    </p:set>
                                    <p:animEffect transition="in" filter="blinds(vertical)">
                                      <p:cBhvr>
                                        <p:cTn id="25" dur="500"/>
                                        <p:tgtEl>
                                          <p:spTgt spid="266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nodeType="clickEffect">
                                  <p:stCondLst>
                                    <p:cond delay="0"/>
                                  </p:stCondLst>
                                  <p:childTnLst>
                                    <p:animEffect transition="out" filter="wipe(up)">
                                      <p:cBhvr>
                                        <p:cTn id="29" dur="500"/>
                                        <p:tgtEl>
                                          <p:spTgt spid="26626"/>
                                        </p:tgtEl>
                                      </p:cBhvr>
                                    </p:animEffect>
                                    <p:set>
                                      <p:cBhvr>
                                        <p:cTn id="30" dur="1" fill="hold">
                                          <p:stCondLst>
                                            <p:cond delay="499"/>
                                          </p:stCondLst>
                                        </p:cTn>
                                        <p:tgtEl>
                                          <p:spTgt spid="26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8" name="Picture 7" descr="2transitional400"/>
          <p:cNvPicPr>
            <a:picLocks noChangeAspect="1" noChangeArrowheads="1"/>
          </p:cNvPicPr>
          <p:nvPr/>
        </p:nvPicPr>
        <p:blipFill>
          <a:blip r:embed="rId4" cstate="print"/>
          <a:srcRect l="11539" r="5466" b="14372"/>
          <a:stretch>
            <a:fillRect/>
          </a:stretch>
        </p:blipFill>
        <p:spPr bwMode="auto">
          <a:xfrm>
            <a:off x="3505200" y="2362200"/>
            <a:ext cx="7010400" cy="4762500"/>
          </a:xfrm>
          <a:prstGeom prst="rect">
            <a:avLst/>
          </a:prstGeom>
          <a:noFill/>
          <a:ln w="9525">
            <a:noFill/>
            <a:miter lim="800000"/>
            <a:headEnd/>
            <a:tailEnd/>
          </a:ln>
        </p:spPr>
      </p:pic>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Stratified Epithelia</a:t>
            </a:r>
          </a:p>
        </p:txBody>
      </p:sp>
      <p:sp>
        <p:nvSpPr>
          <p:cNvPr id="3" name="Rectangle 2"/>
          <p:cNvSpPr/>
          <p:nvPr/>
        </p:nvSpPr>
        <p:spPr>
          <a:xfrm>
            <a:off x="0" y="838200"/>
            <a:ext cx="8453213"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Stratified </a:t>
            </a: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Squamous</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Epithelia</a:t>
            </a:r>
          </a:p>
        </p:txBody>
      </p:sp>
      <p:sp>
        <p:nvSpPr>
          <p:cNvPr id="4" name="Rectangle 3"/>
          <p:cNvSpPr/>
          <p:nvPr/>
        </p:nvSpPr>
        <p:spPr>
          <a:xfrm>
            <a:off x="0" y="838200"/>
            <a:ext cx="7997959"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Stratified </a:t>
            </a: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Cuboidal</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Epithelia</a:t>
            </a:r>
          </a:p>
        </p:txBody>
      </p:sp>
      <p:sp>
        <p:nvSpPr>
          <p:cNvPr id="5" name="Rectangle 4"/>
          <p:cNvSpPr/>
          <p:nvPr/>
        </p:nvSpPr>
        <p:spPr>
          <a:xfrm>
            <a:off x="873530" y="1600200"/>
            <a:ext cx="8270470"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Stratified Columnar Epithelia</a:t>
            </a:r>
          </a:p>
        </p:txBody>
      </p:sp>
      <p:sp>
        <p:nvSpPr>
          <p:cNvPr id="6" name="Rectangle 5"/>
          <p:cNvSpPr/>
          <p:nvPr/>
        </p:nvSpPr>
        <p:spPr>
          <a:xfrm>
            <a:off x="0" y="838200"/>
            <a:ext cx="6052234"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Transitional Epithelia</a:t>
            </a:r>
          </a:p>
        </p:txBody>
      </p:sp>
      <p:pic>
        <p:nvPicPr>
          <p:cNvPr id="31746" name="Picture 2" descr="http://eugraph.com/histology/epith/epimage/strsqh.jpg"/>
          <p:cNvPicPr>
            <a:picLocks noChangeAspect="1" noChangeArrowheads="1"/>
          </p:cNvPicPr>
          <p:nvPr/>
        </p:nvPicPr>
        <p:blipFill>
          <a:blip r:embed="rId5" cstate="print"/>
          <a:srcRect/>
          <a:stretch>
            <a:fillRect/>
          </a:stretch>
        </p:blipFill>
        <p:spPr bwMode="auto">
          <a:xfrm>
            <a:off x="-5486400" y="2082800"/>
            <a:ext cx="7010400" cy="4775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anim calcmode="lin" valueType="num">
                                      <p:cBhvr>
                                        <p:cTn id="15" dur="1000" fill="hold"/>
                                        <p:tgtEl>
                                          <p:spTgt spid="317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174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1746"/>
                                        </p:tgtEl>
                                        <p:attrNameLst>
                                          <p:attrName>ppt_y</p:attrName>
                                        </p:attrNameLst>
                                      </p:cBhvr>
                                      <p:tavLst>
                                        <p:tav tm="0">
                                          <p:val>
                                            <p:strVal val="#ppt_y"/>
                                          </p:val>
                                        </p:tav>
                                        <p:tav tm="100000">
                                          <p:val>
                                            <p:strVal val="#ppt_y"/>
                                          </p:val>
                                        </p:tav>
                                      </p:tavLst>
                                    </p:anim>
                                    <p:animEffect transition="in" filter="fade">
                                      <p:cBhvr>
                                        <p:cTn id="18" dur="1000"/>
                                        <p:tgtEl>
                                          <p:spTgt spid="3174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nodeType="clickEffect">
                                  <p:stCondLst>
                                    <p:cond delay="0"/>
                                  </p:stCondLst>
                                  <p:childTnLst>
                                    <p:animEffect transition="out" filter="slide(fromBottom)">
                                      <p:cBhvr>
                                        <p:cTn id="22" dur="500"/>
                                        <p:tgtEl>
                                          <p:spTgt spid="31746"/>
                                        </p:tgtEl>
                                      </p:cBhvr>
                                    </p:animEffect>
                                    <p:set>
                                      <p:cBhvr>
                                        <p:cTn id="23" dur="1" fill="hold">
                                          <p:stCondLst>
                                            <p:cond delay="499"/>
                                          </p:stCondLst>
                                        </p:cTn>
                                        <p:tgtEl>
                                          <p:spTgt spid="31746"/>
                                        </p:tgtEl>
                                        <p:attrNameLst>
                                          <p:attrName>style.visibility</p:attrName>
                                        </p:attrNameLst>
                                      </p:cBhvr>
                                      <p:to>
                                        <p:strVal val="hidden"/>
                                      </p:to>
                                    </p:set>
                                  </p:childTnLst>
                                </p:cTn>
                              </p:par>
                              <p:par>
                                <p:cTn id="24" presetID="12" presetClass="exit" presetSubtype="4" fill="hold" nodeType="withEffect">
                                  <p:stCondLst>
                                    <p:cond delay="0"/>
                                  </p:stCondLst>
                                  <p:childTnLst>
                                    <p:animEffect transition="out" filter="slide(fromBottom)">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par>
                                <p:cTn id="32" presetID="9"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xit" presetSubtype="4" fill="hold" nodeType="clickEffect">
                                  <p:stCondLst>
                                    <p:cond delay="0"/>
                                  </p:stCondLst>
                                  <p:childTnLst>
                                    <p:animEffect transition="out" filter="slide(fromBottom)">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2" presetClass="exit" presetSubtype="4" fill="hold" nodeType="withEffect">
                                  <p:stCondLst>
                                    <p:cond delay="0"/>
                                  </p:stCondLst>
                                  <p:childTnLst>
                                    <p:animEffect transition="out" filter="slide(fromBottom)">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from="(-#ppt_w/2)" to="(#ppt_x)" calcmode="lin" valueType="num">
                                      <p:cBhvr>
                                        <p:cTn id="47" dur="600" fill="hold">
                                          <p:stCondLst>
                                            <p:cond delay="0"/>
                                          </p:stCondLst>
                                        </p:cTn>
                                        <p:tgtEl>
                                          <p:spTgt spid="6"/>
                                        </p:tgtEl>
                                        <p:attrNameLst>
                                          <p:attrName>ppt_x</p:attrName>
                                        </p:attrNameLst>
                                      </p:cBhvr>
                                    </p:anim>
                                    <p:anim from="0" to="-1.0" calcmode="lin" valueType="num">
                                      <p:cBhvr>
                                        <p:cTn id="48" dur="200" decel="50000" autoRev="1" fill="hold">
                                          <p:stCondLst>
                                            <p:cond delay="600"/>
                                          </p:stCondLst>
                                        </p:cTn>
                                        <p:tgtEl>
                                          <p:spTgt spid="6"/>
                                        </p:tgtEl>
                                        <p:attrNameLst>
                                          <p:attrName>xshear</p:attrName>
                                        </p:attrNameLst>
                                      </p:cBhvr>
                                    </p:anim>
                                    <p:animScale>
                                      <p:cBhvr>
                                        <p:cTn id="49" dur="200" decel="100000" autoRev="1" fill="hold">
                                          <p:stCondLst>
                                            <p:cond delay="600"/>
                                          </p:stCondLst>
                                        </p:cTn>
                                        <p:tgtEl>
                                          <p:spTgt spid="6"/>
                                        </p:tgtEl>
                                      </p:cBhvr>
                                      <p:from x="100000" y="100000"/>
                                      <p:to x="80000" y="100000"/>
                                    </p:animScale>
                                    <p:anim by="(#ppt_h/3+#ppt_w*0.1)" calcmode="lin" valueType="num">
                                      <p:cBhvr additive="sum">
                                        <p:cTn id="50" dur="200" decel="100000" autoRev="1" fill="hold">
                                          <p:stCondLst>
                                            <p:cond delay="600"/>
                                          </p:stCondLst>
                                        </p:cTn>
                                        <p:tgtEl>
                                          <p:spTgt spid="6"/>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8"/>
                                        </p:tgtEl>
                                        <p:attrNameLst>
                                          <p:attrName>ppt_y</p:attrName>
                                        </p:attrNameLst>
                                      </p:cBhvr>
                                      <p:tavLst>
                                        <p:tav tm="0">
                                          <p:val>
                                            <p:strVal val="#ppt_y"/>
                                          </p:val>
                                        </p:tav>
                                        <p:tav tm="100000">
                                          <p:val>
                                            <p:strVal val="#ppt_y"/>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xit" presetSubtype="4" fill="hold" nodeType="clickEffect">
                                  <p:stCondLst>
                                    <p:cond delay="0"/>
                                  </p:stCondLst>
                                  <p:childTnLst>
                                    <p:animEffect transition="out" filter="slide(fromBottom)">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2" presetClass="exit" presetSubtype="4" fill="hold" nodeType="withEffect">
                                  <p:stCondLst>
                                    <p:cond delay="0"/>
                                  </p:stCondLst>
                                  <p:childTnLst>
                                    <p:animEffect transition="out" filter="slide(fromBottom)">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Warm up</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37891" name="WordArt 3"/>
          <p:cNvSpPr>
            <a:spLocks noChangeArrowheads="1" noChangeShapeType="1" noTextEdit="1"/>
          </p:cNvSpPr>
          <p:nvPr/>
        </p:nvSpPr>
        <p:spPr bwMode="auto">
          <a:xfrm>
            <a:off x="838200" y="914400"/>
            <a:ext cx="7038975" cy="1295400"/>
          </a:xfrm>
          <a:prstGeom prst="rect">
            <a:avLst/>
          </a:prstGeom>
        </p:spPr>
        <p:txBody>
          <a:bodyPr wrap="none" fromWordArt="1">
            <a:prstTxWarp prst="textPlain">
              <a:avLst>
                <a:gd name="adj" fmla="val 50000"/>
              </a:avLst>
            </a:prstTxWarp>
          </a:bodyPr>
          <a:lstStyle/>
          <a:p>
            <a:pPr algn="ctr"/>
            <a:r>
              <a:rPr lang="en-US" sz="3600" kern="10">
                <a:ln w="25400">
                  <a:solidFill>
                    <a:srgbClr val="FF9900"/>
                  </a:solidFill>
                  <a:round/>
                  <a:headEnd/>
                  <a:tailEnd/>
                </a:ln>
                <a:solidFill>
                  <a:srgbClr val="FFFFFF"/>
                </a:solidFill>
                <a:latin typeface="Arial Black"/>
              </a:rPr>
              <a:t>Match the following tissues </a:t>
            </a:r>
          </a:p>
          <a:p>
            <a:pPr algn="ctr"/>
            <a:r>
              <a:rPr lang="en-US" sz="3600" kern="10">
                <a:ln w="25400">
                  <a:solidFill>
                    <a:srgbClr val="FF9900"/>
                  </a:solidFill>
                  <a:round/>
                  <a:headEnd/>
                  <a:tailEnd/>
                </a:ln>
                <a:solidFill>
                  <a:srgbClr val="FFFFFF"/>
                </a:solidFill>
                <a:latin typeface="Arial Black"/>
              </a:rPr>
              <a:t>to their description:</a:t>
            </a:r>
          </a:p>
        </p:txBody>
      </p:sp>
      <p:sp>
        <p:nvSpPr>
          <p:cNvPr id="37892" name="WordArt 4"/>
          <p:cNvSpPr>
            <a:spLocks noChangeArrowheads="1" noChangeShapeType="1" noTextEdit="1"/>
          </p:cNvSpPr>
          <p:nvPr/>
        </p:nvSpPr>
        <p:spPr bwMode="auto">
          <a:xfrm>
            <a:off x="152400" y="2667000"/>
            <a:ext cx="4419600" cy="3581400"/>
          </a:xfrm>
          <a:prstGeom prst="rect">
            <a:avLst/>
          </a:prstGeom>
        </p:spPr>
        <p:txBody>
          <a:bodyPr wrap="none" fromWordArt="1">
            <a:prstTxWarp prst="textPlain">
              <a:avLst>
                <a:gd name="adj" fmla="val 50000"/>
              </a:avLst>
            </a:prstTxWarp>
          </a:bodyPr>
          <a:lstStyle/>
          <a:p>
            <a:r>
              <a:rPr lang="en-US" sz="3600" kern="10">
                <a:ln w="25400">
                  <a:solidFill>
                    <a:srgbClr val="FF9900"/>
                  </a:solidFill>
                  <a:round/>
                  <a:headEnd/>
                  <a:tailEnd/>
                </a:ln>
                <a:solidFill>
                  <a:srgbClr val="FFFFFF"/>
                </a:solidFill>
                <a:latin typeface="Arial Black"/>
              </a:rPr>
              <a:t>A.  Stratified Squamous</a:t>
            </a:r>
          </a:p>
          <a:p>
            <a:r>
              <a:rPr lang="en-US" sz="3600" kern="10">
                <a:ln w="25400">
                  <a:solidFill>
                    <a:srgbClr val="FF9900"/>
                  </a:solidFill>
                  <a:round/>
                  <a:headEnd/>
                  <a:tailEnd/>
                </a:ln>
                <a:solidFill>
                  <a:srgbClr val="FFFFFF"/>
                </a:solidFill>
                <a:latin typeface="Arial Black"/>
              </a:rPr>
              <a:t>B.  Transitional</a:t>
            </a:r>
          </a:p>
          <a:p>
            <a:r>
              <a:rPr lang="en-US" sz="3600" kern="10">
                <a:ln w="25400">
                  <a:solidFill>
                    <a:srgbClr val="FF9900"/>
                  </a:solidFill>
                  <a:round/>
                  <a:headEnd/>
                  <a:tailEnd/>
                </a:ln>
                <a:solidFill>
                  <a:srgbClr val="FFFFFF"/>
                </a:solidFill>
                <a:latin typeface="Arial Black"/>
              </a:rPr>
              <a:t>C.  Simple Columnar</a:t>
            </a:r>
          </a:p>
          <a:p>
            <a:r>
              <a:rPr lang="en-US" sz="3600" kern="10">
                <a:ln w="25400">
                  <a:solidFill>
                    <a:srgbClr val="FF9900"/>
                  </a:solidFill>
                  <a:round/>
                  <a:headEnd/>
                  <a:tailEnd/>
                </a:ln>
                <a:solidFill>
                  <a:srgbClr val="FFFFFF"/>
                </a:solidFill>
                <a:latin typeface="Arial Black"/>
              </a:rPr>
              <a:t>D.  Simple Cuboidal</a:t>
            </a:r>
          </a:p>
        </p:txBody>
      </p:sp>
      <p:sp>
        <p:nvSpPr>
          <p:cNvPr id="37893" name="WordArt 5"/>
          <p:cNvSpPr>
            <a:spLocks noChangeArrowheads="1" noChangeShapeType="1" noTextEdit="1"/>
          </p:cNvSpPr>
          <p:nvPr/>
        </p:nvSpPr>
        <p:spPr bwMode="auto">
          <a:xfrm>
            <a:off x="4876800" y="2362200"/>
            <a:ext cx="4267200" cy="4495800"/>
          </a:xfrm>
          <a:prstGeom prst="rect">
            <a:avLst/>
          </a:prstGeom>
        </p:spPr>
        <p:txBody>
          <a:bodyPr wrap="none" fromWordArt="1">
            <a:prstTxWarp prst="textPlain">
              <a:avLst>
                <a:gd name="adj" fmla="val 50000"/>
              </a:avLst>
            </a:prstTxWarp>
          </a:bodyPr>
          <a:lstStyle/>
          <a:p>
            <a:r>
              <a:rPr lang="en-US" sz="3600" kern="10">
                <a:ln w="25400">
                  <a:solidFill>
                    <a:srgbClr val="FF9900"/>
                  </a:solidFill>
                  <a:round/>
                  <a:headEnd/>
                  <a:tailEnd/>
                </a:ln>
                <a:solidFill>
                  <a:srgbClr val="FFFFFF"/>
                </a:solidFill>
                <a:latin typeface="Arial Black"/>
              </a:rPr>
              <a:t>1.  lines the digestive </a:t>
            </a:r>
          </a:p>
          <a:p>
            <a:r>
              <a:rPr lang="en-US" sz="3600" kern="10">
                <a:ln w="25400">
                  <a:solidFill>
                    <a:srgbClr val="FF9900"/>
                  </a:solidFill>
                  <a:round/>
                  <a:headEnd/>
                  <a:tailEnd/>
                </a:ln>
                <a:solidFill>
                  <a:srgbClr val="FFFFFF"/>
                </a:solidFill>
                <a:latin typeface="Arial Black"/>
              </a:rPr>
              <a:t>tract</a:t>
            </a:r>
          </a:p>
          <a:p>
            <a:r>
              <a:rPr lang="en-US" sz="3600" kern="10">
                <a:ln w="25400">
                  <a:solidFill>
                    <a:srgbClr val="FF9900"/>
                  </a:solidFill>
                  <a:round/>
                  <a:headEnd/>
                  <a:tailEnd/>
                </a:ln>
                <a:solidFill>
                  <a:srgbClr val="FFFFFF"/>
                </a:solidFill>
                <a:latin typeface="Arial Black"/>
              </a:rPr>
              <a:t>2.  in areas of great </a:t>
            </a:r>
          </a:p>
          <a:p>
            <a:r>
              <a:rPr lang="en-US" sz="3600" kern="10">
                <a:ln w="25400">
                  <a:solidFill>
                    <a:srgbClr val="FF9900"/>
                  </a:solidFill>
                  <a:round/>
                  <a:headEnd/>
                  <a:tailEnd/>
                </a:ln>
                <a:solidFill>
                  <a:srgbClr val="FFFFFF"/>
                </a:solidFill>
                <a:latin typeface="Arial Black"/>
              </a:rPr>
              <a:t>abuse and friction</a:t>
            </a:r>
          </a:p>
          <a:p>
            <a:r>
              <a:rPr lang="en-US" sz="3600" kern="10">
                <a:ln w="25400">
                  <a:solidFill>
                    <a:srgbClr val="FF9900"/>
                  </a:solidFill>
                  <a:round/>
                  <a:headEnd/>
                  <a:tailEnd/>
                </a:ln>
                <a:solidFill>
                  <a:srgbClr val="FFFFFF"/>
                </a:solidFill>
                <a:latin typeface="Arial Black"/>
              </a:rPr>
              <a:t>3.  in the urinary </a:t>
            </a:r>
          </a:p>
          <a:p>
            <a:r>
              <a:rPr lang="en-US" sz="3600" kern="10">
                <a:ln w="25400">
                  <a:solidFill>
                    <a:srgbClr val="FF9900"/>
                  </a:solidFill>
                  <a:round/>
                  <a:headEnd/>
                  <a:tailEnd/>
                </a:ln>
                <a:solidFill>
                  <a:srgbClr val="FFFFFF"/>
                </a:solidFill>
                <a:latin typeface="Arial Black"/>
              </a:rPr>
              <a:t>system</a:t>
            </a:r>
          </a:p>
          <a:p>
            <a:r>
              <a:rPr lang="en-US" sz="3600" kern="10">
                <a:ln w="25400">
                  <a:solidFill>
                    <a:srgbClr val="FF9900"/>
                  </a:solidFill>
                  <a:round/>
                  <a:headEnd/>
                  <a:tailEnd/>
                </a:ln>
                <a:solidFill>
                  <a:srgbClr val="FFFFFF"/>
                </a:solidFill>
                <a:latin typeface="Arial Black"/>
              </a:rPr>
              <a:t>4.  common in </a:t>
            </a:r>
          </a:p>
          <a:p>
            <a:r>
              <a:rPr lang="en-US" sz="3600" kern="10">
                <a:ln w="25400">
                  <a:solidFill>
                    <a:srgbClr val="FF9900"/>
                  </a:solidFill>
                  <a:round/>
                  <a:headEnd/>
                  <a:tailEnd/>
                </a:ln>
                <a:solidFill>
                  <a:srgbClr val="FFFFFF"/>
                </a:solidFill>
                <a:latin typeface="Arial Black"/>
              </a:rPr>
              <a:t>glands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4999"/>
          </a:xfrm>
        </p:spPr>
        <p:txBody>
          <a:bodyPr>
            <a:noAutofit/>
          </a:bodyPr>
          <a:lstStyle/>
          <a:p>
            <a:r>
              <a:rPr lang="en-US" sz="2800" b="1" dirty="0">
                <a:solidFill>
                  <a:schemeClr val="accent6">
                    <a:lumMod val="50000"/>
                  </a:schemeClr>
                </a:solidFill>
                <a:latin typeface="Arial Black" panose="020B0A04020102020204" pitchFamily="34" charset="0"/>
              </a:rPr>
              <a:t>ANATOMY         SEPT   </a:t>
            </a:r>
            <a:r>
              <a:rPr lang="en-US" sz="2800" b="1" dirty="0" smtClean="0">
                <a:solidFill>
                  <a:schemeClr val="accent6">
                    <a:lumMod val="50000"/>
                  </a:schemeClr>
                </a:solidFill>
                <a:latin typeface="Arial Black" panose="020B0A04020102020204" pitchFamily="34" charset="0"/>
              </a:rPr>
              <a:t>29</a:t>
            </a:r>
            <a:br>
              <a:rPr lang="en-US" sz="2800" b="1" dirty="0" smtClean="0">
                <a:solidFill>
                  <a:schemeClr val="accent6">
                    <a:lumMod val="50000"/>
                  </a:schemeClr>
                </a:solidFill>
                <a:latin typeface="Arial Black" panose="020B0A04020102020204" pitchFamily="34" charset="0"/>
              </a:rPr>
            </a:br>
            <a:r>
              <a:rPr lang="en-US" sz="2000" b="1" dirty="0" smtClean="0">
                <a:solidFill>
                  <a:srgbClr val="7030A0"/>
                </a:solidFill>
                <a:latin typeface="Arial Black" panose="020B0A04020102020204" pitchFamily="34" charset="0"/>
              </a:rPr>
              <a:t>SAP </a:t>
            </a:r>
            <a:r>
              <a:rPr lang="en-US" sz="2000" b="1" dirty="0">
                <a:solidFill>
                  <a:srgbClr val="7030A0"/>
                </a:solidFill>
                <a:latin typeface="Arial Black" panose="020B0A04020102020204" pitchFamily="34" charset="0"/>
              </a:rPr>
              <a:t>1e: STUDENTS WILL DESCRIBE HOW STRUCTURE AND FUNCTION ARE RELATED IN TERMS OF CELL AND TISSUE TYPES.</a:t>
            </a:r>
          </a:p>
        </p:txBody>
      </p:sp>
      <p:sp>
        <p:nvSpPr>
          <p:cNvPr id="3" name="Content Placeholder 2"/>
          <p:cNvSpPr>
            <a:spLocks noGrp="1"/>
          </p:cNvSpPr>
          <p:nvPr>
            <p:ph idx="1"/>
          </p:nvPr>
        </p:nvSpPr>
        <p:spPr>
          <a:xfrm>
            <a:off x="0" y="2125266"/>
            <a:ext cx="9144000" cy="3875484"/>
          </a:xfrm>
        </p:spPr>
        <p:txBody>
          <a:bodyPr>
            <a:normAutofit/>
          </a:bodyPr>
          <a:lstStyle/>
          <a:p>
            <a:r>
              <a:rPr lang="en-US" sz="2800" b="1" dirty="0">
                <a:solidFill>
                  <a:srgbClr val="00B050"/>
                </a:solidFill>
              </a:rPr>
              <a:t>WARM UP: </a:t>
            </a:r>
          </a:p>
          <a:p>
            <a:pPr marL="900113" lvl="1" indent="-557213">
              <a:buFont typeface="+mj-lt"/>
              <a:buAutoNum type="arabicPeriod"/>
            </a:pPr>
            <a:r>
              <a:rPr lang="en-US" sz="3200" b="1" dirty="0" smtClean="0">
                <a:solidFill>
                  <a:srgbClr val="00B050"/>
                </a:solidFill>
              </a:rPr>
              <a:t>What are the characteristics of epithelial tissue?</a:t>
            </a:r>
            <a:endParaRPr lang="en-US" sz="3200" b="1" dirty="0">
              <a:solidFill>
                <a:srgbClr val="00B050"/>
              </a:solidFill>
            </a:endParaRPr>
          </a:p>
          <a:p>
            <a:r>
              <a:rPr lang="en-US" sz="2800" b="1" dirty="0">
                <a:solidFill>
                  <a:srgbClr val="00B0F0"/>
                </a:solidFill>
              </a:rPr>
              <a:t>CLASSWORK: Tissue </a:t>
            </a:r>
            <a:r>
              <a:rPr lang="en-US" sz="2800" b="1" dirty="0" smtClean="0">
                <a:solidFill>
                  <a:srgbClr val="00B0F0"/>
                </a:solidFill>
              </a:rPr>
              <a:t>notes, cont.; tissue color sheet</a:t>
            </a:r>
            <a:endParaRPr lang="en-US" sz="2800" b="1" dirty="0">
              <a:solidFill>
                <a:srgbClr val="00B0F0"/>
              </a:solidFill>
            </a:endParaRPr>
          </a:p>
          <a:p>
            <a:r>
              <a:rPr lang="en-US" sz="2800" b="1" dirty="0">
                <a:solidFill>
                  <a:srgbClr val="FF0000"/>
                </a:solidFill>
              </a:rPr>
              <a:t>CLOSING: STUDENT LED “POPCORN” QUESTIONS FROM NOTES</a:t>
            </a:r>
          </a:p>
        </p:txBody>
      </p:sp>
    </p:spTree>
    <p:extLst>
      <p:ext uri="{BB962C8B-B14F-4D97-AF65-F5344CB8AC3E}">
        <p14:creationId xmlns:p14="http://schemas.microsoft.com/office/powerpoint/2010/main" val="144204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noFill/>
        </p:spPr>
        <p:txBody>
          <a:bodyPr>
            <a:spAutoFit/>
          </a:bodyPr>
          <a:lstStyle/>
          <a:p>
            <a:pPr algn="ctr" fontAlgn="auto">
              <a:spcBef>
                <a:spcPts val="0"/>
              </a:spcBef>
              <a:spcAft>
                <a:spcPts val="0"/>
              </a:spcAft>
              <a:defRPr/>
            </a:pPr>
            <a:r>
              <a:rPr lang="en-US" sz="4800" b="1"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Glandular Epithelium</a:t>
            </a:r>
          </a:p>
        </p:txBody>
      </p:sp>
      <p:sp>
        <p:nvSpPr>
          <p:cNvPr id="3" name="Rectangle 2"/>
          <p:cNvSpPr/>
          <p:nvPr/>
        </p:nvSpPr>
        <p:spPr>
          <a:xfrm>
            <a:off x="-76200" y="548580"/>
            <a:ext cx="9144000" cy="6247864"/>
          </a:xfrm>
          <a:prstGeom prst="rect">
            <a:avLst/>
          </a:prstGeom>
          <a:noFill/>
        </p:spPr>
        <p:txBody>
          <a:bodyPr>
            <a:spAutoFit/>
          </a:bodyPr>
          <a:lstStyle/>
          <a:p>
            <a:pPr marL="284163" indent="-284163" fontAlgn="auto">
              <a:spcBef>
                <a:spcPts val="0"/>
              </a:spcBef>
              <a:spcAft>
                <a:spcPts val="0"/>
              </a:spcAft>
              <a:buFont typeface="Arial" pitchFamily="34" charset="0"/>
              <a:buChar char="•"/>
              <a:defRPr/>
            </a:pPr>
            <a:r>
              <a:rPr lang="en-US" sz="4000" b="1"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Gland:  consists of one or more cells that make and secrete a particular product (secretion)</a:t>
            </a:r>
          </a:p>
          <a:p>
            <a:pPr marL="284163" indent="-284163" fontAlgn="auto">
              <a:spcBef>
                <a:spcPts val="0"/>
              </a:spcBef>
              <a:spcAft>
                <a:spcPts val="0"/>
              </a:spcAft>
              <a:buFont typeface="Arial" pitchFamily="34" charset="0"/>
              <a:buChar char="•"/>
              <a:defRPr/>
            </a:pPr>
            <a:r>
              <a:rPr lang="en-US" sz="4000" b="1"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Secretion:  typically contains protein molecules in an aqueous (water-based) fluid</a:t>
            </a:r>
          </a:p>
          <a:p>
            <a:pPr marL="693738" indent="-361950" fontAlgn="auto">
              <a:spcBef>
                <a:spcPts val="0"/>
              </a:spcBef>
              <a:spcAft>
                <a:spcPts val="0"/>
              </a:spcAft>
              <a:buFontTx/>
              <a:buChar char="-"/>
              <a:defRPr/>
            </a:pPr>
            <a:r>
              <a:rPr lang="en-US" sz="4000" b="1"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Indicates an active process in which glandular cells obtain needed materials from the blood and use them to make their secretion</a:t>
            </a:r>
            <a:endParaRPr lang="en-US" sz="4400" b="1"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9144000" cy="5948960"/>
        </p:xfrm>
        <a:graphic>
          <a:graphicData uri="http://schemas.openxmlformats.org/drawingml/2006/table">
            <a:tbl>
              <a:tblPr firstRow="1" bandRow="1">
                <a:tableStyleId>{5C22544A-7EE6-4342-B048-85BDC9FD1C3A}</a:tableStyleId>
              </a:tblPr>
              <a:tblGrid>
                <a:gridCol w="4572000"/>
                <a:gridCol w="4572000"/>
              </a:tblGrid>
              <a:tr h="828320">
                <a:tc>
                  <a:txBody>
                    <a:bodyPr/>
                    <a:lstStyle/>
                    <a:p>
                      <a:pPr algn="ctr"/>
                      <a:r>
                        <a:rPr lang="en-US" sz="4800" dirty="0" smtClean="0"/>
                        <a:t>Endocrine</a:t>
                      </a:r>
                      <a:endParaRPr lang="en-US" sz="4800" dirty="0"/>
                    </a:p>
                  </a:txBody>
                  <a:tcPr/>
                </a:tc>
                <a:tc>
                  <a:txBody>
                    <a:bodyPr/>
                    <a:lstStyle/>
                    <a:p>
                      <a:pPr algn="ctr"/>
                      <a:r>
                        <a:rPr lang="en-US" sz="4800" dirty="0" smtClean="0"/>
                        <a:t>Exocrine</a:t>
                      </a:r>
                      <a:endParaRPr lang="en-US" sz="4800" dirty="0"/>
                    </a:p>
                  </a:txBody>
                  <a:tcPr/>
                </a:tc>
              </a:tr>
              <a:tr h="4632680">
                <a:tc>
                  <a:txBody>
                    <a:bodyPr/>
                    <a:lstStyle/>
                    <a:p>
                      <a:pPr marL="236538" indent="-236538">
                        <a:buFont typeface="Courier New" pitchFamily="49" charset="0"/>
                        <a:buChar char="o"/>
                      </a:pPr>
                      <a:r>
                        <a:rPr lang="en-US" sz="3000" b="1" dirty="0" smtClean="0"/>
                        <a:t>lose their</a:t>
                      </a:r>
                      <a:r>
                        <a:rPr lang="en-US" sz="3000" b="1" baseline="0" dirty="0" smtClean="0"/>
                        <a:t> connection to the surface (duct)</a:t>
                      </a:r>
                    </a:p>
                    <a:p>
                      <a:pPr marL="236538" indent="-236538">
                        <a:buFont typeface="Courier New" pitchFamily="49" charset="0"/>
                        <a:buChar char="o"/>
                      </a:pPr>
                      <a:r>
                        <a:rPr lang="en-US" sz="3000" b="1" baseline="0" dirty="0" smtClean="0"/>
                        <a:t> often called ductless glands</a:t>
                      </a:r>
                    </a:p>
                    <a:p>
                      <a:pPr marL="236538" indent="-236538">
                        <a:buFont typeface="Courier New" pitchFamily="49" charset="0"/>
                        <a:buChar char="o"/>
                      </a:pPr>
                      <a:r>
                        <a:rPr lang="en-US" sz="3000" b="1" baseline="0" dirty="0" smtClean="0"/>
                        <a:t> their secretions (all hormones) diffuse directly into the blood vessels that leave through the glands</a:t>
                      </a:r>
                    </a:p>
                    <a:p>
                      <a:pPr marL="236538" indent="-236538">
                        <a:buFont typeface="Courier New" pitchFamily="49" charset="0"/>
                        <a:buChar char="o"/>
                      </a:pPr>
                      <a:r>
                        <a:rPr lang="en-US" sz="3000" b="1" baseline="0" dirty="0" smtClean="0"/>
                        <a:t> Examples:  Thyroid, Adrenals, and Pituitary</a:t>
                      </a:r>
                      <a:endParaRPr lang="en-US" sz="3000" b="1" dirty="0"/>
                    </a:p>
                  </a:txBody>
                  <a:tcPr/>
                </a:tc>
                <a:tc>
                  <a:txBody>
                    <a:bodyPr/>
                    <a:lstStyle/>
                    <a:p>
                      <a:pPr marL="346075" indent="-346075">
                        <a:buFont typeface="Wingdings" pitchFamily="2" charset="2"/>
                        <a:buChar char="§"/>
                      </a:pPr>
                      <a:r>
                        <a:rPr lang="en-US" sz="3000" dirty="0" smtClean="0"/>
                        <a:t> </a:t>
                      </a:r>
                      <a:r>
                        <a:rPr lang="en-US" sz="3000" b="1" dirty="0" smtClean="0"/>
                        <a:t>retain their ducts</a:t>
                      </a:r>
                    </a:p>
                    <a:p>
                      <a:pPr marL="346075" indent="-346075">
                        <a:buFont typeface="Wingdings" pitchFamily="2" charset="2"/>
                        <a:buChar char="§"/>
                      </a:pPr>
                      <a:r>
                        <a:rPr lang="en-US" sz="3000" b="1" dirty="0" smtClean="0"/>
                        <a:t>Their secretions empty through the ducts to the epithelial surface</a:t>
                      </a:r>
                    </a:p>
                    <a:p>
                      <a:pPr marL="346075" indent="-346075">
                        <a:buFont typeface="Wingdings" pitchFamily="2" charset="2"/>
                        <a:buChar char="§"/>
                      </a:pPr>
                      <a:r>
                        <a:rPr lang="en-US" sz="3000" b="1" dirty="0" smtClean="0"/>
                        <a:t> Examples:  sweat and oil glands, liver, and pancreas</a:t>
                      </a:r>
                      <a:endParaRPr lang="en-US" sz="3000" b="1" dirty="0"/>
                    </a:p>
                  </a:txBody>
                  <a:tcPr/>
                </a:tc>
              </a:tr>
            </a:tbl>
          </a:graphicData>
        </a:graphic>
      </p:graphicFrame>
      <p:sp>
        <p:nvSpPr>
          <p:cNvPr id="3" name="Rectangle 2"/>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Two type of Glands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What is the name for a single layer flattened shape tissue?</a:t>
            </a:r>
          </a:p>
          <a:p>
            <a:pPr lvl="0"/>
            <a:endParaRPr lang="en-US" dirty="0"/>
          </a:p>
          <a:p>
            <a:r>
              <a:rPr lang="en-US" dirty="0" smtClean="0"/>
              <a:t>Simple Squamous</a:t>
            </a:r>
            <a:endParaRPr lang="en-US" dirty="0"/>
          </a:p>
        </p:txBody>
      </p:sp>
    </p:spTree>
    <p:extLst>
      <p:ext uri="{BB962C8B-B14F-4D97-AF65-F5344CB8AC3E}">
        <p14:creationId xmlns:p14="http://schemas.microsoft.com/office/powerpoint/2010/main" val="240005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4999"/>
          </a:xfrm>
        </p:spPr>
        <p:txBody>
          <a:bodyPr>
            <a:noAutofit/>
          </a:bodyPr>
          <a:lstStyle/>
          <a:p>
            <a:pPr algn="ctr"/>
            <a:r>
              <a:rPr lang="en-US" sz="2800" b="1" dirty="0">
                <a:solidFill>
                  <a:schemeClr val="accent6">
                    <a:lumMod val="50000"/>
                  </a:schemeClr>
                </a:solidFill>
                <a:latin typeface="Arial Black" panose="020B0A04020102020204" pitchFamily="34" charset="0"/>
              </a:rPr>
              <a:t>ANATOMY         SEPT   28</a:t>
            </a:r>
            <a:br>
              <a:rPr lang="en-US" sz="2800" b="1" dirty="0">
                <a:solidFill>
                  <a:schemeClr val="accent6">
                    <a:lumMod val="50000"/>
                  </a:schemeClr>
                </a:solidFill>
                <a:latin typeface="Arial Black" panose="020B0A04020102020204" pitchFamily="34" charset="0"/>
              </a:rPr>
            </a:br>
            <a:r>
              <a:rPr lang="en-US" sz="2000" b="1" dirty="0">
                <a:solidFill>
                  <a:srgbClr val="7030A0"/>
                </a:solidFill>
                <a:latin typeface="Arial Black" panose="020B0A04020102020204" pitchFamily="34" charset="0"/>
              </a:rPr>
              <a:t>SAP 1e: STUDENTS WILL DESCRIBE HOW STRUCTURE AND FUNCTION ARE RELATED IN TERMS OF CELL AND TISSUE TYPES.</a:t>
            </a:r>
          </a:p>
        </p:txBody>
      </p:sp>
      <p:sp>
        <p:nvSpPr>
          <p:cNvPr id="3" name="Content Placeholder 2"/>
          <p:cNvSpPr>
            <a:spLocks noGrp="1"/>
          </p:cNvSpPr>
          <p:nvPr>
            <p:ph idx="1"/>
          </p:nvPr>
        </p:nvSpPr>
        <p:spPr>
          <a:xfrm>
            <a:off x="0" y="2125266"/>
            <a:ext cx="9144000" cy="3875484"/>
          </a:xfrm>
        </p:spPr>
        <p:txBody>
          <a:bodyPr>
            <a:normAutofit/>
          </a:bodyPr>
          <a:lstStyle/>
          <a:p>
            <a:r>
              <a:rPr lang="en-US" sz="2800" b="1" dirty="0">
                <a:solidFill>
                  <a:srgbClr val="00B050"/>
                </a:solidFill>
              </a:rPr>
              <a:t>WARM UP: </a:t>
            </a:r>
          </a:p>
          <a:p>
            <a:pPr marL="900113" lvl="1" indent="-557213">
              <a:buFont typeface="+mj-lt"/>
              <a:buAutoNum type="arabicPeriod"/>
            </a:pPr>
            <a:r>
              <a:rPr lang="en-US" sz="2400" b="1" dirty="0">
                <a:solidFill>
                  <a:srgbClr val="00B050"/>
                </a:solidFill>
              </a:rPr>
              <a:t>What is the relationship between cells, tissues, organs and organ systems?</a:t>
            </a:r>
          </a:p>
          <a:p>
            <a:r>
              <a:rPr lang="en-US" sz="2800" b="1" dirty="0">
                <a:solidFill>
                  <a:srgbClr val="00B0F0"/>
                </a:solidFill>
              </a:rPr>
              <a:t>CLASSWORK: Tissue notes</a:t>
            </a:r>
          </a:p>
          <a:p>
            <a:r>
              <a:rPr lang="en-US" sz="2800" b="1" dirty="0">
                <a:solidFill>
                  <a:srgbClr val="FF0000"/>
                </a:solidFill>
              </a:rPr>
              <a:t>CLOSING: STUDENT LED “POPCORN” QUESTIONS FROM NOTES</a:t>
            </a:r>
          </a:p>
        </p:txBody>
      </p:sp>
    </p:spTree>
    <p:extLst>
      <p:ext uri="{BB962C8B-B14F-4D97-AF65-F5344CB8AC3E}">
        <p14:creationId xmlns:p14="http://schemas.microsoft.com/office/powerpoint/2010/main" val="4108538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What is the name for a single layer cube shaped tissue?</a:t>
            </a:r>
          </a:p>
          <a:p>
            <a:pPr lvl="0"/>
            <a:endParaRPr lang="en-US" dirty="0"/>
          </a:p>
          <a:p>
            <a:r>
              <a:rPr lang="en-US" dirty="0" smtClean="0"/>
              <a:t>Simple Cuboidal</a:t>
            </a:r>
            <a:endParaRPr lang="en-US" dirty="0"/>
          </a:p>
        </p:txBody>
      </p:sp>
    </p:spTree>
    <p:extLst>
      <p:ext uri="{BB962C8B-B14F-4D97-AF65-F5344CB8AC3E}">
        <p14:creationId xmlns:p14="http://schemas.microsoft.com/office/powerpoint/2010/main" val="10050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What is the name for a single layer column shaped tissue?</a:t>
            </a:r>
          </a:p>
          <a:p>
            <a:pPr lvl="0"/>
            <a:endParaRPr lang="en-US" dirty="0"/>
          </a:p>
          <a:p>
            <a:r>
              <a:rPr lang="en-US" dirty="0" smtClean="0"/>
              <a:t>Simple Columnar</a:t>
            </a:r>
            <a:endParaRPr lang="en-US" dirty="0"/>
          </a:p>
        </p:txBody>
      </p:sp>
    </p:spTree>
    <p:extLst>
      <p:ext uri="{BB962C8B-B14F-4D97-AF65-F5344CB8AC3E}">
        <p14:creationId xmlns:p14="http://schemas.microsoft.com/office/powerpoint/2010/main" val="24042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What is the name for a multi layer flattened shaped tissue?</a:t>
            </a:r>
          </a:p>
          <a:p>
            <a:pPr lvl="0"/>
            <a:endParaRPr lang="en-US" dirty="0"/>
          </a:p>
          <a:p>
            <a:r>
              <a:rPr lang="en-US" dirty="0" smtClean="0"/>
              <a:t>Stratified Squamous</a:t>
            </a:r>
            <a:endParaRPr lang="en-US" dirty="0"/>
          </a:p>
        </p:txBody>
      </p:sp>
    </p:spTree>
    <p:extLst>
      <p:ext uri="{BB962C8B-B14F-4D97-AF65-F5344CB8AC3E}">
        <p14:creationId xmlns:p14="http://schemas.microsoft.com/office/powerpoint/2010/main" val="39382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Where is simple squamous found in the body? Why?</a:t>
            </a:r>
          </a:p>
          <a:p>
            <a:pPr lvl="0"/>
            <a:endParaRPr lang="en-US" dirty="0"/>
          </a:p>
          <a:p>
            <a:r>
              <a:rPr lang="en-US" dirty="0" smtClean="0"/>
              <a:t>Air sacs of lungs, capillaries</a:t>
            </a:r>
          </a:p>
          <a:p>
            <a:r>
              <a:rPr lang="en-US" dirty="0" smtClean="0"/>
              <a:t>thin, allows for gases to easily pass through </a:t>
            </a:r>
          </a:p>
        </p:txBody>
      </p:sp>
    </p:spTree>
    <p:extLst>
      <p:ext uri="{BB962C8B-B14F-4D97-AF65-F5344CB8AC3E}">
        <p14:creationId xmlns:p14="http://schemas.microsoft.com/office/powerpoint/2010/main" val="235315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Where is simple cuboidal found in the body? Why?</a:t>
            </a:r>
          </a:p>
          <a:p>
            <a:pPr lvl="0"/>
            <a:endParaRPr lang="en-US" dirty="0"/>
          </a:p>
          <a:p>
            <a:r>
              <a:rPr lang="en-US" dirty="0" smtClean="0"/>
              <a:t>Salivary glands and pancreas; walls of kidney tubules; surface of ovaries</a:t>
            </a:r>
          </a:p>
          <a:p>
            <a:r>
              <a:rPr lang="en-US" dirty="0" smtClean="0"/>
              <a:t>Secretions</a:t>
            </a:r>
          </a:p>
        </p:txBody>
      </p:sp>
    </p:spTree>
    <p:extLst>
      <p:ext uri="{BB962C8B-B14F-4D97-AF65-F5344CB8AC3E}">
        <p14:creationId xmlns:p14="http://schemas.microsoft.com/office/powerpoint/2010/main" val="34862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Where is </a:t>
            </a:r>
            <a:r>
              <a:rPr lang="en-US" dirty="0" err="1" smtClean="0"/>
              <a:t>pseudostratified</a:t>
            </a:r>
            <a:r>
              <a:rPr lang="en-US" dirty="0" smtClean="0"/>
              <a:t> columnar epithelial found in the body? Why?</a:t>
            </a:r>
          </a:p>
          <a:p>
            <a:pPr lvl="0"/>
            <a:endParaRPr lang="en-US" dirty="0"/>
          </a:p>
          <a:p>
            <a:r>
              <a:rPr lang="en-US" dirty="0" smtClean="0"/>
              <a:t>Respiratory tract</a:t>
            </a:r>
          </a:p>
          <a:p>
            <a:r>
              <a:rPr lang="en-US" dirty="0" smtClean="0"/>
              <a:t>Cilia propel dust and debris upward away from lungs</a:t>
            </a:r>
          </a:p>
        </p:txBody>
      </p:sp>
    </p:spTree>
    <p:extLst>
      <p:ext uri="{BB962C8B-B14F-4D97-AF65-F5344CB8AC3E}">
        <p14:creationId xmlns:p14="http://schemas.microsoft.com/office/powerpoint/2010/main" val="18513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Where is </a:t>
            </a:r>
            <a:r>
              <a:rPr lang="en-US" dirty="0" err="1" smtClean="0"/>
              <a:t>transitiona</a:t>
            </a:r>
            <a:r>
              <a:rPr lang="en-US" dirty="0" smtClean="0"/>
              <a:t> epithelial found in the body? Why?</a:t>
            </a:r>
          </a:p>
          <a:p>
            <a:pPr lvl="0"/>
            <a:endParaRPr lang="en-US" dirty="0"/>
          </a:p>
          <a:p>
            <a:r>
              <a:rPr lang="en-US" dirty="0" smtClean="0"/>
              <a:t>Urinary bladder, urethra</a:t>
            </a:r>
          </a:p>
          <a:p>
            <a:r>
              <a:rPr lang="en-US" dirty="0" smtClean="0"/>
              <a:t>Stretches and then returns to normal</a:t>
            </a:r>
          </a:p>
        </p:txBody>
      </p:sp>
    </p:spTree>
    <p:extLst>
      <p:ext uri="{BB962C8B-B14F-4D97-AF65-F5344CB8AC3E}">
        <p14:creationId xmlns:p14="http://schemas.microsoft.com/office/powerpoint/2010/main" val="23290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What is the difference between endocrine and exocrine glands? </a:t>
            </a:r>
          </a:p>
          <a:p>
            <a:pPr lvl="0"/>
            <a:endParaRPr lang="en-US" dirty="0"/>
          </a:p>
          <a:p>
            <a:r>
              <a:rPr lang="en-US" dirty="0" smtClean="0"/>
              <a:t>Endocrine glands secrete directly into blood stream while exocrine glands use ducts to carry their secretions somewhere else.</a:t>
            </a:r>
          </a:p>
        </p:txBody>
      </p:sp>
    </p:spTree>
    <p:extLst>
      <p:ext uri="{BB962C8B-B14F-4D97-AF65-F5344CB8AC3E}">
        <p14:creationId xmlns:p14="http://schemas.microsoft.com/office/powerpoint/2010/main" val="20052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Give examples of endocrine glands</a:t>
            </a:r>
          </a:p>
          <a:p>
            <a:pPr lvl="0"/>
            <a:endParaRPr lang="en-US" dirty="0"/>
          </a:p>
          <a:p>
            <a:r>
              <a:rPr lang="en-US" dirty="0" smtClean="0"/>
              <a:t>Thyroid, adrenal gland, pituitary gland</a:t>
            </a:r>
          </a:p>
        </p:txBody>
      </p:sp>
    </p:spTree>
    <p:extLst>
      <p:ext uri="{BB962C8B-B14F-4D97-AF65-F5344CB8AC3E}">
        <p14:creationId xmlns:p14="http://schemas.microsoft.com/office/powerpoint/2010/main" val="21447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a:t>
            </a:r>
            <a:endParaRPr lang="en-US" dirty="0"/>
          </a:p>
        </p:txBody>
      </p:sp>
      <p:sp>
        <p:nvSpPr>
          <p:cNvPr id="3" name="Content Placeholder 2"/>
          <p:cNvSpPr>
            <a:spLocks noGrp="1"/>
          </p:cNvSpPr>
          <p:nvPr>
            <p:ph idx="1"/>
          </p:nvPr>
        </p:nvSpPr>
        <p:spPr/>
        <p:txBody>
          <a:bodyPr/>
          <a:lstStyle/>
          <a:p>
            <a:pPr lvl="0"/>
            <a:r>
              <a:rPr lang="en-US" dirty="0" smtClean="0"/>
              <a:t>Give examples of exocrine glands</a:t>
            </a:r>
          </a:p>
          <a:p>
            <a:pPr lvl="0"/>
            <a:endParaRPr lang="en-US" dirty="0"/>
          </a:p>
          <a:p>
            <a:r>
              <a:rPr lang="en-US" dirty="0" smtClean="0"/>
              <a:t>Sweat and oil glands(sebaceous); liver, pancreas</a:t>
            </a:r>
          </a:p>
        </p:txBody>
      </p:sp>
    </p:spTree>
    <p:extLst>
      <p:ext uri="{BB962C8B-B14F-4D97-AF65-F5344CB8AC3E}">
        <p14:creationId xmlns:p14="http://schemas.microsoft.com/office/powerpoint/2010/main" val="25765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43200"/>
            <a:ext cx="9143999" cy="923330"/>
          </a:xfrm>
          <a:prstGeom prst="rect">
            <a:avLst/>
          </a:prstGeom>
          <a:noFill/>
        </p:spPr>
        <p:txBody>
          <a:bodyPr>
            <a:spAutoFit/>
          </a:bodyPr>
          <a:lstStyle/>
          <a:p>
            <a:pPr algn="ctr" fontAlgn="auto">
              <a:spcBef>
                <a:spcPts val="0"/>
              </a:spcBef>
              <a:spcAft>
                <a:spcPts val="0"/>
              </a:spcAft>
              <a:defRPr/>
            </a:pPr>
            <a:r>
              <a:rPr lang="en-US" sz="5400" dirty="0">
                <a:latin typeface="+mn-lt"/>
              </a:rPr>
              <a:t>Body Tissues</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4999"/>
          </a:xfrm>
        </p:spPr>
        <p:txBody>
          <a:bodyPr>
            <a:noAutofit/>
          </a:bodyPr>
          <a:lstStyle/>
          <a:p>
            <a:r>
              <a:rPr lang="en-US" sz="2800" b="1" dirty="0">
                <a:solidFill>
                  <a:schemeClr val="accent6">
                    <a:lumMod val="50000"/>
                  </a:schemeClr>
                </a:solidFill>
                <a:latin typeface="Arial Black" panose="020B0A04020102020204" pitchFamily="34" charset="0"/>
              </a:rPr>
              <a:t>ANATOMY         SEPT   </a:t>
            </a:r>
            <a:r>
              <a:rPr lang="en-US" sz="2800" b="1" dirty="0" smtClean="0">
                <a:solidFill>
                  <a:schemeClr val="accent6">
                    <a:lumMod val="50000"/>
                  </a:schemeClr>
                </a:solidFill>
                <a:latin typeface="Arial Black" panose="020B0A04020102020204" pitchFamily="34" charset="0"/>
              </a:rPr>
              <a:t>30</a:t>
            </a:r>
            <a:r>
              <a:rPr lang="en-US" sz="2800" b="1" dirty="0" smtClean="0">
                <a:solidFill>
                  <a:schemeClr val="accent6">
                    <a:lumMod val="50000"/>
                  </a:schemeClr>
                </a:solidFill>
                <a:latin typeface="Arial Black" panose="020B0A04020102020204" pitchFamily="34" charset="0"/>
              </a:rPr>
              <a:t/>
            </a:r>
            <a:br>
              <a:rPr lang="en-US" sz="2800" b="1" dirty="0" smtClean="0">
                <a:solidFill>
                  <a:schemeClr val="accent6">
                    <a:lumMod val="50000"/>
                  </a:schemeClr>
                </a:solidFill>
                <a:latin typeface="Arial Black" panose="020B0A04020102020204" pitchFamily="34" charset="0"/>
              </a:rPr>
            </a:br>
            <a:r>
              <a:rPr lang="en-US" sz="2000" b="1" dirty="0" smtClean="0">
                <a:solidFill>
                  <a:srgbClr val="7030A0"/>
                </a:solidFill>
                <a:latin typeface="Arial Black" panose="020B0A04020102020204" pitchFamily="34" charset="0"/>
              </a:rPr>
              <a:t>SAP </a:t>
            </a:r>
            <a:r>
              <a:rPr lang="en-US" sz="2000" b="1" dirty="0">
                <a:solidFill>
                  <a:srgbClr val="7030A0"/>
                </a:solidFill>
                <a:latin typeface="Arial Black" panose="020B0A04020102020204" pitchFamily="34" charset="0"/>
              </a:rPr>
              <a:t>1e: STUDENTS WILL DESCRIBE HOW STRUCTURE AND FUNCTION ARE RELATED IN TERMS OF CELL AND TISSUE TYPES.</a:t>
            </a:r>
          </a:p>
        </p:txBody>
      </p:sp>
      <p:sp>
        <p:nvSpPr>
          <p:cNvPr id="3" name="Content Placeholder 2"/>
          <p:cNvSpPr>
            <a:spLocks noGrp="1"/>
          </p:cNvSpPr>
          <p:nvPr>
            <p:ph idx="1"/>
          </p:nvPr>
        </p:nvSpPr>
        <p:spPr>
          <a:xfrm>
            <a:off x="0" y="2125266"/>
            <a:ext cx="9144000" cy="3875484"/>
          </a:xfrm>
        </p:spPr>
        <p:txBody>
          <a:bodyPr>
            <a:normAutofit/>
          </a:bodyPr>
          <a:lstStyle/>
          <a:p>
            <a:r>
              <a:rPr lang="en-US" sz="2800" b="1" dirty="0">
                <a:solidFill>
                  <a:srgbClr val="00B050"/>
                </a:solidFill>
              </a:rPr>
              <a:t>WARM UP: </a:t>
            </a:r>
          </a:p>
          <a:p>
            <a:pPr marL="900113" lvl="1" indent="-557213">
              <a:buFont typeface="+mj-lt"/>
              <a:buAutoNum type="arabicPeriod"/>
            </a:pPr>
            <a:r>
              <a:rPr lang="en-US" sz="3200" b="1" dirty="0" smtClean="0">
                <a:solidFill>
                  <a:srgbClr val="00B050"/>
                </a:solidFill>
              </a:rPr>
              <a:t>Explain the difference between endocrine and exocrine glands</a:t>
            </a:r>
          </a:p>
          <a:p>
            <a:pPr marL="900113" lvl="1" indent="-557213">
              <a:buFont typeface="+mj-lt"/>
              <a:buAutoNum type="arabicPeriod"/>
            </a:pPr>
            <a:r>
              <a:rPr lang="en-US" sz="3200" b="1" dirty="0" smtClean="0">
                <a:solidFill>
                  <a:srgbClr val="00B050"/>
                </a:solidFill>
              </a:rPr>
              <a:t>Differentiate between simple squamous and stratified squamous</a:t>
            </a:r>
            <a:endParaRPr lang="en-US" sz="3200" b="1" dirty="0" smtClean="0">
              <a:solidFill>
                <a:srgbClr val="00B050"/>
              </a:solidFill>
            </a:endParaRPr>
          </a:p>
          <a:p>
            <a:r>
              <a:rPr lang="en-US" sz="2800" b="1" dirty="0" smtClean="0">
                <a:solidFill>
                  <a:srgbClr val="00B0F0"/>
                </a:solidFill>
              </a:rPr>
              <a:t>CLASSWORK</a:t>
            </a:r>
            <a:r>
              <a:rPr lang="en-US" sz="2800" b="1" dirty="0">
                <a:solidFill>
                  <a:srgbClr val="00B0F0"/>
                </a:solidFill>
              </a:rPr>
              <a:t>: </a:t>
            </a:r>
            <a:r>
              <a:rPr lang="en-US" sz="2800" b="1" dirty="0" smtClean="0">
                <a:solidFill>
                  <a:srgbClr val="00B0F0"/>
                </a:solidFill>
              </a:rPr>
              <a:t>Tissue Classification Lab-Individual papers</a:t>
            </a:r>
            <a:endParaRPr lang="en-US" sz="2800" b="1" dirty="0">
              <a:solidFill>
                <a:srgbClr val="00B0F0"/>
              </a:solidFill>
            </a:endParaRPr>
          </a:p>
          <a:p>
            <a:r>
              <a:rPr lang="en-US" sz="2800" b="1" dirty="0">
                <a:solidFill>
                  <a:srgbClr val="FF0000"/>
                </a:solidFill>
              </a:rPr>
              <a:t>CLOSING: </a:t>
            </a:r>
            <a:r>
              <a:rPr lang="en-US" sz="2800" b="1" dirty="0" smtClean="0">
                <a:solidFill>
                  <a:srgbClr val="FF0000"/>
                </a:solidFill>
              </a:rPr>
              <a:t>Tissue Identification pictures</a:t>
            </a:r>
            <a:endParaRPr lang="en-US" sz="2800" b="1" dirty="0">
              <a:solidFill>
                <a:srgbClr val="FF0000"/>
              </a:solidFill>
            </a:endParaRPr>
          </a:p>
        </p:txBody>
      </p:sp>
    </p:spTree>
    <p:extLst>
      <p:ext uri="{BB962C8B-B14F-4D97-AF65-F5344CB8AC3E}">
        <p14:creationId xmlns:p14="http://schemas.microsoft.com/office/powerpoint/2010/main" val="1526312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Simple Columnar</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3" name="Picture 2"/>
          <p:cNvPicPr>
            <a:picLocks noChangeAspect="1"/>
          </p:cNvPicPr>
          <p:nvPr/>
        </p:nvPicPr>
        <p:blipFill>
          <a:blip r:embed="rId3"/>
          <a:stretch>
            <a:fillRect/>
          </a:stretch>
        </p:blipFill>
        <p:spPr>
          <a:xfrm>
            <a:off x="1889185" y="2069802"/>
            <a:ext cx="5706374" cy="3930948"/>
          </a:xfrm>
          <a:prstGeom prst="rect">
            <a:avLst/>
          </a:prstGeom>
        </p:spPr>
      </p:pic>
    </p:spTree>
    <p:extLst>
      <p:ext uri="{BB962C8B-B14F-4D97-AF65-F5344CB8AC3E}">
        <p14:creationId xmlns:p14="http://schemas.microsoft.com/office/powerpoint/2010/main" val="11731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Simple Cuboidal</a:t>
            </a:r>
            <a:endParaRPr lang="en-US" sz="7200" b="1" dirty="0"/>
          </a:p>
        </p:txBody>
      </p:sp>
      <p:pic>
        <p:nvPicPr>
          <p:cNvPr id="6" name="Picture 5"/>
          <p:cNvPicPr>
            <a:picLocks noChangeAspect="1"/>
          </p:cNvPicPr>
          <p:nvPr/>
        </p:nvPicPr>
        <p:blipFill>
          <a:blip r:embed="rId2"/>
          <a:stretch>
            <a:fillRect/>
          </a:stretch>
        </p:blipFill>
        <p:spPr>
          <a:xfrm>
            <a:off x="-3273724" y="3807484"/>
            <a:ext cx="2840683" cy="2233225"/>
          </a:xfrm>
          <a:prstGeom prst="rect">
            <a:avLst/>
          </a:prstGeom>
        </p:spPr>
      </p:pic>
      <p:pic>
        <p:nvPicPr>
          <p:cNvPr id="10" name="Picture 9"/>
          <p:cNvPicPr>
            <a:picLocks noChangeAspect="1"/>
          </p:cNvPicPr>
          <p:nvPr/>
        </p:nvPicPr>
        <p:blipFill>
          <a:blip r:embed="rId3"/>
          <a:stretch>
            <a:fillRect/>
          </a:stretch>
        </p:blipFill>
        <p:spPr>
          <a:xfrm>
            <a:off x="2062862" y="2125266"/>
            <a:ext cx="5018277" cy="3803427"/>
          </a:xfrm>
          <a:prstGeom prst="rect">
            <a:avLst/>
          </a:prstGeom>
        </p:spPr>
      </p:pic>
      <p:sp>
        <p:nvSpPr>
          <p:cNvPr id="11" name="Content Placeholder 10"/>
          <p:cNvSpPr>
            <a:spLocks noGrp="1"/>
          </p:cNvSpPr>
          <p:nvPr>
            <p:ph idx="1"/>
          </p:nvPr>
        </p:nvSpPr>
        <p:spPr/>
        <p:txBody>
          <a:bodyPr/>
          <a:lstStyle/>
          <a:p>
            <a:endParaRPr lang="en-US" dirty="0"/>
          </a:p>
        </p:txBody>
      </p:sp>
    </p:spTree>
    <p:extLst>
      <p:ext uri="{BB962C8B-B14F-4D97-AF65-F5344CB8AC3E}">
        <p14:creationId xmlns:p14="http://schemas.microsoft.com/office/powerpoint/2010/main" val="216014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41921"/>
            <a:ext cx="9144000" cy="1462178"/>
          </a:xfrm>
        </p:spPr>
        <p:txBody>
          <a:bodyPr>
            <a:noAutofit/>
          </a:bodyPr>
          <a:lstStyle/>
          <a:p>
            <a:pPr algn="ctr"/>
            <a:r>
              <a:rPr lang="en-US" sz="6600" b="1" dirty="0" err="1"/>
              <a:t>Pseudostratified</a:t>
            </a:r>
            <a:r>
              <a:rPr lang="en-US" sz="6600" b="1" dirty="0"/>
              <a:t> ciliated columnar</a:t>
            </a:r>
            <a:endParaRPr lang="en-US" sz="6600" b="1" dirty="0"/>
          </a:p>
        </p:txBody>
      </p:sp>
      <p:pic>
        <p:nvPicPr>
          <p:cNvPr id="9" name="Content Placeholder 8"/>
          <p:cNvPicPr>
            <a:picLocks noGrp="1" noChangeAspect="1"/>
          </p:cNvPicPr>
          <p:nvPr>
            <p:ph idx="1"/>
          </p:nvPr>
        </p:nvPicPr>
        <p:blipFill>
          <a:blip r:embed="rId2"/>
          <a:stretch>
            <a:fillRect/>
          </a:stretch>
        </p:blipFill>
        <p:spPr>
          <a:xfrm>
            <a:off x="3467819" y="2604100"/>
            <a:ext cx="3416061" cy="2975000"/>
          </a:xfrm>
          <a:prstGeom prst="rect">
            <a:avLst/>
          </a:prstGeom>
        </p:spPr>
      </p:pic>
    </p:spTree>
    <p:extLst>
      <p:ext uri="{BB962C8B-B14F-4D97-AF65-F5344CB8AC3E}">
        <p14:creationId xmlns:p14="http://schemas.microsoft.com/office/powerpoint/2010/main" val="27508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Transitional</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3" name="Picture 2"/>
          <p:cNvPicPr>
            <a:picLocks noChangeAspect="1"/>
          </p:cNvPicPr>
          <p:nvPr/>
        </p:nvPicPr>
        <p:blipFill>
          <a:blip r:embed="rId3"/>
          <a:stretch>
            <a:fillRect/>
          </a:stretch>
        </p:blipFill>
        <p:spPr>
          <a:xfrm>
            <a:off x="1889185" y="2069802"/>
            <a:ext cx="4658262" cy="3930948"/>
          </a:xfrm>
          <a:prstGeom prst="rect">
            <a:avLst/>
          </a:prstGeom>
        </p:spPr>
      </p:pic>
      <p:pic>
        <p:nvPicPr>
          <p:cNvPr id="4" name="Picture 3"/>
          <p:cNvPicPr>
            <a:picLocks noChangeAspect="1"/>
          </p:cNvPicPr>
          <p:nvPr/>
        </p:nvPicPr>
        <p:blipFill>
          <a:blip r:embed="rId4"/>
          <a:stretch>
            <a:fillRect/>
          </a:stretch>
        </p:blipFill>
        <p:spPr>
          <a:xfrm>
            <a:off x="1850366" y="2017108"/>
            <a:ext cx="4645325" cy="3983642"/>
          </a:xfrm>
          <a:prstGeom prst="rect">
            <a:avLst/>
          </a:prstGeom>
        </p:spPr>
      </p:pic>
      <p:pic>
        <p:nvPicPr>
          <p:cNvPr id="5" name="Picture 4"/>
          <p:cNvPicPr>
            <a:picLocks noChangeAspect="1"/>
          </p:cNvPicPr>
          <p:nvPr/>
        </p:nvPicPr>
        <p:blipFill>
          <a:blip r:embed="rId5"/>
          <a:stretch>
            <a:fillRect/>
          </a:stretch>
        </p:blipFill>
        <p:spPr>
          <a:xfrm>
            <a:off x="1630394" y="1943617"/>
            <a:ext cx="4917054" cy="4057133"/>
          </a:xfrm>
          <a:prstGeom prst="rect">
            <a:avLst/>
          </a:prstGeom>
        </p:spPr>
      </p:pic>
      <p:pic>
        <p:nvPicPr>
          <p:cNvPr id="6" name="Picture 5"/>
          <p:cNvPicPr>
            <a:picLocks noChangeAspect="1"/>
          </p:cNvPicPr>
          <p:nvPr/>
        </p:nvPicPr>
        <p:blipFill>
          <a:blip r:embed="rId6"/>
          <a:stretch>
            <a:fillRect/>
          </a:stretch>
        </p:blipFill>
        <p:spPr>
          <a:xfrm>
            <a:off x="1630393" y="1988090"/>
            <a:ext cx="4904117" cy="3855409"/>
          </a:xfrm>
          <a:prstGeom prst="rect">
            <a:avLst/>
          </a:prstGeom>
        </p:spPr>
      </p:pic>
    </p:spTree>
    <p:extLst>
      <p:ext uri="{BB962C8B-B14F-4D97-AF65-F5344CB8AC3E}">
        <p14:creationId xmlns:p14="http://schemas.microsoft.com/office/powerpoint/2010/main" val="31188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err="1"/>
              <a:t>Stratisfied</a:t>
            </a:r>
            <a:r>
              <a:rPr lang="en-US" sz="7200" b="1" dirty="0"/>
              <a:t> Squamous</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3" name="Picture 2"/>
          <p:cNvPicPr>
            <a:picLocks noChangeAspect="1"/>
          </p:cNvPicPr>
          <p:nvPr/>
        </p:nvPicPr>
        <p:blipFill>
          <a:blip r:embed="rId3"/>
          <a:stretch>
            <a:fillRect/>
          </a:stretch>
        </p:blipFill>
        <p:spPr>
          <a:xfrm>
            <a:off x="1889185" y="2069802"/>
            <a:ext cx="4658262" cy="3930948"/>
          </a:xfrm>
          <a:prstGeom prst="rect">
            <a:avLst/>
          </a:prstGeom>
        </p:spPr>
      </p:pic>
      <p:pic>
        <p:nvPicPr>
          <p:cNvPr id="4" name="Picture 3"/>
          <p:cNvPicPr>
            <a:picLocks noChangeAspect="1"/>
          </p:cNvPicPr>
          <p:nvPr/>
        </p:nvPicPr>
        <p:blipFill>
          <a:blip r:embed="rId4"/>
          <a:stretch>
            <a:fillRect/>
          </a:stretch>
        </p:blipFill>
        <p:spPr>
          <a:xfrm>
            <a:off x="1850366" y="2017108"/>
            <a:ext cx="4645325" cy="3983642"/>
          </a:xfrm>
          <a:prstGeom prst="rect">
            <a:avLst/>
          </a:prstGeom>
        </p:spPr>
      </p:pic>
      <p:pic>
        <p:nvPicPr>
          <p:cNvPr id="5" name="Picture 4"/>
          <p:cNvPicPr>
            <a:picLocks noChangeAspect="1"/>
          </p:cNvPicPr>
          <p:nvPr/>
        </p:nvPicPr>
        <p:blipFill>
          <a:blip r:embed="rId5"/>
          <a:stretch>
            <a:fillRect/>
          </a:stretch>
        </p:blipFill>
        <p:spPr>
          <a:xfrm>
            <a:off x="1630394" y="1943617"/>
            <a:ext cx="4917054" cy="4057133"/>
          </a:xfrm>
          <a:prstGeom prst="rect">
            <a:avLst/>
          </a:prstGeom>
        </p:spPr>
      </p:pic>
      <p:pic>
        <p:nvPicPr>
          <p:cNvPr id="6" name="Picture 5"/>
          <p:cNvPicPr>
            <a:picLocks noChangeAspect="1"/>
          </p:cNvPicPr>
          <p:nvPr/>
        </p:nvPicPr>
        <p:blipFill>
          <a:blip r:embed="rId6"/>
          <a:stretch>
            <a:fillRect/>
          </a:stretch>
        </p:blipFill>
        <p:spPr>
          <a:xfrm>
            <a:off x="-3273724" y="3807484"/>
            <a:ext cx="2840683" cy="2233225"/>
          </a:xfrm>
          <a:prstGeom prst="rect">
            <a:avLst/>
          </a:prstGeom>
        </p:spPr>
      </p:pic>
      <p:pic>
        <p:nvPicPr>
          <p:cNvPr id="8" name="Picture 7"/>
          <p:cNvPicPr>
            <a:picLocks noChangeAspect="1"/>
          </p:cNvPicPr>
          <p:nvPr/>
        </p:nvPicPr>
        <p:blipFill>
          <a:blip r:embed="rId7"/>
          <a:stretch>
            <a:fillRect/>
          </a:stretch>
        </p:blipFill>
        <p:spPr>
          <a:xfrm>
            <a:off x="1605662" y="1983575"/>
            <a:ext cx="4890029" cy="3842490"/>
          </a:xfrm>
          <a:prstGeom prst="rect">
            <a:avLst/>
          </a:prstGeom>
        </p:spPr>
      </p:pic>
    </p:spTree>
    <p:extLst>
      <p:ext uri="{BB962C8B-B14F-4D97-AF65-F5344CB8AC3E}">
        <p14:creationId xmlns:p14="http://schemas.microsoft.com/office/powerpoint/2010/main" val="15428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Simple Squamous</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3" name="Picture 2"/>
          <p:cNvPicPr>
            <a:picLocks noChangeAspect="1"/>
          </p:cNvPicPr>
          <p:nvPr/>
        </p:nvPicPr>
        <p:blipFill>
          <a:blip r:embed="rId3"/>
          <a:stretch>
            <a:fillRect/>
          </a:stretch>
        </p:blipFill>
        <p:spPr>
          <a:xfrm>
            <a:off x="1889185" y="2069802"/>
            <a:ext cx="4658262" cy="3930948"/>
          </a:xfrm>
          <a:prstGeom prst="rect">
            <a:avLst/>
          </a:prstGeom>
        </p:spPr>
      </p:pic>
      <p:pic>
        <p:nvPicPr>
          <p:cNvPr id="4" name="Picture 3"/>
          <p:cNvPicPr>
            <a:picLocks noChangeAspect="1"/>
          </p:cNvPicPr>
          <p:nvPr/>
        </p:nvPicPr>
        <p:blipFill>
          <a:blip r:embed="rId4"/>
          <a:stretch>
            <a:fillRect/>
          </a:stretch>
        </p:blipFill>
        <p:spPr>
          <a:xfrm>
            <a:off x="1850366" y="2017108"/>
            <a:ext cx="4645325" cy="3983642"/>
          </a:xfrm>
          <a:prstGeom prst="rect">
            <a:avLst/>
          </a:prstGeom>
        </p:spPr>
      </p:pic>
      <p:pic>
        <p:nvPicPr>
          <p:cNvPr id="5" name="Picture 4"/>
          <p:cNvPicPr>
            <a:picLocks noChangeAspect="1"/>
          </p:cNvPicPr>
          <p:nvPr/>
        </p:nvPicPr>
        <p:blipFill>
          <a:blip r:embed="rId5"/>
          <a:stretch>
            <a:fillRect/>
          </a:stretch>
        </p:blipFill>
        <p:spPr>
          <a:xfrm>
            <a:off x="1630394" y="1943617"/>
            <a:ext cx="4917054" cy="4057133"/>
          </a:xfrm>
          <a:prstGeom prst="rect">
            <a:avLst/>
          </a:prstGeom>
        </p:spPr>
      </p:pic>
      <p:pic>
        <p:nvPicPr>
          <p:cNvPr id="6" name="Picture 5"/>
          <p:cNvPicPr>
            <a:picLocks noChangeAspect="1"/>
          </p:cNvPicPr>
          <p:nvPr/>
        </p:nvPicPr>
        <p:blipFill>
          <a:blip r:embed="rId6"/>
          <a:stretch>
            <a:fillRect/>
          </a:stretch>
        </p:blipFill>
        <p:spPr>
          <a:xfrm>
            <a:off x="-3273724" y="3807484"/>
            <a:ext cx="2840683" cy="2233225"/>
          </a:xfrm>
          <a:prstGeom prst="rect">
            <a:avLst/>
          </a:prstGeom>
        </p:spPr>
      </p:pic>
      <p:pic>
        <p:nvPicPr>
          <p:cNvPr id="8" name="Picture 7"/>
          <p:cNvPicPr>
            <a:picLocks noChangeAspect="1"/>
          </p:cNvPicPr>
          <p:nvPr/>
        </p:nvPicPr>
        <p:blipFill>
          <a:blip r:embed="rId7"/>
          <a:stretch>
            <a:fillRect/>
          </a:stretch>
        </p:blipFill>
        <p:spPr>
          <a:xfrm>
            <a:off x="1605662" y="1983575"/>
            <a:ext cx="4890029" cy="3842490"/>
          </a:xfrm>
          <a:prstGeom prst="rect">
            <a:avLst/>
          </a:prstGeom>
        </p:spPr>
      </p:pic>
      <p:pic>
        <p:nvPicPr>
          <p:cNvPr id="9" name="Picture 8"/>
          <p:cNvPicPr>
            <a:picLocks noChangeAspect="1"/>
          </p:cNvPicPr>
          <p:nvPr/>
        </p:nvPicPr>
        <p:blipFill>
          <a:blip r:embed="rId8"/>
          <a:stretch>
            <a:fillRect/>
          </a:stretch>
        </p:blipFill>
        <p:spPr>
          <a:xfrm>
            <a:off x="1553905" y="1983575"/>
            <a:ext cx="4993542" cy="3903275"/>
          </a:xfrm>
          <a:prstGeom prst="rect">
            <a:avLst/>
          </a:prstGeom>
        </p:spPr>
      </p:pic>
    </p:spTree>
    <p:extLst>
      <p:ext uri="{BB962C8B-B14F-4D97-AF65-F5344CB8AC3E}">
        <p14:creationId xmlns:p14="http://schemas.microsoft.com/office/powerpoint/2010/main" val="199791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Blood</a:t>
            </a:r>
            <a:endParaRPr lang="en-US" sz="7200" b="1" dirty="0"/>
          </a:p>
        </p:txBody>
      </p:sp>
      <p:pic>
        <p:nvPicPr>
          <p:cNvPr id="6" name="Picture 5"/>
          <p:cNvPicPr>
            <a:picLocks noChangeAspect="1"/>
          </p:cNvPicPr>
          <p:nvPr/>
        </p:nvPicPr>
        <p:blipFill>
          <a:blip r:embed="rId2"/>
          <a:stretch>
            <a:fillRect/>
          </a:stretch>
        </p:blipFill>
        <p:spPr>
          <a:xfrm>
            <a:off x="-3273724" y="3807484"/>
            <a:ext cx="2840683" cy="2233225"/>
          </a:xfrm>
          <a:prstGeom prst="rect">
            <a:avLst/>
          </a:prstGeom>
        </p:spPr>
      </p:pic>
      <p:pic>
        <p:nvPicPr>
          <p:cNvPr id="12" name="Content Placeholder 11"/>
          <p:cNvPicPr>
            <a:picLocks noGrp="1" noChangeAspect="1"/>
          </p:cNvPicPr>
          <p:nvPr>
            <p:ph idx="1"/>
          </p:nvPr>
        </p:nvPicPr>
        <p:blipFill>
          <a:blip r:embed="rId3"/>
          <a:stretch>
            <a:fillRect/>
          </a:stretch>
        </p:blipFill>
        <p:spPr>
          <a:xfrm>
            <a:off x="2044461" y="2166973"/>
            <a:ext cx="4981755" cy="3433024"/>
          </a:xfrm>
          <a:prstGeom prst="rect">
            <a:avLst/>
          </a:prstGeom>
        </p:spPr>
      </p:pic>
    </p:spTree>
    <p:extLst>
      <p:ext uri="{BB962C8B-B14F-4D97-AF65-F5344CB8AC3E}">
        <p14:creationId xmlns:p14="http://schemas.microsoft.com/office/powerpoint/2010/main" val="14918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Bone</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spTree>
    <p:extLst>
      <p:ext uri="{BB962C8B-B14F-4D97-AF65-F5344CB8AC3E}">
        <p14:creationId xmlns:p14="http://schemas.microsoft.com/office/powerpoint/2010/main" val="2137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Cardiac Muscle</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3" name="Picture 2"/>
          <p:cNvPicPr>
            <a:picLocks noChangeAspect="1"/>
          </p:cNvPicPr>
          <p:nvPr/>
        </p:nvPicPr>
        <p:blipFill>
          <a:blip r:embed="rId3"/>
          <a:stretch>
            <a:fillRect/>
          </a:stretch>
        </p:blipFill>
        <p:spPr>
          <a:xfrm>
            <a:off x="1889185" y="2069802"/>
            <a:ext cx="5706374" cy="3930948"/>
          </a:xfrm>
          <a:prstGeom prst="rect">
            <a:avLst/>
          </a:prstGeom>
        </p:spPr>
      </p:pic>
      <p:pic>
        <p:nvPicPr>
          <p:cNvPr id="4" name="Picture 3"/>
          <p:cNvPicPr>
            <a:picLocks noChangeAspect="1"/>
          </p:cNvPicPr>
          <p:nvPr/>
        </p:nvPicPr>
        <p:blipFill>
          <a:blip r:embed="rId4"/>
          <a:stretch>
            <a:fillRect/>
          </a:stretch>
        </p:blipFill>
        <p:spPr>
          <a:xfrm>
            <a:off x="1850366" y="2017108"/>
            <a:ext cx="5745193" cy="3983642"/>
          </a:xfrm>
          <a:prstGeom prst="rect">
            <a:avLst/>
          </a:prstGeom>
        </p:spPr>
      </p:pic>
      <p:pic>
        <p:nvPicPr>
          <p:cNvPr id="5" name="Picture 4"/>
          <p:cNvPicPr>
            <a:picLocks noChangeAspect="1"/>
          </p:cNvPicPr>
          <p:nvPr/>
        </p:nvPicPr>
        <p:blipFill>
          <a:blip r:embed="rId5"/>
          <a:stretch>
            <a:fillRect/>
          </a:stretch>
        </p:blipFill>
        <p:spPr>
          <a:xfrm>
            <a:off x="1630393" y="1974003"/>
            <a:ext cx="6003985" cy="4057133"/>
          </a:xfrm>
          <a:prstGeom prst="rect">
            <a:avLst/>
          </a:prstGeom>
        </p:spPr>
      </p:pic>
    </p:spTree>
    <p:extLst>
      <p:ext uri="{BB962C8B-B14F-4D97-AF65-F5344CB8AC3E}">
        <p14:creationId xmlns:p14="http://schemas.microsoft.com/office/powerpoint/2010/main" val="41895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a:noFill/>
        </p:spPr>
        <p:txBody>
          <a:bodyPr>
            <a:spAutoFit/>
          </a:bodyPr>
          <a:lstStyle/>
          <a:p>
            <a:pPr marL="457200" indent="-457200" fontAlgn="auto">
              <a:spcBef>
                <a:spcPts val="0"/>
              </a:spcBef>
              <a:spcAft>
                <a:spcPts val="0"/>
              </a:spcAft>
              <a:defRPr/>
            </a:pPr>
            <a:r>
              <a:rPr lang="en-US" sz="5400" dirty="0">
                <a:latin typeface="+mn-lt"/>
              </a:rPr>
              <a:t>Tissues:  groups of cells that are similar in structure and function.</a:t>
            </a:r>
          </a:p>
          <a:p>
            <a:pPr algn="ctr" fontAlgn="auto">
              <a:spcBef>
                <a:spcPts val="0"/>
              </a:spcBef>
              <a:spcAft>
                <a:spcPts val="0"/>
              </a:spcAft>
              <a:defRPr/>
            </a:pPr>
            <a:r>
              <a:rPr lang="en-US" sz="5400" u="sng" dirty="0">
                <a:latin typeface="+mn-lt"/>
              </a:rPr>
              <a:t>Four Primary Types:</a:t>
            </a:r>
          </a:p>
          <a:p>
            <a:pPr marL="914400" indent="-914400" fontAlgn="auto">
              <a:spcBef>
                <a:spcPts val="0"/>
              </a:spcBef>
              <a:spcAft>
                <a:spcPts val="0"/>
              </a:spcAft>
              <a:buFontTx/>
              <a:buAutoNum type="arabicPeriod"/>
              <a:defRPr/>
            </a:pPr>
            <a:r>
              <a:rPr lang="en-US" sz="4800" dirty="0">
                <a:latin typeface="+mn-lt"/>
              </a:rPr>
              <a:t>Epithelium - covering</a:t>
            </a:r>
          </a:p>
          <a:p>
            <a:pPr marL="914400" indent="-914400" fontAlgn="auto">
              <a:spcBef>
                <a:spcPts val="0"/>
              </a:spcBef>
              <a:spcAft>
                <a:spcPts val="0"/>
              </a:spcAft>
              <a:buFontTx/>
              <a:buAutoNum type="arabicPeriod"/>
              <a:defRPr/>
            </a:pPr>
            <a:r>
              <a:rPr lang="en-US" sz="4800" dirty="0">
                <a:latin typeface="+mn-lt"/>
              </a:rPr>
              <a:t>Connective Tissue - support</a:t>
            </a:r>
          </a:p>
          <a:p>
            <a:pPr marL="914400" indent="-914400" fontAlgn="auto">
              <a:spcBef>
                <a:spcPts val="0"/>
              </a:spcBef>
              <a:spcAft>
                <a:spcPts val="0"/>
              </a:spcAft>
              <a:buFontTx/>
              <a:buAutoNum type="arabicPeriod"/>
              <a:defRPr/>
            </a:pPr>
            <a:r>
              <a:rPr lang="en-US" sz="4800" dirty="0">
                <a:latin typeface="+mn-lt"/>
              </a:rPr>
              <a:t>Nervous Tissue - control</a:t>
            </a:r>
          </a:p>
          <a:p>
            <a:pPr marL="914400" indent="-914400" fontAlgn="auto">
              <a:spcBef>
                <a:spcPts val="0"/>
              </a:spcBef>
              <a:spcAft>
                <a:spcPts val="0"/>
              </a:spcAft>
              <a:buFontTx/>
              <a:buAutoNum type="arabicPeriod"/>
              <a:defRPr/>
            </a:pPr>
            <a:r>
              <a:rPr lang="en-US" sz="4800" dirty="0">
                <a:latin typeface="+mn-lt"/>
              </a:rPr>
              <a:t>Muscle - movement</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Skeletal Muscle</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3" name="Picture 2"/>
          <p:cNvPicPr>
            <a:picLocks noChangeAspect="1"/>
          </p:cNvPicPr>
          <p:nvPr/>
        </p:nvPicPr>
        <p:blipFill>
          <a:blip r:embed="rId3"/>
          <a:stretch>
            <a:fillRect/>
          </a:stretch>
        </p:blipFill>
        <p:spPr>
          <a:xfrm>
            <a:off x="1889185" y="2069802"/>
            <a:ext cx="5706374" cy="3930948"/>
          </a:xfrm>
          <a:prstGeom prst="rect">
            <a:avLst/>
          </a:prstGeom>
        </p:spPr>
      </p:pic>
      <p:pic>
        <p:nvPicPr>
          <p:cNvPr id="4" name="Picture 3"/>
          <p:cNvPicPr>
            <a:picLocks noChangeAspect="1"/>
          </p:cNvPicPr>
          <p:nvPr/>
        </p:nvPicPr>
        <p:blipFill>
          <a:blip r:embed="rId4"/>
          <a:stretch>
            <a:fillRect/>
          </a:stretch>
        </p:blipFill>
        <p:spPr>
          <a:xfrm>
            <a:off x="1850366" y="2017108"/>
            <a:ext cx="5745193" cy="3983642"/>
          </a:xfrm>
          <a:prstGeom prst="rect">
            <a:avLst/>
          </a:prstGeom>
        </p:spPr>
      </p:pic>
      <p:pic>
        <p:nvPicPr>
          <p:cNvPr id="5" name="Picture 4"/>
          <p:cNvPicPr>
            <a:picLocks noChangeAspect="1"/>
          </p:cNvPicPr>
          <p:nvPr/>
        </p:nvPicPr>
        <p:blipFill>
          <a:blip r:embed="rId5"/>
          <a:stretch>
            <a:fillRect/>
          </a:stretch>
        </p:blipFill>
        <p:spPr>
          <a:xfrm>
            <a:off x="1630393" y="1974003"/>
            <a:ext cx="6003985" cy="4057133"/>
          </a:xfrm>
          <a:prstGeom prst="rect">
            <a:avLst/>
          </a:prstGeom>
        </p:spPr>
      </p:pic>
      <p:pic>
        <p:nvPicPr>
          <p:cNvPr id="6" name="Picture 5"/>
          <p:cNvPicPr>
            <a:picLocks noChangeAspect="1"/>
          </p:cNvPicPr>
          <p:nvPr/>
        </p:nvPicPr>
        <p:blipFill>
          <a:blip r:embed="rId6"/>
          <a:stretch>
            <a:fillRect/>
          </a:stretch>
        </p:blipFill>
        <p:spPr>
          <a:xfrm>
            <a:off x="1460090" y="1942087"/>
            <a:ext cx="6174287" cy="3955338"/>
          </a:xfrm>
          <a:prstGeom prst="rect">
            <a:avLst/>
          </a:prstGeom>
        </p:spPr>
      </p:pic>
    </p:spTree>
    <p:extLst>
      <p:ext uri="{BB962C8B-B14F-4D97-AF65-F5344CB8AC3E}">
        <p14:creationId xmlns:p14="http://schemas.microsoft.com/office/powerpoint/2010/main" val="114390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Hyaline Cartilage</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8" name="Picture 7"/>
          <p:cNvPicPr>
            <a:picLocks noChangeAspect="1"/>
          </p:cNvPicPr>
          <p:nvPr/>
        </p:nvPicPr>
        <p:blipFill>
          <a:blip r:embed="rId3"/>
          <a:stretch>
            <a:fillRect/>
          </a:stretch>
        </p:blipFill>
        <p:spPr>
          <a:xfrm>
            <a:off x="1415846" y="2054132"/>
            <a:ext cx="6835877" cy="3891483"/>
          </a:xfrm>
          <a:prstGeom prst="rect">
            <a:avLst/>
          </a:prstGeom>
        </p:spPr>
      </p:pic>
    </p:spTree>
    <p:extLst>
      <p:ext uri="{BB962C8B-B14F-4D97-AF65-F5344CB8AC3E}">
        <p14:creationId xmlns:p14="http://schemas.microsoft.com/office/powerpoint/2010/main" val="28132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Areolar</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8" name="Picture 7"/>
          <p:cNvPicPr>
            <a:picLocks noChangeAspect="1"/>
          </p:cNvPicPr>
          <p:nvPr/>
        </p:nvPicPr>
        <p:blipFill>
          <a:blip r:embed="rId3"/>
          <a:stretch>
            <a:fillRect/>
          </a:stretch>
        </p:blipFill>
        <p:spPr>
          <a:xfrm>
            <a:off x="1415846" y="2054132"/>
            <a:ext cx="6835877" cy="3891483"/>
          </a:xfrm>
          <a:prstGeom prst="rect">
            <a:avLst/>
          </a:prstGeom>
        </p:spPr>
      </p:pic>
      <p:pic>
        <p:nvPicPr>
          <p:cNvPr id="3" name="Picture 2"/>
          <p:cNvPicPr>
            <a:picLocks noChangeAspect="1"/>
          </p:cNvPicPr>
          <p:nvPr/>
        </p:nvPicPr>
        <p:blipFill>
          <a:blip r:embed="rId4"/>
          <a:stretch>
            <a:fillRect/>
          </a:stretch>
        </p:blipFill>
        <p:spPr>
          <a:xfrm>
            <a:off x="1415845" y="2172207"/>
            <a:ext cx="6681020" cy="3770378"/>
          </a:xfrm>
          <a:prstGeom prst="rect">
            <a:avLst/>
          </a:prstGeom>
        </p:spPr>
      </p:pic>
    </p:spTree>
    <p:extLst>
      <p:ext uri="{BB962C8B-B14F-4D97-AF65-F5344CB8AC3E}">
        <p14:creationId xmlns:p14="http://schemas.microsoft.com/office/powerpoint/2010/main" val="38575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Dense connective</a:t>
            </a:r>
            <a:endParaRPr lang="en-US" sz="7200" b="1" dirty="0"/>
          </a:p>
        </p:txBody>
      </p:sp>
      <p:pic>
        <p:nvPicPr>
          <p:cNvPr id="7" name="Content Placeholder 6"/>
          <p:cNvPicPr>
            <a:picLocks noGrp="1" noChangeAspect="1"/>
          </p:cNvPicPr>
          <p:nvPr>
            <p:ph idx="1"/>
          </p:nvPr>
        </p:nvPicPr>
        <p:blipFill>
          <a:blip r:embed="rId2"/>
          <a:stretch>
            <a:fillRect/>
          </a:stretch>
        </p:blipFill>
        <p:spPr>
          <a:xfrm>
            <a:off x="2251494" y="2130575"/>
            <a:ext cx="4244197" cy="3811667"/>
          </a:xfrm>
          <a:prstGeom prst="rect">
            <a:avLst/>
          </a:prstGeom>
        </p:spPr>
      </p:pic>
      <p:pic>
        <p:nvPicPr>
          <p:cNvPr id="8" name="Picture 7"/>
          <p:cNvPicPr>
            <a:picLocks noChangeAspect="1"/>
          </p:cNvPicPr>
          <p:nvPr/>
        </p:nvPicPr>
        <p:blipFill>
          <a:blip r:embed="rId3"/>
          <a:stretch>
            <a:fillRect/>
          </a:stretch>
        </p:blipFill>
        <p:spPr>
          <a:xfrm>
            <a:off x="1415846" y="2054132"/>
            <a:ext cx="6835877" cy="3891483"/>
          </a:xfrm>
          <a:prstGeom prst="rect">
            <a:avLst/>
          </a:prstGeom>
        </p:spPr>
      </p:pic>
      <p:pic>
        <p:nvPicPr>
          <p:cNvPr id="3" name="Picture 2"/>
          <p:cNvPicPr>
            <a:picLocks noChangeAspect="1"/>
          </p:cNvPicPr>
          <p:nvPr/>
        </p:nvPicPr>
        <p:blipFill>
          <a:blip r:embed="rId4"/>
          <a:stretch>
            <a:fillRect/>
          </a:stretch>
        </p:blipFill>
        <p:spPr>
          <a:xfrm>
            <a:off x="1415845" y="2172207"/>
            <a:ext cx="6681020" cy="3770378"/>
          </a:xfrm>
          <a:prstGeom prst="rect">
            <a:avLst/>
          </a:prstGeom>
        </p:spPr>
      </p:pic>
      <p:pic>
        <p:nvPicPr>
          <p:cNvPr id="4" name="Picture 3"/>
          <p:cNvPicPr>
            <a:picLocks noChangeAspect="1"/>
          </p:cNvPicPr>
          <p:nvPr/>
        </p:nvPicPr>
        <p:blipFill>
          <a:blip r:embed="rId5"/>
          <a:stretch>
            <a:fillRect/>
          </a:stretch>
        </p:blipFill>
        <p:spPr>
          <a:xfrm>
            <a:off x="1415844" y="2056675"/>
            <a:ext cx="6835879" cy="3871709"/>
          </a:xfrm>
          <a:prstGeom prst="rect">
            <a:avLst/>
          </a:prstGeom>
        </p:spPr>
      </p:pic>
    </p:spTree>
    <p:extLst>
      <p:ext uri="{BB962C8B-B14F-4D97-AF65-F5344CB8AC3E}">
        <p14:creationId xmlns:p14="http://schemas.microsoft.com/office/powerpoint/2010/main" val="27935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Users\Lauren\Pictures\BIOL 3338\Lab 4\DSCF038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2743200"/>
            <a:ext cx="9144000" cy="1200329"/>
          </a:xfrm>
          <a:prstGeom prst="rect">
            <a:avLst/>
          </a:prstGeom>
          <a:noFill/>
        </p:spPr>
        <p:txBody>
          <a:bodyPr>
            <a:spAutoFit/>
          </a:bodyPr>
          <a:lstStyle/>
          <a:p>
            <a:pPr algn="ctr" fontAlgn="auto">
              <a:spcBef>
                <a:spcPts val="0"/>
              </a:spcBef>
              <a:spcAft>
                <a:spcPts val="0"/>
              </a:spcAft>
              <a:defRPr/>
            </a:pP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Connective tissue</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Overview of Connective Tissue</a:t>
            </a:r>
          </a:p>
        </p:txBody>
      </p:sp>
      <p:sp>
        <p:nvSpPr>
          <p:cNvPr id="3" name="Rectangle 2"/>
          <p:cNvSpPr/>
          <p:nvPr/>
        </p:nvSpPr>
        <p:spPr>
          <a:xfrm>
            <a:off x="0" y="914400"/>
            <a:ext cx="9144000" cy="5909310"/>
          </a:xfrm>
          <a:prstGeom prst="rect">
            <a:avLst/>
          </a:prstGeom>
          <a:noFill/>
        </p:spPr>
        <p:txBody>
          <a:bodyPr>
            <a:spAutoFit/>
          </a:bodyPr>
          <a:lstStyle/>
          <a:p>
            <a:pPr marL="346075" indent="-346075" fontAlgn="auto">
              <a:spcBef>
                <a:spcPts val="0"/>
              </a:spcBef>
              <a:spcAft>
                <a:spcPts val="0"/>
              </a:spcAft>
              <a:buFont typeface="Arial" pitchFamily="34" charset="0"/>
              <a:buChar cha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It </a:t>
            </a:r>
            <a:r>
              <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CONNECTS</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body parts</a:t>
            </a:r>
          </a:p>
          <a:p>
            <a:pPr marL="346075" indent="-346075" fontAlgn="auto">
              <a:spcBef>
                <a:spcPts val="0"/>
              </a:spcBef>
              <a:spcAft>
                <a:spcPts val="0"/>
              </a:spcAft>
              <a:buFont typeface="Arial" pitchFamily="34" charset="0"/>
              <a:buChar cha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Found everywhere in the body</a:t>
            </a:r>
          </a:p>
          <a:p>
            <a:pPr marL="346075" indent="-346075" fontAlgn="auto">
              <a:spcBef>
                <a:spcPts val="0"/>
              </a:spcBef>
              <a:spcAft>
                <a:spcPts val="0"/>
              </a:spcAft>
              <a:buFont typeface="Arial" pitchFamily="34" charset="0"/>
              <a:buChar cha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Most abundant and widely distributed of the tissue types</a:t>
            </a:r>
          </a:p>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Functions include:</a:t>
            </a:r>
          </a:p>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Protecting, supporting, and binding together other tissues</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1" y="0"/>
            <a:ext cx="9144000" cy="815608"/>
          </a:xfrm>
          <a:prstGeom prst="rect">
            <a:avLst/>
          </a:prstGeom>
          <a:noFill/>
        </p:spPr>
        <p:txBody>
          <a:bodyPr>
            <a:spAutoFit/>
          </a:bodyPr>
          <a:lstStyle/>
          <a:p>
            <a:pPr algn="ctr" fontAlgn="auto">
              <a:spcBef>
                <a:spcPts val="0"/>
              </a:spcBef>
              <a:spcAft>
                <a:spcPts val="0"/>
              </a:spcAft>
              <a:defRPr/>
            </a:pPr>
            <a:r>
              <a:rPr lang="en-US" sz="475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Characteristics of Connective Tissue</a:t>
            </a:r>
          </a:p>
        </p:txBody>
      </p:sp>
      <p:sp>
        <p:nvSpPr>
          <p:cNvPr id="3" name="Rectangle 2"/>
          <p:cNvSpPr/>
          <p:nvPr/>
        </p:nvSpPr>
        <p:spPr>
          <a:xfrm>
            <a:off x="0" y="838200"/>
            <a:ext cx="9144000" cy="6063198"/>
          </a:xfrm>
          <a:prstGeom prst="rect">
            <a:avLst/>
          </a:prstGeom>
          <a:noFill/>
        </p:spPr>
        <p:txBody>
          <a:bodyPr>
            <a:spAutoFit/>
          </a:bodyPr>
          <a:lstStyle/>
          <a:p>
            <a:pP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1.  Variations in Blood Supply: </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endParaRPr>
          </a:p>
          <a:p>
            <a:pPr marL="693738" indent="-346075" fontAlgn="auto">
              <a:spcBef>
                <a:spcPts val="0"/>
              </a:spcBef>
              <a:spcAft>
                <a:spcPts val="0"/>
              </a:spcAft>
              <a:buFont typeface="Arial" pitchFamily="34" charset="0"/>
              <a:buChar char="•"/>
              <a:defRPr/>
            </a:pPr>
            <a:r>
              <a:rPr lang="en-US" sz="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Most are well </a:t>
            </a:r>
            <a:r>
              <a:rPr lang="en-US" sz="38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vascularized</a:t>
            </a:r>
            <a:r>
              <a:rPr lang="en-US" sz="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 (good blood supply).</a:t>
            </a:r>
          </a:p>
          <a:p>
            <a:pPr marL="693738" indent="-346075" fontAlgn="auto">
              <a:spcBef>
                <a:spcPts val="0"/>
              </a:spcBef>
              <a:spcAft>
                <a:spcPts val="0"/>
              </a:spcAft>
              <a:buFont typeface="Arial" pitchFamily="34" charset="0"/>
              <a:buChar char="•"/>
              <a:defRPr/>
            </a:pPr>
            <a:r>
              <a:rPr lang="en-US" sz="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Exception:  Tendons and ligaments have poor blood supply, cartilages are </a:t>
            </a:r>
            <a:r>
              <a:rPr lang="en-US" sz="38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avascular</a:t>
            </a:r>
            <a:r>
              <a:rPr lang="en-US" sz="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a:t>
            </a:r>
          </a:p>
          <a:p>
            <a:pPr marL="693738" indent="-346075" fontAlgn="auto">
              <a:spcBef>
                <a:spcPts val="0"/>
              </a:spcBef>
              <a:spcAft>
                <a:spcPts val="0"/>
              </a:spcAft>
              <a:buFont typeface="Arial" pitchFamily="34" charset="0"/>
              <a:buChar char="•"/>
              <a:defRPr/>
            </a:pPr>
            <a:r>
              <a:rPr lang="en-US" sz="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Consequently, they have a slow healing process</a:t>
            </a:r>
          </a:p>
          <a:p>
            <a:pPr marL="568325" indent="-568325" fontAlgn="auto">
              <a:spcBef>
                <a:spcPts val="0"/>
              </a:spcBef>
              <a:spcAft>
                <a:spcPts val="0"/>
              </a:spcAft>
              <a:defRPr/>
            </a:pP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2.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Extracellular Matrix:  </a:t>
            </a:r>
            <a:r>
              <a:rPr lang="en-US" sz="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latin typeface="+mn-lt"/>
              </a:rPr>
              <a:t>non-living     substance found outside the cells</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13" descr="IMG_0615.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Extracellular Matrix</a:t>
            </a:r>
          </a:p>
        </p:txBody>
      </p:sp>
      <p:sp>
        <p:nvSpPr>
          <p:cNvPr id="11" name="Rectangle 10"/>
          <p:cNvSpPr/>
          <p:nvPr/>
        </p:nvSpPr>
        <p:spPr>
          <a:xfrm>
            <a:off x="0" y="838200"/>
            <a:ext cx="9144000" cy="5755422"/>
          </a:xfrm>
          <a:prstGeom prst="rect">
            <a:avLst/>
          </a:prstGeom>
          <a:noFill/>
        </p:spPr>
        <p:txBody>
          <a:bodyPr>
            <a:spAutoFit/>
          </a:bodyPr>
          <a:lstStyle/>
          <a:p>
            <a:pPr algn="ctr" fontAlgn="auto">
              <a:spcBef>
                <a:spcPts val="0"/>
              </a:spcBef>
              <a:spcAft>
                <a:spcPts val="0"/>
              </a:spcAft>
              <a:buFontTx/>
              <a:buChar char="-"/>
              <a:defRPr/>
            </a:pPr>
            <a:r>
              <a:rPr lang="en-US" sz="46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Produced by connective tissue cells and then secrete to the exterior</a:t>
            </a:r>
          </a:p>
          <a:p>
            <a:pPr algn="ctr" fontAlgn="auto">
              <a:spcBef>
                <a:spcPts val="0"/>
              </a:spcBef>
              <a:spcAft>
                <a:spcPts val="0"/>
              </a:spcAft>
              <a:defRPr/>
            </a:pPr>
            <a:r>
              <a:rPr lang="en-US" sz="46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Two main elements:</a:t>
            </a:r>
          </a:p>
          <a:p>
            <a:pPr marL="914400" indent="-914400" fontAlgn="auto">
              <a:spcBef>
                <a:spcPts val="0"/>
              </a:spcBef>
              <a:spcAft>
                <a:spcPts val="0"/>
              </a:spcAft>
              <a:buFontTx/>
              <a:buAutoNum type="arabicPeriod"/>
              <a:defRPr/>
            </a:pPr>
            <a:r>
              <a:rPr lang="en-US" sz="46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Ground substance- composed largely of water plus some adhesion proteins and large, charge polysaccharide molecules; water reservoir of the body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Extracellular Matrix</a:t>
            </a:r>
          </a:p>
        </p:txBody>
      </p:sp>
      <p:sp>
        <p:nvSpPr>
          <p:cNvPr id="3" name="Rectangle 2"/>
          <p:cNvSpPr/>
          <p:nvPr/>
        </p:nvSpPr>
        <p:spPr>
          <a:xfrm>
            <a:off x="0" y="838200"/>
            <a:ext cx="9144000" cy="5663089"/>
          </a:xfrm>
          <a:prstGeom prst="rect">
            <a:avLst/>
          </a:prstGeom>
          <a:noFill/>
        </p:spPr>
        <p:txBody>
          <a:bodyPr>
            <a:spAutoFit/>
          </a:bodyPr>
          <a:lstStyle/>
          <a:p>
            <a:pPr marL="914400" indent="-914400" fontAlgn="auto">
              <a:spcBef>
                <a:spcPts val="0"/>
              </a:spcBef>
              <a:spcAft>
                <a:spcPts val="0"/>
              </a:spcAft>
              <a:buFontTx/>
              <a:buAutoNum type="arabicPeriod" startAt="2"/>
              <a:defRPr/>
            </a:pPr>
            <a:r>
              <a:rPr lang="en-US" sz="5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Fibers</a:t>
            </a:r>
          </a:p>
          <a:p>
            <a:pPr marL="914400" indent="-393700" fontAlgn="auto">
              <a:spcBef>
                <a:spcPts val="0"/>
              </a:spcBef>
              <a:spcAft>
                <a:spcPts val="0"/>
              </a:spcAft>
              <a:defRPr/>
            </a:pPr>
            <a:r>
              <a:rPr lang="en-US" sz="4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 - Include collagen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(white) </a:t>
            </a:r>
            <a:r>
              <a:rPr lang="en-US" sz="4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fibers [distinguished by their high tensile </a:t>
            </a:r>
            <a:r>
              <a:rPr lang="en-US" sz="4400"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strength]; </a:t>
            </a:r>
            <a:r>
              <a:rPr lang="en-US" sz="4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elastic </a:t>
            </a:r>
            <a:r>
              <a:rPr lang="en-US" sz="44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n-lt"/>
              </a:rPr>
              <a:t>(yellow) </a:t>
            </a:r>
            <a:r>
              <a:rPr lang="en-US" sz="4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mn-lt"/>
              </a:rPr>
              <a:t>fibers [stretch and then recoil], reticular fibers [fine collagen fibers that form the internal “skeleton” of soft organs (spleen)]</a:t>
            </a:r>
          </a:p>
        </p:txBody>
      </p:sp>
      <p:pic>
        <p:nvPicPr>
          <p:cNvPr id="39938" name="Picture 2" descr="http://medsci.indiana.edu/a215/virtualscope/images/ct_areo2.jpg"/>
          <p:cNvPicPr>
            <a:picLocks noChangeAspect="1" noChangeArrowheads="1"/>
          </p:cNvPicPr>
          <p:nvPr/>
        </p:nvPicPr>
        <p:blipFill>
          <a:blip r:embed="rId4" cstate="print"/>
          <a:srcRect/>
          <a:stretch>
            <a:fillRect/>
          </a:stretch>
        </p:blipFill>
        <p:spPr bwMode="auto">
          <a:xfrm>
            <a:off x="533400" y="719138"/>
            <a:ext cx="8077200" cy="6138862"/>
          </a:xfrm>
          <a:prstGeom prst="rect">
            <a:avLst/>
          </a:prstGeom>
          <a:noFill/>
          <a:ln w="9525">
            <a:noFill/>
            <a:miter lim="800000"/>
            <a:headEnd/>
            <a:tailEnd/>
          </a:ln>
        </p:spPr>
      </p:pic>
      <p:pic>
        <p:nvPicPr>
          <p:cNvPr id="5" name="Picture 4" descr="C:\Users\Lauren\Pictures\BIOL 3338\Lab 3\009.JPG"/>
          <p:cNvPicPr>
            <a:picLocks noChangeAspect="1" noChangeArrowheads="1"/>
          </p:cNvPicPr>
          <p:nvPr/>
        </p:nvPicPr>
        <p:blipFill>
          <a:blip r:embed="rId5" cstate="print"/>
          <a:srcRect l="42966" t="8636" r="21434" b="12201"/>
          <a:stretch>
            <a:fillRect/>
          </a:stretch>
        </p:blipFill>
        <p:spPr bwMode="auto">
          <a:xfrm>
            <a:off x="533400" y="685800"/>
            <a:ext cx="8077200" cy="6172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39938"/>
                                        </p:tgtEl>
                                      </p:cBhvr>
                                    </p:animEffect>
                                    <p:set>
                                      <p:cBhvr>
                                        <p:cTn id="12" dur="1" fill="hold">
                                          <p:stCondLst>
                                            <p:cond delay="499"/>
                                          </p:stCondLst>
                                        </p:cTn>
                                        <p:tgtEl>
                                          <p:spTgt spid="399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8" descr="C:\Users\Lauren\Pictures\BIOL 3338\New folder\DSCF0398.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9144000" cy="830997"/>
          </a:xfrm>
          <a:prstGeom prst="rect">
            <a:avLst/>
          </a:prstGeom>
          <a:noFill/>
        </p:spPr>
        <p:txBody>
          <a:bodyPr>
            <a:spAutoFit/>
          </a:bodyPr>
          <a:lstStyle/>
          <a:p>
            <a:pPr algn="ctr" fontAlgn="auto">
              <a:spcBef>
                <a:spcPts val="0"/>
              </a:spcBef>
              <a:spcAft>
                <a:spcPts val="0"/>
              </a:spcAft>
              <a:defRPr/>
            </a:pPr>
            <a:r>
              <a:rPr lang="en-US" sz="48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mn-lt"/>
              </a:rPr>
              <a:t>Types of Connective Tissue-Bone</a:t>
            </a:r>
          </a:p>
        </p:txBody>
      </p:sp>
      <p:sp>
        <p:nvSpPr>
          <p:cNvPr id="11" name="Rectangle 10"/>
          <p:cNvSpPr/>
          <p:nvPr/>
        </p:nvSpPr>
        <p:spPr>
          <a:xfrm>
            <a:off x="0" y="762000"/>
            <a:ext cx="9144000" cy="5262979"/>
          </a:xfrm>
          <a:prstGeom prst="rect">
            <a:avLst/>
          </a:prstGeom>
          <a:noFill/>
        </p:spPr>
        <p:txBody>
          <a:bodyPr>
            <a:spAutoFit/>
          </a:bodyPr>
          <a:lstStyle/>
          <a:p>
            <a:pPr fontAlgn="auto">
              <a:spcBef>
                <a:spcPts val="0"/>
              </a:spcBef>
              <a:spcAft>
                <a:spcPts val="0"/>
              </a:spcAft>
              <a:buFont typeface="Arial" pitchFamily="34" charset="0"/>
              <a:buChar char="•"/>
              <a:defRPr/>
            </a:pPr>
            <a:r>
              <a:rPr lang="en-US" sz="48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mn-lt"/>
              </a:rPr>
              <a:t> Sometimes called osseous tissue</a:t>
            </a:r>
          </a:p>
          <a:p>
            <a:pPr marL="346075" indent="-346075" fontAlgn="auto">
              <a:spcBef>
                <a:spcPts val="0"/>
              </a:spcBef>
              <a:spcAft>
                <a:spcPts val="0"/>
              </a:spcAft>
              <a:buFont typeface="Arial" pitchFamily="34" charset="0"/>
              <a:buChar char="•"/>
              <a:defRPr/>
            </a:pPr>
            <a:r>
              <a:rPr lang="en-US" sz="48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mn-lt"/>
              </a:rPr>
              <a:t> Composed of bone cells sitting in cavities called lacunae and surrounded by layers of a very hard matrix that contains calcium salts in addition to large numbers of collagen fibers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atin typeface="+mn-lt"/>
              </a:rPr>
              <a:t>Epithelial Tissue (EPITHELIUM)</a:t>
            </a:r>
          </a:p>
        </p:txBody>
      </p:sp>
      <p:sp>
        <p:nvSpPr>
          <p:cNvPr id="3" name="Rectangle 2"/>
          <p:cNvSpPr/>
          <p:nvPr/>
        </p:nvSpPr>
        <p:spPr>
          <a:xfrm>
            <a:off x="0" y="1219200"/>
            <a:ext cx="9144000" cy="5078313"/>
          </a:xfrm>
          <a:prstGeom prst="rect">
            <a:avLst/>
          </a:prstGeom>
          <a:noFill/>
        </p:spPr>
        <p:txBody>
          <a:bodyPr>
            <a:spAutoFit/>
          </a:bodyPr>
          <a:lstStyle/>
          <a:p>
            <a:pPr marL="457200" indent="-457200" fontAlgn="auto">
              <a:spcBef>
                <a:spcPts val="0"/>
              </a:spcBef>
              <a:spcAft>
                <a:spcPts val="0"/>
              </a:spcAft>
              <a:buFont typeface="Arial" pitchFamily="34" charset="0"/>
              <a:buChar char="•"/>
              <a:defRPr/>
            </a:pPr>
            <a:r>
              <a:rPr lang="en-US" sz="5400" dirty="0">
                <a:latin typeface="+mn-lt"/>
              </a:rPr>
              <a:t>The lining, covering, and glandular (forms various glands of the body) tissue of the body.</a:t>
            </a:r>
          </a:p>
          <a:p>
            <a:pPr marL="457200" indent="-457200" fontAlgn="auto">
              <a:spcBef>
                <a:spcPts val="0"/>
              </a:spcBef>
              <a:spcAft>
                <a:spcPts val="0"/>
              </a:spcAft>
              <a:buFont typeface="Arial" pitchFamily="34" charset="0"/>
              <a:buChar char="•"/>
              <a:defRPr/>
            </a:pPr>
            <a:r>
              <a:rPr lang="en-US" sz="5400" dirty="0">
                <a:latin typeface="+mn-lt"/>
              </a:rPr>
              <a:t>Covers all free body surfaces and contains versatile cells</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auren\Pictures\BIOL 3338\Lab 5\DSCF0394.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50178" name="Picture 2" descr="http://biology.clc.uc.edu/fankhauser/labs/anatomy_&amp;_physiology/a&amp;p201/connective_tissues/Cartilage_Integument/Fibrocartilage_aniline_blue_PA112037.JPG"/>
          <p:cNvPicPr>
            <a:picLocks noChangeAspect="1" noChangeArrowheads="1"/>
          </p:cNvPicPr>
          <p:nvPr/>
        </p:nvPicPr>
        <p:blipFill>
          <a:blip r:embed="rId5" cstate="print"/>
          <a:srcRect l="14999" t="14111" r="15833" b="15416"/>
          <a:stretch>
            <a:fillRect/>
          </a:stretch>
        </p:blipFill>
        <p:spPr bwMode="auto">
          <a:xfrm>
            <a:off x="0" y="0"/>
            <a:ext cx="9144000" cy="6858000"/>
          </a:xfrm>
          <a:prstGeom prst="rect">
            <a:avLst/>
          </a:prstGeom>
          <a:noFill/>
          <a:ln w="9525">
            <a:noFill/>
            <a:miter lim="800000"/>
            <a:headEnd/>
            <a:tailEnd/>
          </a:ln>
        </p:spPr>
      </p:pic>
      <p:pic>
        <p:nvPicPr>
          <p:cNvPr id="50180" name="Picture 4" descr="http://meded.ucsd.edu/hist-img-bank/chapter_2/Slide_14_elastic/thumbnails/b.3.14.1.3.jpg"/>
          <p:cNvPicPr>
            <a:picLocks noChangeAspect="1" noChangeArrowheads="1"/>
          </p:cNvPicPr>
          <p:nvPr/>
        </p:nvPicPr>
        <p:blipFill>
          <a:blip r:embed="rId6" cstate="print"/>
          <a:srcRect/>
          <a:stretch>
            <a:fillRect/>
          </a:stretch>
        </p:blipFill>
        <p:spPr bwMode="auto">
          <a:xfrm>
            <a:off x="0" y="0"/>
            <a:ext cx="9161463" cy="6858000"/>
          </a:xfrm>
          <a:prstGeom prst="rect">
            <a:avLst/>
          </a:prstGeom>
          <a:noFill/>
          <a:ln w="9525">
            <a:noFill/>
            <a:miter lim="800000"/>
            <a:headEnd/>
            <a:tailEnd/>
          </a:ln>
        </p:spPr>
      </p:pic>
      <p:sp>
        <p:nvSpPr>
          <p:cNvPr id="3" name="Rectangle 2"/>
          <p:cNvSpPr/>
          <p:nvPr/>
        </p:nvSpPr>
        <p:spPr>
          <a:xfrm>
            <a:off x="0" y="0"/>
            <a:ext cx="9144000" cy="800219"/>
          </a:xfrm>
          <a:prstGeom prst="rect">
            <a:avLst/>
          </a:prstGeom>
          <a:noFill/>
        </p:spPr>
        <p:txBody>
          <a:bodyPr>
            <a:spAutoFit/>
          </a:bodyPr>
          <a:lstStyle/>
          <a:p>
            <a:pPr algn="ctr" fontAlgn="auto">
              <a:spcBef>
                <a:spcPts val="0"/>
              </a:spcBef>
              <a:spcAft>
                <a:spcPts val="0"/>
              </a:spcAft>
              <a:defRPr/>
            </a:pPr>
            <a:r>
              <a:rPr lang="en-US" sz="4600"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mn-lt"/>
              </a:rPr>
              <a:t>Types of Connective Tissue-Cartilage</a:t>
            </a:r>
          </a:p>
        </p:txBody>
      </p:sp>
      <p:sp>
        <p:nvSpPr>
          <p:cNvPr id="6" name="Rectangle 5"/>
          <p:cNvSpPr/>
          <p:nvPr/>
        </p:nvSpPr>
        <p:spPr>
          <a:xfrm>
            <a:off x="0" y="990600"/>
            <a:ext cx="9144000" cy="5355312"/>
          </a:xfrm>
          <a:prstGeom prst="rect">
            <a:avLst/>
          </a:prstGeom>
          <a:noFill/>
        </p:spPr>
        <p:txBody>
          <a:bodyPr>
            <a:spAutoFit/>
          </a:bodyPr>
          <a:lstStyle/>
          <a:p>
            <a:pPr algn="ctr" fontAlgn="auto">
              <a:spcBef>
                <a:spcPts val="0"/>
              </a:spcBef>
              <a:spcAft>
                <a:spcPts val="0"/>
              </a:spcAft>
              <a:defRPr/>
            </a:pPr>
            <a:r>
              <a:rPr lang="en-US" sz="5400"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mn-lt"/>
              </a:rPr>
              <a:t>Less hard and more flexible than bone</a:t>
            </a:r>
          </a:p>
          <a:p>
            <a:pPr algn="ctr" fontAlgn="auto">
              <a:spcBef>
                <a:spcPts val="0"/>
              </a:spcBef>
              <a:spcAft>
                <a:spcPts val="0"/>
              </a:spcAft>
              <a:defRPr/>
            </a:pPr>
            <a:endParaRPr lang="en-US"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mn-lt"/>
            </a:endParaRPr>
          </a:p>
          <a:p>
            <a:pPr algn="ctr" fontAlgn="auto">
              <a:spcBef>
                <a:spcPts val="0"/>
              </a:spcBef>
              <a:spcAft>
                <a:spcPts val="0"/>
              </a:spcAft>
              <a:defRPr/>
            </a:pPr>
            <a:r>
              <a:rPr lang="en-US" sz="5400"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mn-lt"/>
              </a:rPr>
              <a:t>Three types:</a:t>
            </a:r>
          </a:p>
          <a:p>
            <a:pPr fontAlgn="auto">
              <a:spcBef>
                <a:spcPts val="0"/>
              </a:spcBef>
              <a:spcAft>
                <a:spcPts val="0"/>
              </a:spcAft>
              <a:defRPr/>
            </a:pPr>
            <a:r>
              <a:rPr lang="en-US" sz="5400"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mn-lt"/>
              </a:rPr>
              <a:t>Hyaline Cartilage</a:t>
            </a:r>
          </a:p>
          <a:p>
            <a:pPr fontAlgn="auto">
              <a:spcBef>
                <a:spcPts val="0"/>
              </a:spcBef>
              <a:spcAft>
                <a:spcPts val="0"/>
              </a:spcAft>
              <a:defRPr/>
            </a:pPr>
            <a:r>
              <a:rPr lang="en-US" sz="5400" b="1"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mn-lt"/>
              </a:rPr>
              <a:t>Fibrocartilage</a:t>
            </a:r>
            <a:endParaRPr lang="en-US" sz="5400"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mn-lt"/>
            </a:endParaRPr>
          </a:p>
          <a:p>
            <a:pPr fontAlgn="auto">
              <a:spcBef>
                <a:spcPts val="0"/>
              </a:spcBef>
              <a:spcAft>
                <a:spcPts val="0"/>
              </a:spcAft>
              <a:defRPr/>
            </a:pPr>
            <a:r>
              <a:rPr lang="en-US" sz="5400"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mn-lt"/>
              </a:rPr>
              <a:t>Elastic Cartilage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dissolve">
                                      <p:cBhvr>
                                        <p:cTn id="12" dur="500"/>
                                        <p:tgtEl>
                                          <p:spTgt spid="5017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dissolve">
                                      <p:cBhvr>
                                        <p:cTn id="1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C:\Users\Lauren\Pictures\BIOL 3338\Lab 4\DSCF0382.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9144000" cy="830997"/>
          </a:xfrm>
          <a:prstGeom prst="rect">
            <a:avLst/>
          </a:prstGeom>
          <a:noFill/>
        </p:spPr>
        <p:txBody>
          <a:bodyPr>
            <a:spAutoFit/>
          </a:bodyPr>
          <a:lstStyle/>
          <a:p>
            <a:pPr algn="ctr" fontAlgn="auto">
              <a:spcBef>
                <a:spcPts val="0"/>
              </a:spcBef>
              <a:spcAft>
                <a:spcPts val="0"/>
              </a:spcAft>
              <a:defRPr/>
            </a:pPr>
            <a:r>
              <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Types of Connective Tissue</a:t>
            </a:r>
          </a:p>
        </p:txBody>
      </p:sp>
      <p:sp>
        <p:nvSpPr>
          <p:cNvPr id="3" name="Rectangle 2"/>
          <p:cNvSpPr/>
          <p:nvPr/>
        </p:nvSpPr>
        <p:spPr>
          <a:xfrm>
            <a:off x="0" y="914400"/>
            <a:ext cx="9144000" cy="830997"/>
          </a:xfrm>
          <a:prstGeom prst="rect">
            <a:avLst/>
          </a:prstGeom>
          <a:noFill/>
        </p:spPr>
        <p:txBody>
          <a:bodyPr>
            <a:spAutoFit/>
          </a:bodyPr>
          <a:lstStyle/>
          <a:p>
            <a:pPr algn="ctr" fontAlgn="auto">
              <a:spcBef>
                <a:spcPts val="0"/>
              </a:spcBef>
              <a:spcAft>
                <a:spcPts val="0"/>
              </a:spcAft>
              <a:defRPr/>
            </a:pPr>
            <a:r>
              <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Dense Connective Tissue</a:t>
            </a:r>
          </a:p>
        </p:txBody>
      </p:sp>
      <p:sp>
        <p:nvSpPr>
          <p:cNvPr id="5" name="Rectangle 4"/>
          <p:cNvSpPr/>
          <p:nvPr/>
        </p:nvSpPr>
        <p:spPr>
          <a:xfrm>
            <a:off x="0" y="1828800"/>
            <a:ext cx="9144000" cy="4832092"/>
          </a:xfrm>
          <a:prstGeom prst="rect">
            <a:avLst/>
          </a:prstGeom>
          <a:noFill/>
        </p:spPr>
        <p:txBody>
          <a:bodyPr>
            <a:spAutoFit/>
          </a:bodyPr>
          <a:lstStyle/>
          <a:p>
            <a:pPr algn="ctr" fontAlgn="auto">
              <a:spcBef>
                <a:spcPts val="0"/>
              </a:spcBef>
              <a:spcAft>
                <a:spcPts val="0"/>
              </a:spcAft>
              <a:defRPr/>
            </a:pP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Crowded between the collagen fibers are rows of fibroblasts that manufacture building blocks of the fibers.</a:t>
            </a:r>
          </a:p>
          <a:p>
            <a:pPr algn="ctr" fontAlgn="auto">
              <a:spcBef>
                <a:spcPts val="0"/>
              </a:spcBef>
              <a:spcAft>
                <a:spcPts val="0"/>
              </a:spcAft>
              <a:defRPr/>
            </a:pP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Forms strong, ropelike structures</a:t>
            </a:r>
          </a:p>
          <a:p>
            <a:pPr algn="ctr" fontAlgn="auto">
              <a:spcBef>
                <a:spcPts val="0"/>
              </a:spcBef>
              <a:spcAft>
                <a:spcPts val="0"/>
              </a:spcAft>
              <a:defRPr/>
            </a:pP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Also makes up the lower layers of the skin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noFill/>
        </p:spPr>
        <p:txBody>
          <a:bodyPr>
            <a:spAutoFit/>
          </a:bodyPr>
          <a:lstStyle/>
          <a:p>
            <a:pPr algn="ctr" fontAlgn="auto">
              <a:spcBef>
                <a:spcPts val="0"/>
              </a:spcBef>
              <a:spcAft>
                <a:spcPts val="0"/>
              </a:spcAft>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Types of Connective Tissue</a:t>
            </a:r>
          </a:p>
        </p:txBody>
      </p:sp>
      <p:sp>
        <p:nvSpPr>
          <p:cNvPr id="3" name="Rectangle 2"/>
          <p:cNvSpPr/>
          <p:nvPr/>
        </p:nvSpPr>
        <p:spPr>
          <a:xfrm>
            <a:off x="0" y="838200"/>
            <a:ext cx="9144000" cy="830997"/>
          </a:xfrm>
          <a:prstGeom prst="rect">
            <a:avLst/>
          </a:prstGeom>
          <a:noFill/>
        </p:spPr>
        <p:txBody>
          <a:bodyPr>
            <a:spAutoFit/>
          </a:bodyPr>
          <a:lstStyle/>
          <a:p>
            <a:pPr algn="ctr" fontAlgn="auto">
              <a:spcBef>
                <a:spcPts val="0"/>
              </a:spcBef>
              <a:spcAft>
                <a:spcPts val="0"/>
              </a:spcAft>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Loose Connective Tissue</a:t>
            </a:r>
          </a:p>
        </p:txBody>
      </p:sp>
      <p:sp>
        <p:nvSpPr>
          <p:cNvPr id="53252" name="WordArt 4"/>
          <p:cNvSpPr>
            <a:spLocks noChangeArrowheads="1" noChangeShapeType="1" noTextEdit="1"/>
          </p:cNvSpPr>
          <p:nvPr/>
        </p:nvSpPr>
        <p:spPr bwMode="auto">
          <a:xfrm>
            <a:off x="304800" y="2133600"/>
            <a:ext cx="8382000" cy="3238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 softer and have more cells </a:t>
            </a:r>
          </a:p>
          <a:p>
            <a:pPr algn="ctr"/>
            <a:r>
              <a:rPr lang="en-US" sz="3600" kern="10">
                <a:ln w="9525">
                  <a:solidFill>
                    <a:srgbClr val="000000"/>
                  </a:solidFill>
                  <a:round/>
                  <a:headEnd/>
                  <a:tailEnd/>
                </a:ln>
                <a:solidFill>
                  <a:srgbClr val="FFFFFF"/>
                </a:solidFill>
                <a:latin typeface="Arial Black"/>
              </a:rPr>
              <a:t>than fibers</a:t>
            </a:r>
          </a:p>
          <a:p>
            <a:pPr algn="ctr"/>
            <a:r>
              <a:rPr lang="en-US" sz="3600" kern="10">
                <a:ln w="9525">
                  <a:solidFill>
                    <a:srgbClr val="000000"/>
                  </a:solidFill>
                  <a:round/>
                  <a:headEnd/>
                  <a:tailEnd/>
                </a:ln>
                <a:solidFill>
                  <a:srgbClr val="FFFFFF"/>
                </a:solidFill>
                <a:latin typeface="Arial Black"/>
              </a:rPr>
              <a:t>3 types:</a:t>
            </a:r>
          </a:p>
          <a:p>
            <a:pPr algn="ctr"/>
            <a:r>
              <a:rPr lang="en-US" sz="3600" kern="10">
                <a:ln w="9525">
                  <a:solidFill>
                    <a:srgbClr val="000000"/>
                  </a:solidFill>
                  <a:round/>
                  <a:headEnd/>
                  <a:tailEnd/>
                </a:ln>
                <a:solidFill>
                  <a:srgbClr val="FFFFFF"/>
                </a:solidFill>
                <a:latin typeface="Arial Black"/>
              </a:rPr>
              <a:t>Areolar Tissue</a:t>
            </a:r>
          </a:p>
          <a:p>
            <a:pPr algn="ctr"/>
            <a:r>
              <a:rPr lang="en-US" sz="3600" kern="10">
                <a:ln w="9525">
                  <a:solidFill>
                    <a:srgbClr val="000000"/>
                  </a:solidFill>
                  <a:round/>
                  <a:headEnd/>
                  <a:tailEnd/>
                </a:ln>
                <a:solidFill>
                  <a:srgbClr val="FFFFFF"/>
                </a:solidFill>
                <a:latin typeface="Arial Black"/>
              </a:rPr>
              <a:t>Adipose Tissue</a:t>
            </a:r>
          </a:p>
          <a:p>
            <a:pPr algn="ctr"/>
            <a:r>
              <a:rPr lang="en-US" sz="3600" kern="10">
                <a:ln w="9525">
                  <a:solidFill>
                    <a:srgbClr val="000000"/>
                  </a:solidFill>
                  <a:round/>
                  <a:headEnd/>
                  <a:tailEnd/>
                </a:ln>
                <a:solidFill>
                  <a:srgbClr val="FFFFFF"/>
                </a:solidFill>
                <a:latin typeface="Arial Black"/>
              </a:rPr>
              <a:t>Reticular Connective Tissue</a:t>
            </a:r>
          </a:p>
        </p:txBody>
      </p:sp>
      <p:pic>
        <p:nvPicPr>
          <p:cNvPr id="3074" name="Picture 2" descr="http://meded.ucsd.edu/hist-img-bank/chapter_1/Slide_9_omentum/thumbnails/b.1.9.1.2.jpg"/>
          <p:cNvPicPr>
            <a:picLocks noChangeAspect="1" noChangeArrowheads="1"/>
          </p:cNvPicPr>
          <p:nvPr/>
        </p:nvPicPr>
        <p:blipFill>
          <a:blip r:embed="rId4" cstate="print"/>
          <a:srcRect/>
          <a:stretch>
            <a:fillRect/>
          </a:stretch>
        </p:blipFill>
        <p:spPr bwMode="auto">
          <a:xfrm>
            <a:off x="1447800" y="685800"/>
            <a:ext cx="6629400" cy="5391151"/>
          </a:xfrm>
          <a:prstGeom prst="rect">
            <a:avLst/>
          </a:prstGeom>
          <a:noFill/>
        </p:spPr>
      </p:pic>
      <p:pic>
        <p:nvPicPr>
          <p:cNvPr id="3076" name="Picture 4" descr="http://1.bp.blogspot.com/_guSOnFRs_Ks/TMKDSrVlKVI/AAAAAAAAAP8/mJFAz3NnH0Y/s1600/adipose+tissue.jpg"/>
          <p:cNvPicPr>
            <a:picLocks noChangeAspect="1" noChangeArrowheads="1"/>
          </p:cNvPicPr>
          <p:nvPr/>
        </p:nvPicPr>
        <p:blipFill>
          <a:blip r:embed="rId5" cstate="print"/>
          <a:srcRect/>
          <a:stretch>
            <a:fillRect/>
          </a:stretch>
        </p:blipFill>
        <p:spPr bwMode="auto">
          <a:xfrm>
            <a:off x="1447800" y="685800"/>
            <a:ext cx="6629401" cy="5381626"/>
          </a:xfrm>
          <a:prstGeom prst="rect">
            <a:avLst/>
          </a:prstGeom>
          <a:noFill/>
        </p:spPr>
      </p:pic>
      <p:pic>
        <p:nvPicPr>
          <p:cNvPr id="7" name="Picture 6" descr="C:\Users\Lauren\Pictures\BIOL 3338\Lab 7\DSCF0479.JPG"/>
          <p:cNvPicPr/>
          <p:nvPr/>
        </p:nvPicPr>
        <p:blipFill>
          <a:blip r:embed="rId6" cstate="print"/>
          <a:srcRect/>
          <a:stretch>
            <a:fillRect/>
          </a:stretch>
        </p:blipFill>
        <p:spPr bwMode="auto">
          <a:xfrm>
            <a:off x="1371600" y="685800"/>
            <a:ext cx="6629400" cy="5410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4"/>
                                        </p:tgtEl>
                                        <p:attrNameLst>
                                          <p:attrName>ppt_y</p:attrName>
                                        </p:attrNameLst>
                                      </p:cBhvr>
                                      <p:tavLst>
                                        <p:tav tm="0">
                                          <p:val>
                                            <p:strVal val="#ppt_y"/>
                                          </p:val>
                                        </p:tav>
                                        <p:tav tm="100000">
                                          <p:val>
                                            <p:strVal val="#ppt_y"/>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07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076"/>
                                        </p:tgtEl>
                                        <p:attrNameLst>
                                          <p:attrName>ppt_y</p:attrName>
                                        </p:attrNameLst>
                                      </p:cBhvr>
                                      <p:tavLst>
                                        <p:tav tm="0">
                                          <p:val>
                                            <p:strVal val="#ppt_y"/>
                                          </p:val>
                                        </p:tav>
                                        <p:tav tm="100000">
                                          <p:val>
                                            <p:strVal val="#ppt_y"/>
                                          </p:val>
                                        </p:tav>
                                      </p:tavLst>
                                    </p:anim>
                                    <p:animEffect transition="in" filter="fade">
                                      <p:cBhvr>
                                        <p:cTn id="18" dur="1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auren\Pictures\BIOL 3338\Lab 9\04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Types of Connective Tissue</a:t>
            </a:r>
          </a:p>
        </p:txBody>
      </p:sp>
      <p:sp>
        <p:nvSpPr>
          <p:cNvPr id="3" name="Rectangle 2"/>
          <p:cNvSpPr/>
          <p:nvPr/>
        </p:nvSpPr>
        <p:spPr>
          <a:xfrm>
            <a:off x="0" y="1143000"/>
            <a:ext cx="1814920"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Blood</a:t>
            </a:r>
          </a:p>
        </p:txBody>
      </p:sp>
      <p:sp>
        <p:nvSpPr>
          <p:cNvPr id="54276" name="WordArt 4"/>
          <p:cNvSpPr>
            <a:spLocks noChangeArrowheads="1" noChangeShapeType="1" noTextEdit="1"/>
          </p:cNvSpPr>
          <p:nvPr/>
        </p:nvSpPr>
        <p:spPr bwMode="auto">
          <a:xfrm>
            <a:off x="304800" y="2362200"/>
            <a:ext cx="8534400" cy="32385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rPr>
              <a:t>"vascular tissue"</a:t>
            </a:r>
          </a:p>
          <a:p>
            <a:r>
              <a:rPr lang="en-US" sz="3600" kern="10">
                <a:ln w="9525">
                  <a:solidFill>
                    <a:srgbClr val="000000"/>
                  </a:solidFill>
                  <a:round/>
                  <a:headEnd/>
                  <a:tailEnd/>
                </a:ln>
                <a:solidFill>
                  <a:srgbClr val="FFFFFF"/>
                </a:solidFill>
                <a:latin typeface="Arial Black"/>
              </a:rPr>
              <a:t>- considered connective tissue because</a:t>
            </a:r>
          </a:p>
          <a:p>
            <a:r>
              <a:rPr lang="en-US" sz="3600" kern="10">
                <a:ln w="9525">
                  <a:solidFill>
                    <a:srgbClr val="000000"/>
                  </a:solidFill>
                  <a:round/>
                  <a:headEnd/>
                  <a:tailEnd/>
                </a:ln>
                <a:solidFill>
                  <a:srgbClr val="FFFFFF"/>
                </a:solidFill>
                <a:latin typeface="Arial Black"/>
              </a:rPr>
              <a:t> the cells are surrounded by </a:t>
            </a:r>
          </a:p>
          <a:p>
            <a:r>
              <a:rPr lang="en-US" sz="3600" kern="10">
                <a:ln w="9525">
                  <a:solidFill>
                    <a:srgbClr val="000000"/>
                  </a:solidFill>
                  <a:round/>
                  <a:headEnd/>
                  <a:tailEnd/>
                </a:ln>
                <a:solidFill>
                  <a:srgbClr val="FFFFFF"/>
                </a:solidFill>
                <a:latin typeface="Arial Black"/>
              </a:rPr>
              <a:t>non-living matter (blood plasma)</a:t>
            </a: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en\Pictures\BIOL 3338\Lab 4\DSCF03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Warm-up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0" y="838200"/>
            <a:ext cx="9144000" cy="600164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Connective tissue is characterized by</a:t>
            </a:r>
          </a:p>
          <a:p>
            <a:pPr marL="914400" indent="-914400">
              <a:buFont typeface="+mj-lt"/>
              <a:buAutoNum type="alphaLcPeriod"/>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Having simple or stratified layers</a:t>
            </a:r>
          </a:p>
          <a:p>
            <a:pPr marL="914400" indent="-914400">
              <a:buFont typeface="+mj-lt"/>
              <a:buAutoNum type="alphaLcPeriod"/>
            </a:pP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Goblet cells</a:t>
            </a:r>
          </a:p>
          <a:p>
            <a:pPr marL="914400" indent="-914400">
              <a:buFont typeface="+mj-lt"/>
              <a:buAutoNum type="alphaLcPeriod"/>
            </a:pP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Cells in a non-living matrix</a:t>
            </a:r>
          </a:p>
          <a:p>
            <a:pPr marL="914400" indent="-914400">
              <a:buFont typeface="+mj-lt"/>
              <a:buAutoNum type="alphaLcPeriod"/>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Tissue that functions as a control</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wnload.wapday.com/animation/ccontennt/8416-l/muscular_arm_flexing.gif?__sid=ET682MTLM&amp;lang=en&amp;__mt=w"/>
          <p:cNvPicPr>
            <a:picLocks noChangeAspect="1" noChangeArrowheads="1" noCrop="1"/>
          </p:cNvPicPr>
          <p:nvPr/>
        </p:nvPicPr>
        <p:blipFill>
          <a:blip r:embed="rId2" cstate="print"/>
          <a:srcRect/>
          <a:stretch>
            <a:fillRect/>
          </a:stretch>
        </p:blipFill>
        <p:spPr bwMode="auto">
          <a:xfrm>
            <a:off x="0" y="4419600"/>
            <a:ext cx="3657600" cy="2438400"/>
          </a:xfrm>
          <a:prstGeom prst="rect">
            <a:avLst/>
          </a:prstGeom>
          <a:noFill/>
        </p:spPr>
      </p:pic>
      <p:pic>
        <p:nvPicPr>
          <p:cNvPr id="4" name="Picture 2" descr="http://download.wapday.com/animation/ccontennt/8416-l/muscular_arm_flexing.gif?__sid=ET682MTLM&amp;lang=en&amp;__mt=w"/>
          <p:cNvPicPr>
            <a:picLocks noChangeAspect="1" noChangeArrowheads="1" noCrop="1"/>
          </p:cNvPicPr>
          <p:nvPr/>
        </p:nvPicPr>
        <p:blipFill>
          <a:blip r:embed="rId2" cstate="print"/>
          <a:srcRect/>
          <a:stretch>
            <a:fillRect/>
          </a:stretch>
        </p:blipFill>
        <p:spPr bwMode="auto">
          <a:xfrm flipH="1">
            <a:off x="5486400" y="4419600"/>
            <a:ext cx="3657600" cy="2438400"/>
          </a:xfrm>
          <a:prstGeom prst="rect">
            <a:avLst/>
          </a:prstGeom>
          <a:noFill/>
        </p:spPr>
      </p:pic>
      <p:sp>
        <p:nvSpPr>
          <p:cNvPr id="5" name="Rectangle 4"/>
          <p:cNvSpPr/>
          <p:nvPr/>
        </p:nvSpPr>
        <p:spPr>
          <a:xfrm>
            <a:off x="1447800" y="228600"/>
            <a:ext cx="5801588"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Muscle Tissue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0" y="1524000"/>
            <a:ext cx="9144000" cy="258532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Highly specialized to contract (shorten), to produce movement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noFill/>
        </p:spPr>
        <p:txBody>
          <a:bodyPr wrap="square" lIns="91440" tIns="45720" rIns="91440" bIns="45720">
            <a:spAutoFit/>
          </a:bodyPr>
          <a:lstStyle/>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TYPES OF MUSCLE TISSUE</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0" y="990600"/>
            <a:ext cx="9144000" cy="4247317"/>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SKELETAL</a:t>
            </a:r>
          </a:p>
          <a:p>
            <a:pPr algn="ctr"/>
            <a:endPar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CARDIAC</a:t>
            </a:r>
          </a:p>
          <a:p>
            <a:pPr algn="ctr"/>
            <a:endPar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SMOOTH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Skeletal Muscle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Rectangle 2"/>
          <p:cNvSpPr/>
          <p:nvPr/>
        </p:nvSpPr>
        <p:spPr>
          <a:xfrm>
            <a:off x="0" y="762000"/>
            <a:ext cx="9144000" cy="5262979"/>
          </a:xfrm>
          <a:prstGeom prst="rect">
            <a:avLst/>
          </a:prstGeom>
          <a:noFill/>
        </p:spPr>
        <p:txBody>
          <a:bodyPr wrap="square" lIns="91440" tIns="45720" rIns="91440" bIns="45720">
            <a:spAutoFit/>
          </a:bodyPr>
          <a:lstStyle/>
          <a:p>
            <a:pPr marL="342900" indent="-342900">
              <a:buFont typeface="Arial" pitchFamily="34" charset="0"/>
              <a:buChar char="•"/>
            </a:pP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Cells are long, cylindrical, multinucleate and have obvious striations (stripes)</a:t>
            </a:r>
          </a:p>
          <a:p>
            <a:pPr marL="342900" indent="-342900">
              <a:buFont typeface="Arial" pitchFamily="34" charset="0"/>
              <a:buChar char="•"/>
            </a:pP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Packaged by CT sheets into organs which are attached to the skeleton</a:t>
            </a:r>
          </a:p>
          <a:p>
            <a:pPr marL="342900" indent="-342900">
              <a:buFont typeface="Arial" pitchFamily="34" charset="0"/>
              <a:buChar char="•"/>
            </a:pPr>
            <a:endPar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3" descr="C:\Users\Lauren\Pictures\BIOL 3338\Lab 7\DSCF0476.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990601"/>
            <a:ext cx="7543800" cy="5262979"/>
          </a:xfrm>
          <a:prstGeom prst="rect">
            <a:avLst/>
          </a:prstGeom>
        </p:spPr>
        <p:txBody>
          <a:bodyPr wrap="square">
            <a:spAutoFit/>
          </a:bodyPr>
          <a:lstStyle/>
          <a:p>
            <a:pPr marL="342900" indent="-342900">
              <a:buFont typeface="Arial" pitchFamily="34" charset="0"/>
              <a:buChar cha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Voluntarily controlled (consciously)</a:t>
            </a:r>
          </a:p>
          <a:p>
            <a:pPr marL="342900" indent="-342900">
              <a:buFont typeface="Arial" pitchFamily="34" charset="0"/>
              <a:buChar cha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Form the flesh of the body</a:t>
            </a:r>
          </a:p>
          <a:p>
            <a:pPr marL="342900" indent="-342900">
              <a:buFont typeface="Arial" pitchFamily="34" charset="0"/>
              <a:buChar cha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When the skeletal muscles contract, they pull on bones or skin</a:t>
            </a:r>
          </a:p>
        </p:txBody>
      </p:sp>
      <p:sp>
        <p:nvSpPr>
          <p:cNvPr id="3" name="Rectangle 2"/>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Skeletal Muscle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8370" name="Picture 2" descr="Animated Dancing Skeleton - Skeleton, Animated Dancing"/>
          <p:cNvPicPr>
            <a:picLocks noChangeAspect="1" noChangeArrowheads="1" noCrop="1"/>
          </p:cNvPicPr>
          <p:nvPr/>
        </p:nvPicPr>
        <p:blipFill>
          <a:blip r:embed="rId2" cstate="print"/>
          <a:srcRect/>
          <a:stretch>
            <a:fillRect/>
          </a:stretch>
        </p:blipFill>
        <p:spPr bwMode="auto">
          <a:xfrm>
            <a:off x="6781800" y="1447800"/>
            <a:ext cx="2003028" cy="4724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Cardiac Muscle</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581400" y="856357"/>
            <a:ext cx="5562600" cy="5632311"/>
          </a:xfrm>
          <a:prstGeom prst="rect">
            <a:avLst/>
          </a:prstGeom>
          <a:noFill/>
        </p:spPr>
        <p:txBody>
          <a:bodyPr wrap="square" lIns="91440" tIns="45720" rIns="91440" bIns="45720">
            <a:spAutoFit/>
          </a:bodyPr>
          <a:lstStyle/>
          <a:p>
            <a:pPr marL="285750" indent="-285750">
              <a:buFont typeface="Arial" pitchFamily="34" charset="0"/>
              <a:buChar char="•"/>
            </a:pPr>
            <a:r>
              <a:rPr lang="en-US"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Found only in the heart.</a:t>
            </a:r>
          </a:p>
          <a:p>
            <a:pPr marL="285750" indent="-285750">
              <a:buFont typeface="Arial" pitchFamily="34" charset="0"/>
              <a:buChar char="•"/>
            </a:pP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it contracts, the heart acts as a pump and propels blood through the blood vessels</a:t>
            </a:r>
          </a:p>
          <a:p>
            <a:pPr marL="285750" indent="-285750">
              <a:buFont typeface="Arial" pitchFamily="34" charset="0"/>
              <a:buChar char="•"/>
            </a:pPr>
            <a:r>
              <a:rPr lang="en-US"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Under involuntary control</a:t>
            </a:r>
            <a:endParaRPr lang="en-US" sz="4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http://www.primalpictures.com/uploads/RTE_Image/Beating_Heart_animation.gif"/>
          <p:cNvPicPr>
            <a:picLocks noChangeAspect="1" noChangeArrowheads="1"/>
          </p:cNvPicPr>
          <p:nvPr/>
        </p:nvPicPr>
        <p:blipFill>
          <a:blip r:embed="rId2" cstate="print"/>
          <a:srcRect/>
          <a:stretch>
            <a:fillRect/>
          </a:stretch>
        </p:blipFill>
        <p:spPr bwMode="auto">
          <a:xfrm>
            <a:off x="0" y="990600"/>
            <a:ext cx="3657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dirty="0">
                <a:latin typeface="+mn-lt"/>
              </a:rPr>
              <a:t>Functions of the Epithelium</a:t>
            </a:r>
          </a:p>
        </p:txBody>
      </p:sp>
      <p:sp>
        <p:nvSpPr>
          <p:cNvPr id="3" name="Rectangle 2"/>
          <p:cNvSpPr/>
          <p:nvPr/>
        </p:nvSpPr>
        <p:spPr>
          <a:xfrm>
            <a:off x="0" y="1066800"/>
            <a:ext cx="9144000" cy="2585323"/>
          </a:xfrm>
          <a:prstGeom prst="rect">
            <a:avLst/>
          </a:prstGeom>
          <a:noFill/>
        </p:spPr>
        <p:txBody>
          <a:bodyPr>
            <a:spAutoFit/>
          </a:bodyPr>
          <a:lstStyle/>
          <a:p>
            <a:pPr algn="ctr" fontAlgn="auto">
              <a:spcBef>
                <a:spcPts val="0"/>
              </a:spcBef>
              <a:spcAft>
                <a:spcPts val="0"/>
              </a:spcAft>
              <a:defRPr/>
            </a:pPr>
            <a:r>
              <a:rPr lang="en-US" sz="5400" dirty="0">
                <a:latin typeface="+mn-lt"/>
              </a:rPr>
              <a:t>Protection</a:t>
            </a:r>
          </a:p>
          <a:p>
            <a:pPr algn="ctr" fontAlgn="auto">
              <a:spcBef>
                <a:spcPts val="0"/>
              </a:spcBef>
              <a:spcAft>
                <a:spcPts val="0"/>
              </a:spcAft>
              <a:defRPr/>
            </a:pPr>
            <a:r>
              <a:rPr lang="en-US" sz="5400" dirty="0">
                <a:latin typeface="+mn-lt"/>
              </a:rPr>
              <a:t>Filtration</a:t>
            </a:r>
          </a:p>
          <a:p>
            <a:pPr algn="ctr" fontAlgn="auto">
              <a:spcBef>
                <a:spcPts val="0"/>
              </a:spcBef>
              <a:spcAft>
                <a:spcPts val="0"/>
              </a:spcAft>
              <a:defRPr/>
            </a:pPr>
            <a:r>
              <a:rPr lang="en-US" sz="5400" dirty="0">
                <a:latin typeface="+mn-lt"/>
              </a:rPr>
              <a:t>Secretion</a:t>
            </a: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Cardiac Muscle</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838200"/>
            <a:ext cx="9144000" cy="5078313"/>
          </a:xfrm>
          <a:prstGeom prst="rect">
            <a:avLst/>
          </a:prstGeom>
          <a:noFill/>
        </p:spPr>
        <p:txBody>
          <a:bodyPr wrap="square" lIns="91440" tIns="45720" rIns="91440" bIns="45720">
            <a:spAutoFit/>
          </a:bodyPr>
          <a:lstStyle/>
          <a:p>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Cardiac muscle has striations, but are </a:t>
            </a:r>
            <a:r>
              <a:rPr lang="en-US" sz="5400" b="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uninucleate</a:t>
            </a: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relatively short, branching cells that fit tightly together at </a:t>
            </a:r>
            <a:r>
              <a:rPr lang="en-US" sz="5400"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intercalated junctions</a:t>
            </a: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Intercalated disks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0" y="914400"/>
            <a:ext cx="9144000" cy="50783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Contain gap junctions that allow ions to pass freely from cell to cell, resulting in rapid conduction of the exciting electrical impulse across the heart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descr="C:\Users\Lauren\Pictures\BIOL 3338\Lab 7\DSCF0455.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Smooth Muscle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0" y="914400"/>
            <a:ext cx="9144000" cy="5262979"/>
          </a:xfrm>
          <a:prstGeom prst="rect">
            <a:avLst/>
          </a:prstGeom>
          <a:noFill/>
        </p:spPr>
        <p:txBody>
          <a:bodyPr wrap="square" lIns="91440" tIns="45720" rIns="91440" bIns="45720">
            <a:spAutoFit/>
          </a:bodyPr>
          <a:lstStyle/>
          <a:p>
            <a:pPr marL="285750" indent="-285750">
              <a:buFont typeface="Arial" pitchFamily="34" charset="0"/>
              <a:buChar char="•"/>
            </a:pP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Also known as visceral muscle</a:t>
            </a:r>
          </a:p>
          <a:p>
            <a:pPr marL="285750" indent="-285750">
              <a:buFont typeface="Arial" pitchFamily="34" charset="0"/>
              <a:buChar char="•"/>
            </a:pP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Cells have a single nucleus and are spindle-shaped</a:t>
            </a:r>
          </a:p>
          <a:p>
            <a:pPr marL="285750" indent="-285750">
              <a:buFont typeface="Arial" pitchFamily="34" charset="0"/>
              <a:buChar char="•"/>
            </a:pP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Found in walls of hollow organs (stomach, uterus, blood vessels)</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1442" name="Picture 2" descr="http://www.daviddarling.info/images/smooth_muscle.gif"/>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Smooth Muscle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3"/>
          <p:cNvSpPr/>
          <p:nvPr/>
        </p:nvSpPr>
        <p:spPr>
          <a:xfrm>
            <a:off x="0" y="1066800"/>
            <a:ext cx="9144000" cy="5078313"/>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As the smooth tissue walls contract, the cavity of the organ becomes smaller or enlarges so that the substances are propelled through the organ.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5538" name="Picture 2" descr="http://static.howstuffworks.com/gif/muscle-smooth-contract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Peristalsis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0" y="1295400"/>
            <a:ext cx="9144000" cy="2585323"/>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 wave-like motion that keeps food moving through the small intestine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6562" name="Picture 2" descr="http://greenfield.fortunecity.com/rattler/46/images/swallow.gif"/>
          <p:cNvPicPr>
            <a:picLocks noChangeAspect="1" noChangeArrowheads="1" noCrop="1"/>
          </p:cNvPicPr>
          <p:nvPr/>
        </p:nvPicPr>
        <p:blipFill>
          <a:blip r:embed="rId2" cstate="print"/>
          <a:srcRect/>
          <a:stretch>
            <a:fillRect/>
          </a:stretch>
        </p:blipFill>
        <p:spPr bwMode="auto">
          <a:xfrm>
            <a:off x="381000" y="-19541"/>
            <a:ext cx="8382000" cy="68775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656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6562"/>
                                        </p:tgtEl>
                                        <p:attrNameLst>
                                          <p:attrName>ppt_y</p:attrName>
                                        </p:attrNameLst>
                                      </p:cBhvr>
                                      <p:tavLst>
                                        <p:tav tm="0">
                                          <p:val>
                                            <p:strVal val="#ppt_y"/>
                                          </p:val>
                                        </p:tav>
                                        <p:tav tm="100000">
                                          <p:val>
                                            <p:strVal val="#ppt_y"/>
                                          </p:val>
                                        </p:tav>
                                      </p:tavLst>
                                    </p:anim>
                                    <p:animEffect transition="in" filter="fade">
                                      <p:cBhvr>
                                        <p:cTn id="10"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Warm-up					</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0" y="487025"/>
            <a:ext cx="9144000" cy="63709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intercalated disks of the cardiac muscle do which of the following:</a:t>
            </a:r>
          </a:p>
          <a:p>
            <a:pPr marL="914400" indent="-914400">
              <a:buAutoNum type="alphaLcPeriod"/>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Pull on bones or skin when contracting</a:t>
            </a:r>
          </a:p>
          <a:p>
            <a:pPr marL="914400" indent="-914400">
              <a:buAutoNum type="alphaLcPeriod"/>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Perform a wave-like movement to move food throughout the body</a:t>
            </a:r>
          </a:p>
          <a:p>
            <a:pPr marL="914400" indent="-914400">
              <a:buAutoNum type="alphaLcPeriod"/>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Changes the shape of the organ making it smaller or bigger</a:t>
            </a:r>
          </a:p>
          <a:p>
            <a:pPr marL="914400" indent="-914400">
              <a:buFontTx/>
              <a:buAutoNum type="alphaLcPeriod"/>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Perform a rapid conduction of electrical pulse across the heart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7400"/>
            <a:ext cx="9144000" cy="2585323"/>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Nervous Tissue</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Types of Membranes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Nervous Tissue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0" y="1066800"/>
            <a:ext cx="9144000" cy="2585323"/>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Consists of cells called neurons and supporting cells.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35146"/>
        </p:xfrm>
        <a:graphic>
          <a:graphicData uri="http://schemas.openxmlformats.org/drawingml/2006/table">
            <a:tbl>
              <a:tblPr firstRow="1" bandRow="1">
                <a:tableStyleId>{35758FB7-9AC5-4552-8A53-C91805E547FA}</a:tableStyleId>
              </a:tblPr>
              <a:tblGrid>
                <a:gridCol w="4572000"/>
                <a:gridCol w="4572000"/>
              </a:tblGrid>
              <a:tr h="1296346">
                <a:tc>
                  <a:txBody>
                    <a:bodyPr/>
                    <a:lstStyle/>
                    <a:p>
                      <a:pPr algn="ctr"/>
                      <a:r>
                        <a:rPr lang="en-US" sz="4400" dirty="0" smtClean="0"/>
                        <a:t>Neurons</a:t>
                      </a:r>
                      <a:endParaRPr lang="en-US" sz="4400" dirty="0"/>
                    </a:p>
                  </a:txBody>
                  <a:tcPr anchor="ctr"/>
                </a:tc>
                <a:tc>
                  <a:txBody>
                    <a:bodyPr/>
                    <a:lstStyle/>
                    <a:p>
                      <a:pPr algn="ctr"/>
                      <a:r>
                        <a:rPr lang="en-US" sz="4400" dirty="0" smtClean="0"/>
                        <a:t>Supporting Cells</a:t>
                      </a:r>
                      <a:endParaRPr lang="en-US" sz="4400" dirty="0"/>
                    </a:p>
                  </a:txBody>
                  <a:tcPr anchor="ctr"/>
                </a:tc>
              </a:tr>
              <a:tr h="5561654">
                <a:tc>
                  <a:txBody>
                    <a:bodyPr/>
                    <a:lstStyle/>
                    <a:p>
                      <a:pPr marL="228600" indent="-228600">
                        <a:buFont typeface="Arial" pitchFamily="34" charset="0"/>
                        <a:buChar char="•"/>
                      </a:pPr>
                      <a:r>
                        <a:rPr lang="en-US" sz="2800" dirty="0" smtClean="0"/>
                        <a:t> </a:t>
                      </a:r>
                      <a:r>
                        <a:rPr lang="en-US" sz="2800" b="1" dirty="0" smtClean="0"/>
                        <a:t>Receive or conduct electrical</a:t>
                      </a:r>
                      <a:r>
                        <a:rPr lang="en-US" sz="2800" b="1" baseline="0" dirty="0" smtClean="0"/>
                        <a:t> impulses from one part of the body to the other.</a:t>
                      </a:r>
                    </a:p>
                    <a:p>
                      <a:pPr marL="228600" indent="-228600">
                        <a:buFont typeface="Arial" pitchFamily="34" charset="0"/>
                        <a:buChar char="•"/>
                      </a:pPr>
                      <a:r>
                        <a:rPr lang="en-US" sz="2800" b="1" baseline="0" dirty="0" smtClean="0"/>
                        <a:t>Major function is irritability and conductivity</a:t>
                      </a:r>
                    </a:p>
                    <a:p>
                      <a:pPr marL="228600" indent="-228600">
                        <a:buFont typeface="Arial" pitchFamily="34" charset="0"/>
                        <a:buChar char="•"/>
                      </a:pPr>
                      <a:r>
                        <a:rPr lang="en-US" sz="2800" b="1" baseline="0" dirty="0" smtClean="0"/>
                        <a:t> Their cytoplasm is drawn out into long processes, as much as three feet or more in the leg, which allows a single neuron to conduct an impulse over long distances in the body.</a:t>
                      </a:r>
                      <a:endParaRPr lang="en-US" sz="2800" b="1" dirty="0"/>
                    </a:p>
                  </a:txBody>
                  <a:tcPr/>
                </a:tc>
                <a:tc>
                  <a:txBody>
                    <a:bodyPr/>
                    <a:lstStyle/>
                    <a:p>
                      <a:pPr marL="342900" indent="-342900">
                        <a:buFont typeface="Arial" pitchFamily="34" charset="0"/>
                        <a:buChar char="•"/>
                      </a:pPr>
                      <a:r>
                        <a:rPr lang="en-US" sz="2800" dirty="0" smtClean="0"/>
                        <a:t> </a:t>
                      </a:r>
                      <a:r>
                        <a:rPr lang="en-US" sz="2800" b="1" dirty="0" smtClean="0"/>
                        <a:t>Work along with the neurons</a:t>
                      </a:r>
                    </a:p>
                    <a:p>
                      <a:pPr marL="342900" indent="-342900">
                        <a:buFont typeface="Arial" pitchFamily="34" charset="0"/>
                        <a:buChar char="•"/>
                      </a:pPr>
                      <a:r>
                        <a:rPr lang="en-US" sz="2800" b="1" dirty="0" smtClean="0"/>
                        <a:t> insulate,</a:t>
                      </a:r>
                      <a:r>
                        <a:rPr lang="en-US" sz="2800" b="1" baseline="0" dirty="0" smtClean="0"/>
                        <a:t> support, and protect the delicate neurons</a:t>
                      </a:r>
                    </a:p>
                    <a:p>
                      <a:pPr marL="342900" indent="-342900">
                        <a:buFont typeface="Arial" pitchFamily="34" charset="0"/>
                        <a:buChar char="•"/>
                      </a:pPr>
                      <a:r>
                        <a:rPr lang="en-US" sz="2800" b="1" baseline="0" dirty="0" smtClean="0"/>
                        <a:t> Make up the structures of the nervous system (brain, spinal cord, and nerves)</a:t>
                      </a:r>
                      <a:endParaRPr lang="en-US" sz="2800" b="1" dirty="0"/>
                    </a:p>
                  </a:txBody>
                  <a:tcPr/>
                </a:tc>
              </a:tr>
            </a:tbl>
          </a:graphicData>
        </a:graphic>
      </p:graphicFrame>
      <p:pic>
        <p:nvPicPr>
          <p:cNvPr id="3" name="Picture 2" descr="C:\Users\Lauren\Pictures\BIOL 3338\Lab 6\039.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62200"/>
            <a:ext cx="9144000" cy="1754326"/>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Classification of Body membranes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9441"/>
          </a:xfrm>
          <a:prstGeom prst="rect">
            <a:avLst/>
          </a:prstGeom>
          <a:noFill/>
        </p:spPr>
        <p:txBody>
          <a:bodyPr>
            <a:spAutoFit/>
          </a:bodyPr>
          <a:lstStyle/>
          <a:p>
            <a:pPr algn="ctr" fontAlgn="auto">
              <a:spcBef>
                <a:spcPts val="0"/>
              </a:spcBef>
              <a:spcAft>
                <a:spcPts val="0"/>
              </a:spcAft>
              <a:defRPr/>
            </a:pPr>
            <a:r>
              <a:rPr lang="en-US" sz="4400" dirty="0">
                <a:latin typeface="+mn-lt"/>
              </a:rPr>
              <a:t>Special Characteristics of Epithelium</a:t>
            </a:r>
          </a:p>
        </p:txBody>
      </p:sp>
      <p:sp>
        <p:nvSpPr>
          <p:cNvPr id="3" name="Rectangle 2"/>
          <p:cNvSpPr/>
          <p:nvPr/>
        </p:nvSpPr>
        <p:spPr>
          <a:xfrm>
            <a:off x="0" y="838200"/>
            <a:ext cx="9144000" cy="4832092"/>
          </a:xfrm>
          <a:prstGeom prst="rect">
            <a:avLst/>
          </a:prstGeom>
          <a:noFill/>
        </p:spPr>
        <p:txBody>
          <a:bodyPr>
            <a:spAutoFit/>
          </a:bodyPr>
          <a:lstStyle/>
          <a:p>
            <a:pPr marL="457200" indent="-457200" fontAlgn="auto">
              <a:spcBef>
                <a:spcPts val="0"/>
              </a:spcBef>
              <a:spcAft>
                <a:spcPts val="0"/>
              </a:spcAft>
              <a:buFont typeface="Arial" pitchFamily="34" charset="0"/>
              <a:buChar char="•"/>
              <a:defRPr/>
            </a:pPr>
            <a:r>
              <a:rPr lang="en-US" sz="4400" dirty="0">
                <a:latin typeface="+mn-lt"/>
              </a:rPr>
              <a:t>Fit closely together bound together by specialized cell junctions to form continuous sheets(except glandular)</a:t>
            </a:r>
          </a:p>
          <a:p>
            <a:pPr marL="457200" indent="-457200" fontAlgn="auto">
              <a:spcBef>
                <a:spcPts val="0"/>
              </a:spcBef>
              <a:spcAft>
                <a:spcPts val="0"/>
              </a:spcAft>
              <a:buFont typeface="Arial" pitchFamily="34" charset="0"/>
              <a:buChar char="•"/>
              <a:defRPr/>
            </a:pPr>
            <a:r>
              <a:rPr lang="en-US" sz="4400" dirty="0">
                <a:latin typeface="+mn-lt"/>
              </a:rPr>
              <a:t>Have one free surface or edge (also called apical surface)  smooth or modified with cilia of </a:t>
            </a:r>
            <a:r>
              <a:rPr lang="en-US" sz="4400" dirty="0" err="1">
                <a:latin typeface="+mn-lt"/>
              </a:rPr>
              <a:t>microvilli</a:t>
            </a:r>
            <a:endParaRPr lang="en-US" sz="4400" dirty="0">
              <a:latin typeface="+mn-lt"/>
            </a:endParaRPr>
          </a:p>
          <a:p>
            <a:pPr algn="ctr" fontAlgn="auto">
              <a:spcBef>
                <a:spcPts val="0"/>
              </a:spcBef>
              <a:spcAft>
                <a:spcPts val="0"/>
              </a:spcAft>
              <a:buFont typeface="Arial" pitchFamily="34" charset="0"/>
              <a:buChar char="•"/>
              <a:defRPr/>
            </a:pPr>
            <a:endParaRPr lang="en-US" sz="4400" dirty="0">
              <a:latin typeface="+mn-lt"/>
            </a:endParaRP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tissue types would have membranes?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0" y="1828800"/>
            <a:ext cx="9144000" cy="830997"/>
          </a:xfrm>
          <a:prstGeom prst="rect">
            <a:avLst/>
          </a:prstGeom>
          <a:noFill/>
        </p:spPr>
        <p:txBody>
          <a:bodyPr wrap="square" lIns="91440" tIns="45720" rIns="91440" bIns="45720">
            <a:spAutoFit/>
          </a:bodyPr>
          <a:lstStyle/>
          <a:p>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Epithelial Membranes</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3"/>
          <p:cNvSpPr/>
          <p:nvPr/>
        </p:nvSpPr>
        <p:spPr>
          <a:xfrm>
            <a:off x="0" y="2743200"/>
            <a:ext cx="9144000" cy="2215991"/>
          </a:xfrm>
          <a:prstGeom prst="rect">
            <a:avLst/>
          </a:prstGeom>
          <a:noFill/>
        </p:spPr>
        <p:txBody>
          <a:bodyPr wrap="square" lIns="91440" tIns="45720" rIns="91440" bIns="45720">
            <a:spAutoFit/>
          </a:bodyPr>
          <a:lstStyle/>
          <a:p>
            <a:pPr algn="ctr"/>
            <a:r>
              <a:rPr lang="en-US" sz="4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Cutaneous</a:t>
            </a:r>
            <a:endParaRPr lang="en-US" sz="4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4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Mucous</a:t>
            </a:r>
          </a:p>
          <a:p>
            <a:pPr algn="ctr"/>
            <a:r>
              <a:rPr lang="en-US" sz="4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Serous</a:t>
            </a:r>
            <a:endParaRPr lang="en-US" sz="4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0" y="4953000"/>
            <a:ext cx="9144000" cy="830997"/>
          </a:xfrm>
          <a:prstGeom prst="rect">
            <a:avLst/>
          </a:prstGeom>
          <a:noFill/>
        </p:spPr>
        <p:txBody>
          <a:bodyPr wrap="square" lIns="91440" tIns="45720" rIns="91440" bIns="45720">
            <a:spAutoFit/>
          </a:bodyPr>
          <a:lstStyle/>
          <a:p>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Connective Tissue Membranes</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{21E4AEA4-8DFA-4A89-87EB-49C32662AFE0}</a:tableStyleId>
              </a:tblPr>
              <a:tblGrid>
                <a:gridCol w="4572000"/>
                <a:gridCol w="4572000"/>
              </a:tblGrid>
              <a:tr h="1464255">
                <a:tc>
                  <a:txBody>
                    <a:bodyPr/>
                    <a:lstStyle/>
                    <a:p>
                      <a:pPr algn="ctr"/>
                      <a:r>
                        <a:rPr lang="en-US" sz="4000" dirty="0" smtClean="0"/>
                        <a:t>Epithelial Membranes</a:t>
                      </a:r>
                      <a:endParaRPr lang="en-US" sz="4000" dirty="0"/>
                    </a:p>
                  </a:txBody>
                  <a:tcPr/>
                </a:tc>
                <a:tc>
                  <a:txBody>
                    <a:bodyPr/>
                    <a:lstStyle/>
                    <a:p>
                      <a:pPr algn="ctr"/>
                      <a:r>
                        <a:rPr lang="en-US" sz="4000" dirty="0" smtClean="0"/>
                        <a:t>Connective Tissue Membranes</a:t>
                      </a:r>
                      <a:endParaRPr lang="en-US" sz="4000" dirty="0"/>
                    </a:p>
                  </a:txBody>
                  <a:tcPr/>
                </a:tc>
              </a:tr>
              <a:tr h="5393745">
                <a:tc>
                  <a:txBody>
                    <a:bodyPr/>
                    <a:lstStyle/>
                    <a:p>
                      <a:pPr marL="342900" indent="-342900">
                        <a:buFont typeface="Arial" pitchFamily="34" charset="0"/>
                        <a:buChar char="•"/>
                      </a:pPr>
                      <a:r>
                        <a:rPr lang="en-US" sz="3200" b="1" dirty="0" smtClean="0"/>
                        <a:t>Also</a:t>
                      </a:r>
                      <a:r>
                        <a:rPr lang="en-US" sz="3200" b="1" baseline="0" dirty="0" smtClean="0"/>
                        <a:t> called COVERING and LINING membranes</a:t>
                      </a:r>
                    </a:p>
                    <a:p>
                      <a:pPr marL="342900" indent="-342900">
                        <a:buFont typeface="Arial" pitchFamily="34" charset="0"/>
                        <a:buChar char="•"/>
                      </a:pPr>
                      <a:r>
                        <a:rPr lang="en-US" sz="3200" b="1" baseline="0" dirty="0" smtClean="0"/>
                        <a:t> Name is inaccurate</a:t>
                      </a:r>
                    </a:p>
                    <a:p>
                      <a:pPr marL="685800" indent="-342900">
                        <a:buFont typeface="Arial" pitchFamily="34" charset="0"/>
                        <a:buChar char="•"/>
                      </a:pPr>
                      <a:r>
                        <a:rPr lang="en-US" sz="2800" b="1" baseline="0" dirty="0" smtClean="0"/>
                        <a:t>Although they do contain a sheet of epithelial tissue, it is always combined with an underlying layer of connective tissue.  These membranes are actually SIMPLE ORGANS.</a:t>
                      </a:r>
                    </a:p>
                  </a:txBody>
                  <a:tcPr/>
                </a:tc>
                <a:tc>
                  <a:txBody>
                    <a:bodyPr/>
                    <a:lstStyle/>
                    <a:p>
                      <a:pPr marL="228600" indent="-228600">
                        <a:buFont typeface="Arial" pitchFamily="34" charset="0"/>
                        <a:buChar char="•"/>
                      </a:pPr>
                      <a:r>
                        <a:rPr lang="en-US" b="1" dirty="0" smtClean="0"/>
                        <a:t> </a:t>
                      </a:r>
                      <a:r>
                        <a:rPr lang="en-US" sz="2400" b="1" dirty="0" smtClean="0"/>
                        <a:t>synovial membranes</a:t>
                      </a:r>
                    </a:p>
                    <a:p>
                      <a:pPr marL="228600" indent="-228600">
                        <a:buFont typeface="Arial" pitchFamily="34" charset="0"/>
                        <a:buChar char="•"/>
                      </a:pPr>
                      <a:r>
                        <a:rPr lang="en-US" sz="2400" b="1" dirty="0" smtClean="0"/>
                        <a:t> composed of soft </a:t>
                      </a:r>
                      <a:r>
                        <a:rPr lang="en-US" sz="2400" b="1" dirty="0" err="1" smtClean="0"/>
                        <a:t>areolar</a:t>
                      </a:r>
                      <a:r>
                        <a:rPr lang="en-US" sz="2400" b="1" dirty="0" smtClean="0"/>
                        <a:t> connective</a:t>
                      </a:r>
                      <a:r>
                        <a:rPr lang="en-US" sz="2400" b="1" baseline="0" dirty="0" smtClean="0"/>
                        <a:t> tissue and contain NO epithelial cells.</a:t>
                      </a:r>
                    </a:p>
                    <a:p>
                      <a:pPr marL="228600" indent="-228600">
                        <a:buFont typeface="Arial" pitchFamily="34" charset="0"/>
                        <a:buChar char="•"/>
                      </a:pPr>
                      <a:r>
                        <a:rPr lang="en-US" sz="2400" b="1" baseline="0" dirty="0" smtClean="0"/>
                        <a:t>Line fibrous capsules surrounding joints, where they provide a smooth surface and secrete a lubricating fluid.</a:t>
                      </a:r>
                    </a:p>
                    <a:p>
                      <a:pPr marL="228600" indent="-228600">
                        <a:buFont typeface="Arial" pitchFamily="34" charset="0"/>
                        <a:buChar char="•"/>
                      </a:pPr>
                      <a:r>
                        <a:rPr lang="en-US" sz="2400" b="1" baseline="0" dirty="0" smtClean="0"/>
                        <a:t> Also line small sacs of connective tissue called </a:t>
                      </a:r>
                      <a:r>
                        <a:rPr lang="en-US" sz="2400" b="1" baseline="0" dirty="0" err="1" smtClean="0"/>
                        <a:t>bursae</a:t>
                      </a:r>
                      <a:r>
                        <a:rPr lang="en-US" sz="2400" b="1" baseline="0" dirty="0" smtClean="0"/>
                        <a:t> and tube like tendon sheaths.</a:t>
                      </a:r>
                    </a:p>
                    <a:p>
                      <a:pPr marL="571500" indent="-228600">
                        <a:buFont typeface="Arial" pitchFamily="34" charset="0"/>
                        <a:buChar char="•"/>
                      </a:pPr>
                      <a:r>
                        <a:rPr lang="en-US" sz="2400" b="1" baseline="0" dirty="0" smtClean="0"/>
                        <a:t>Both cushions organs moving against each other during muscle activity</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mayang.com/textures/Nature/images/Fur%20and%20Skin/human_skin_2090295.JPG"/>
          <p:cNvPicPr>
            <a:picLocks noChangeAspect="1" noChangeArrowheads="1"/>
          </p:cNvPicPr>
          <p:nvPr/>
        </p:nvPicPr>
        <p:blipFill>
          <a:blip r:embed="rId2" cstate="print"/>
          <a:srcRect b="5000"/>
          <a:stretch>
            <a:fillRect/>
          </a:stretch>
        </p:blipFill>
        <p:spPr bwMode="auto">
          <a:xfrm>
            <a:off x="0" y="0"/>
            <a:ext cx="9197474" cy="6858000"/>
          </a:xfrm>
          <a:prstGeom prst="rect">
            <a:avLst/>
          </a:prstGeom>
          <a:noFill/>
        </p:spPr>
      </p:pic>
      <p:sp>
        <p:nvSpPr>
          <p:cNvPr id="2" name="Rectangle 1"/>
          <p:cNvSpPr/>
          <p:nvPr/>
        </p:nvSpPr>
        <p:spPr>
          <a:xfrm>
            <a:off x="0" y="0"/>
            <a:ext cx="914400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Epithelial Membranes - </a:t>
            </a:r>
            <a:r>
              <a:rPr lang="en-US"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Cutaneous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Rectangle 2"/>
          <p:cNvSpPr/>
          <p:nvPr/>
        </p:nvSpPr>
        <p:spPr>
          <a:xfrm>
            <a:off x="0" y="1676400"/>
            <a:ext cx="9144000" cy="4524315"/>
          </a:xfrm>
          <a:prstGeom prst="rect">
            <a:avLst/>
          </a:prstGeom>
          <a:noFill/>
        </p:spPr>
        <p:txBody>
          <a:bodyPr wrap="square" lIns="91440" tIns="45720" rIns="91440" bIns="45720">
            <a:spAutoFit/>
          </a:bodyPr>
          <a:lstStyle/>
          <a:p>
            <a:pPr marL="342900" indent="-342900">
              <a:buFont typeface="Arial" pitchFamily="34" charset="0"/>
              <a:buChar char="•"/>
            </a:pP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YOUR SKIN</a:t>
            </a:r>
          </a:p>
          <a:p>
            <a:pPr marL="342900" indent="-342900">
              <a:buFont typeface="Arial" pitchFamily="34" charset="0"/>
              <a:buChar cha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Its superficial epidermis is composed of stratified </a:t>
            </a:r>
            <a:r>
              <a:rPr lang="en-US" sz="4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squamous</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epithelium.</a:t>
            </a:r>
          </a:p>
          <a:p>
            <a:pPr marL="342900" indent="-342900">
              <a:buFont typeface="Arial" pitchFamily="34" charset="0"/>
              <a:buChar char="•"/>
            </a:pP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Exposed to air and is a dry membrane</a:t>
            </a:r>
            <a:endParaRPr lang="en-U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pload.wikimedia.org/wikipedia/commons/2/2e/Underwater_worl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0" y="0"/>
            <a:ext cx="9144000" cy="815608"/>
          </a:xfrm>
          <a:prstGeom prst="rect">
            <a:avLst/>
          </a:prstGeom>
          <a:noFill/>
        </p:spPr>
        <p:txBody>
          <a:bodyPr wrap="square" lIns="91440" tIns="45720" rIns="91440" bIns="45720">
            <a:spAutoFit/>
          </a:bodyPr>
          <a:lstStyle/>
          <a:p>
            <a:pPr algn="ctr"/>
            <a:r>
              <a:rPr lang="en-US" sz="4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Epithelial Membranes - Mucous</a:t>
            </a:r>
            <a:endParaRPr lang="en-US" sz="4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914400"/>
            <a:ext cx="9144000" cy="5632311"/>
          </a:xfrm>
          <a:prstGeom prst="rect">
            <a:avLst/>
          </a:prstGeom>
          <a:noFill/>
        </p:spPr>
        <p:txBody>
          <a:bodyPr wrap="square" lIns="91440" tIns="45720" rIns="91440" bIns="45720">
            <a:spAutoFit/>
          </a:bodyPr>
          <a:lstStyle/>
          <a:p>
            <a:pPr marL="228600" indent="-228600">
              <a:buFont typeface="Arial" pitchFamily="34" charset="0"/>
              <a:buChar char="•"/>
            </a:pP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Composed of various epithelium resting on a loose connective tissue membrane called a lamina </a:t>
            </a:r>
            <a:r>
              <a:rPr lang="en-US" sz="45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propria</a:t>
            </a:r>
            <a:endPar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28600" indent="-228600">
              <a:buFont typeface="Arial" pitchFamily="34" charset="0"/>
              <a:buChar char="•"/>
            </a:pP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Lines all body cavities that open to the exterior (hollow organs – respiratory, digestive, urinary, and reproductive tracts</a:t>
            </a:r>
            <a:endParaRPr lang="en-US" sz="4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pload.wikimedia.org/wikipedia/commons/2/2e/Underwater_worl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0" y="0"/>
            <a:ext cx="9144000" cy="815608"/>
          </a:xfrm>
          <a:prstGeom prst="rect">
            <a:avLst/>
          </a:prstGeom>
          <a:noFill/>
        </p:spPr>
        <p:txBody>
          <a:bodyPr wrap="square" lIns="91440" tIns="45720" rIns="91440" bIns="45720">
            <a:spAutoFit/>
          </a:bodyPr>
          <a:lstStyle/>
          <a:p>
            <a:pPr algn="ctr"/>
            <a:r>
              <a:rPr lang="en-US" sz="4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Epithelial Membranes - Mucous</a:t>
            </a:r>
            <a:endParaRPr lang="en-US" sz="4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762000"/>
            <a:ext cx="9144000" cy="6001643"/>
          </a:xfrm>
          <a:prstGeom prst="rect">
            <a:avLst/>
          </a:prstGeom>
          <a:noFill/>
        </p:spPr>
        <p:txBody>
          <a:bodyPr wrap="square" lIns="91440" tIns="45720" rIns="91440" bIns="45720">
            <a:spAutoFit/>
          </a:bodyP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Adapted for absorption or </a:t>
            </a:r>
            <a:r>
              <a:rPr lang="en-US"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seretion</a:t>
            </a:r>
            <a:endPar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They are “wet” or moist, membranes that are almost continuously bathed in secretions or in urinary </a:t>
            </a:r>
            <a:r>
              <a:rPr lang="en-US"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mucosae</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urine.</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 not all secrete mucus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cience.tjc.edu/Course/BIOLOGY/1409/squamoushigh.jpg"/>
          <p:cNvPicPr>
            <a:picLocks noChangeAspect="1" noChangeArrowheads="1"/>
          </p:cNvPicPr>
          <p:nvPr/>
        </p:nvPicPr>
        <p:blipFill>
          <a:blip r:embed="rId2" cstate="print"/>
          <a:srcRect l="990" t="1639" r="990" b="1639"/>
          <a:stretch>
            <a:fillRect/>
          </a:stretch>
        </p:blipFill>
        <p:spPr bwMode="auto">
          <a:xfrm>
            <a:off x="-1" y="0"/>
            <a:ext cx="9205993" cy="6858000"/>
          </a:xfrm>
          <a:prstGeom prst="rect">
            <a:avLst/>
          </a:prstGeom>
          <a:noFill/>
          <a:ln w="9525">
            <a:noFill/>
            <a:miter lim="800000"/>
            <a:headEnd/>
            <a:tailEnd/>
          </a:ln>
        </p:spPr>
      </p:pic>
      <p:sp>
        <p:nvSpPr>
          <p:cNvPr id="2" name="Rectangle 1"/>
          <p:cNvSpPr/>
          <p:nvPr/>
        </p:nvSpPr>
        <p:spPr>
          <a:xfrm>
            <a:off x="0" y="0"/>
            <a:ext cx="9144000" cy="830997"/>
          </a:xfrm>
          <a:prstGeom prst="rect">
            <a:avLst/>
          </a:prstGeom>
          <a:noFill/>
        </p:spPr>
        <p:txBody>
          <a:bodyPr wrap="square" lIns="91440" tIns="45720" rIns="91440" bIns="45720">
            <a:spAutoFit/>
          </a:bodyPr>
          <a:lstStyle/>
          <a:p>
            <a:pPr algn="ctr"/>
            <a:r>
              <a:rPr 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Epithelial Membranes - Serous</a:t>
            </a:r>
            <a:endParaRPr lang="en-US" sz="48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1371600"/>
            <a:ext cx="9144000" cy="4247317"/>
          </a:xfrm>
          <a:prstGeom prst="rect">
            <a:avLst/>
          </a:prstGeom>
          <a:noFill/>
        </p:spPr>
        <p:txBody>
          <a:bodyPr wrap="square" lIns="91440" tIns="45720" rIns="91440" bIns="45720">
            <a:spAutoFit/>
          </a:bodyPr>
          <a:lstStyle/>
          <a:p>
            <a:pPr algn="ctr"/>
            <a:r>
              <a:rPr 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Composed of a layer of simple </a:t>
            </a:r>
            <a:r>
              <a:rPr lang="en-US" sz="5400" b="1" dirty="0" err="1"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squamous</a:t>
            </a:r>
            <a:r>
              <a:rPr 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epithelium</a:t>
            </a:r>
          </a:p>
          <a:p>
            <a:pPr algn="ctr"/>
            <a:r>
              <a:rPr 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Line body cavities that are closed to the exterior.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 presetClass="exit" presetSubtype="4" fill="hold" nodeType="withEffect">
                                  <p:stCondLst>
                                    <p:cond delay="0"/>
                                  </p:stCondLst>
                                  <p:childTnLst>
                                    <p:anim calcmode="lin" valueType="num">
                                      <p:cBhvr additive="base">
                                        <p:cTn id="9" dur="500"/>
                                        <p:tgtEl>
                                          <p:spTgt spid="4"/>
                                        </p:tgtEl>
                                        <p:attrNameLst>
                                          <p:attrName>ppt_x</p:attrName>
                                        </p:attrNameLst>
                                      </p:cBhvr>
                                      <p:tavLst>
                                        <p:tav tm="0">
                                          <p:val>
                                            <p:strVal val="ppt_x"/>
                                          </p:val>
                                        </p:tav>
                                        <p:tav tm="100000">
                                          <p:val>
                                            <p:strVal val="ppt_x"/>
                                          </p:val>
                                        </p:tav>
                                      </p:tavLst>
                                    </p:anim>
                                    <p:anim calcmode="lin" valueType="num">
                                      <p:cBhvr additive="base">
                                        <p:cTn id="10" dur="500"/>
                                        <p:tgtEl>
                                          <p:spTgt spid="4"/>
                                        </p:tgtEl>
                                        <p:attrNameLst>
                                          <p:attrName>ppt_y</p:attrName>
                                        </p:attrNameLst>
                                      </p:cBhvr>
                                      <p:tavLst>
                                        <p:tav tm="0">
                                          <p:val>
                                            <p:strVal val="ppt_y"/>
                                          </p:val>
                                        </p:tav>
                                        <p:tav tm="100000">
                                          <p:val>
                                            <p:strVal val="1+ppt_h/2"/>
                                          </p:val>
                                        </p:tav>
                                      </p:tavLst>
                                    </p:anim>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noFill/>
        </p:spPr>
        <p:txBody>
          <a:bodyPr wrap="square" lIns="91440" tIns="45720" rIns="91440" bIns="45720">
            <a:spAutoFit/>
          </a:bodyPr>
          <a:lstStyle/>
          <a:p>
            <a:pPr algn="ct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Epithelial Membranes - Serous</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0" y="1066800"/>
            <a:ext cx="9144000" cy="5262979"/>
          </a:xfrm>
          <a:prstGeom prst="rect">
            <a:avLst/>
          </a:prstGeom>
          <a:noFill/>
        </p:spPr>
        <p:txBody>
          <a:bodyPr wrap="square" lIns="91440" tIns="45720" rIns="91440" bIns="45720">
            <a:spAutoFit/>
          </a:bodyPr>
          <a:lstStyle/>
          <a:p>
            <a:pPr algn="ct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Occur in pairs</a:t>
            </a:r>
          </a:p>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Parietal Layer– lines a specific portion of the wall of the ventral body cavity.</a:t>
            </a:r>
          </a:p>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Visceral Layer – when parietal folds itself, covers the outside of organs in that cavity</a:t>
            </a:r>
          </a:p>
        </p:txBody>
      </p:sp>
      <p:pic>
        <p:nvPicPr>
          <p:cNvPr id="20482" name="Picture 2" descr="http://apbrwww5.apsu.edu/thompsonj/Anatomy%20&amp;%20Physiology/2020/2020%20Exam%20Reviews/Exam%201/pericardial%20layers.jpg"/>
          <p:cNvPicPr>
            <a:picLocks noChangeAspect="1" noChangeArrowheads="1"/>
          </p:cNvPicPr>
          <p:nvPr/>
        </p:nvPicPr>
        <p:blipFill>
          <a:blip r:embed="rId2" cstate="print"/>
          <a:srcRect t="36104"/>
          <a:stretch>
            <a:fillRect/>
          </a:stretch>
        </p:blipFill>
        <p:spPr bwMode="auto">
          <a:xfrm>
            <a:off x="-1" y="1143000"/>
            <a:ext cx="9144001"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noFill/>
        </p:spPr>
        <p:txBody>
          <a:bodyPr wrap="square" lIns="91440" tIns="45720" rIns="91440" bIns="45720">
            <a:spAutoFit/>
          </a:bodyPr>
          <a:lstStyle/>
          <a:p>
            <a:pPr algn="ctr"/>
            <a:r>
              <a:rPr lang="en-US" sz="4800" b="1" dirty="0" smtClean="0">
                <a:ln w="18415" cmpd="sng">
                  <a:solidFill>
                    <a:srgbClr val="FFFFFF"/>
                  </a:solidFill>
                  <a:prstDash val="solid"/>
                </a:ln>
                <a:solidFill>
                  <a:srgbClr val="FFFFFF"/>
                </a:solidFill>
              </a:rPr>
              <a:t>Epithelial Membranes - Serous</a:t>
            </a:r>
            <a:endParaRPr lang="en-US" sz="4800" b="1" dirty="0">
              <a:ln w="18415" cmpd="sng">
                <a:solidFill>
                  <a:srgbClr val="FFFFFF"/>
                </a:solidFill>
                <a:prstDash val="solid"/>
              </a:ln>
              <a:solidFill>
                <a:srgbClr val="FFFFFF"/>
              </a:solidFill>
            </a:endParaRPr>
          </a:p>
        </p:txBody>
      </p:sp>
      <p:sp>
        <p:nvSpPr>
          <p:cNvPr id="3" name="Rectangle 2"/>
          <p:cNvSpPr/>
          <p:nvPr/>
        </p:nvSpPr>
        <p:spPr>
          <a:xfrm>
            <a:off x="0" y="838200"/>
            <a:ext cx="9144000" cy="5878532"/>
          </a:xfrm>
          <a:prstGeom prst="rect">
            <a:avLst/>
          </a:prstGeom>
          <a:noFill/>
        </p:spPr>
        <p:txBody>
          <a:bodyPr wrap="square" lIns="91440" tIns="45720" rIns="91440" bIns="45720">
            <a:spAutoFit/>
          </a:bodyPr>
          <a:lstStyle/>
          <a:p>
            <a:pPr algn="ctr"/>
            <a:r>
              <a:rPr lang="en-US" sz="4700" b="1" dirty="0" smtClean="0">
                <a:ln w="18415" cmpd="sng">
                  <a:solidFill>
                    <a:srgbClr val="FFFFFF"/>
                  </a:solidFill>
                  <a:prstDash val="solid"/>
                </a:ln>
                <a:solidFill>
                  <a:srgbClr val="FFFFFF"/>
                </a:solidFill>
              </a:rPr>
              <a:t>The serous layers are separated by a scanty amount of thin, clear fluid (serous fluid)</a:t>
            </a:r>
          </a:p>
          <a:p>
            <a:pPr algn="ctr"/>
            <a:r>
              <a:rPr lang="en-US" sz="4700" b="1" dirty="0" smtClean="0">
                <a:ln w="18415" cmpd="sng">
                  <a:solidFill>
                    <a:srgbClr val="FFFFFF"/>
                  </a:solidFill>
                  <a:prstDash val="solid"/>
                </a:ln>
                <a:solidFill>
                  <a:srgbClr val="FFFFFF"/>
                </a:solidFill>
              </a:rPr>
              <a:t>Serous fluid allows the organs to slide easily across the cavity walls and one another without friction as they carry out their routine functions.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noFill/>
        </p:spPr>
        <p:txBody>
          <a:bodyPr wrap="square" lIns="91440" tIns="45720" rIns="91440" bIns="45720">
            <a:spAutoFit/>
          </a:bodyPr>
          <a:lstStyle/>
          <a:p>
            <a:pPr algn="ct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Specific Names of Serous Membranes</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0" y="1371600"/>
            <a:ext cx="9144000" cy="5509200"/>
          </a:xfrm>
          <a:prstGeom prst="rect">
            <a:avLst/>
          </a:prstGeom>
          <a:noFill/>
        </p:spPr>
        <p:txBody>
          <a:bodyPr wrap="squar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Names depend on their locations.</a:t>
            </a:r>
          </a:p>
          <a:p>
            <a:pPr marL="457200" indent="-457200"/>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Peritoneum – </a:t>
            </a:r>
            <a:r>
              <a:rPr lang="en-US" sz="4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serosa</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lining the abdominal cavity and covering its organs</a:t>
            </a:r>
          </a:p>
          <a:p>
            <a:pPr marL="457200" indent="-457200"/>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Pleura – in the thorax surrounding the lungs</a:t>
            </a:r>
          </a:p>
          <a:p>
            <a:pPr marL="457200" indent="-457200"/>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Pericardium – surrounding the heart</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Practice Classifying Tissues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0" y="1676400"/>
            <a:ext cx="914400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 the following slides, use your knowledge of the types of tissues to classify the type of tissue shown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9144000" cy="501675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fontAlgn="auto">
              <a:spcBef>
                <a:spcPts val="0"/>
              </a:spcBef>
              <a:spcAft>
                <a:spcPts val="0"/>
              </a:spcAft>
              <a:buFont typeface="Arial" pitchFamily="34" charset="0"/>
              <a:buChar cha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Lower surface rests on a basement membrane</a:t>
            </a:r>
          </a:p>
          <a:p>
            <a:pPr marL="457200" indent="-457200" fontAlgn="auto">
              <a:spcBef>
                <a:spcPts val="0"/>
              </a:spcBef>
              <a:spcAft>
                <a:spcPts val="0"/>
              </a:spcAft>
              <a:buFont typeface="Arial" pitchFamily="34" charset="0"/>
              <a:buChar cha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Have no blood supply of their own – depend on diffusion from the capillaries in the underlying connective tissue for food and oxygen</a:t>
            </a:r>
          </a:p>
          <a:p>
            <a:pPr marL="457200" indent="-457200" fontAlgn="auto">
              <a:spcBef>
                <a:spcPts val="0"/>
              </a:spcBef>
              <a:spcAft>
                <a:spcPts val="0"/>
              </a:spcAft>
              <a:buFont typeface="Arial" pitchFamily="34" charset="0"/>
              <a:buChar cha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If WELL NOURISHED, able to regenerate themselves easily</a:t>
            </a:r>
          </a:p>
        </p:txBody>
      </p:sp>
      <p:sp>
        <p:nvSpPr>
          <p:cNvPr id="3" name="Rectangle 2"/>
          <p:cNvSpPr/>
          <p:nvPr/>
        </p:nvSpPr>
        <p:spPr>
          <a:xfrm>
            <a:off x="0" y="0"/>
            <a:ext cx="914400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Special Characteristics of Epithelium continued</a:t>
            </a: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cience.tjc.edu/Course/BIOLOGY/1409/squamoushigh.jpg"/>
          <p:cNvPicPr>
            <a:picLocks noChangeAspect="1" noChangeArrowheads="1"/>
          </p:cNvPicPr>
          <p:nvPr/>
        </p:nvPicPr>
        <p:blipFill>
          <a:blip r:embed="rId2" cstate="print"/>
          <a:srcRect l="990" t="1639" r="990" b="1639"/>
          <a:stretch>
            <a:fillRect/>
          </a:stretch>
        </p:blipFill>
        <p:spPr bwMode="auto">
          <a:xfrm>
            <a:off x="-1" y="0"/>
            <a:ext cx="9205993"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2" presetClass="exit" presetSubtype="4" fill="hold" nodeType="withEffect">
                                  <p:stCondLst>
                                    <p:cond delay="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lcpages.clcillinois.edu/home/bio567/pages/newtissues/Pseudostratified%20columnar%20epithelium%2008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2" presetClass="exit" presetSubtype="4" fill="hold" nodeType="withEffect">
                                  <p:stCondLst>
                                    <p:cond delay="0"/>
                                  </p:stCondLst>
                                  <p:childTnLst>
                                    <p:animEffect transition="out" filter="wipe(down)">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blet400"/>
          <p:cNvPicPr>
            <a:picLocks noChangeAspect="1" noChangeArrowheads="1"/>
          </p:cNvPicPr>
          <p:nvPr/>
        </p:nvPicPr>
        <p:blipFill>
          <a:blip r:embed="rId2" cstate="print"/>
          <a:srcRect r="3526" b="44092"/>
          <a:stretch>
            <a:fillRect/>
          </a:stretch>
        </p:blipFill>
        <p:spPr bwMode="auto">
          <a:xfrm>
            <a:off x="0" y="0"/>
            <a:ext cx="9119016"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vivo.colostate.edu/hbooks/pathphys/misc_topics/goblet_h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transitional400"/>
          <p:cNvPicPr>
            <a:picLocks noChangeAspect="1" noChangeArrowheads="1"/>
          </p:cNvPicPr>
          <p:nvPr/>
        </p:nvPicPr>
        <p:blipFill>
          <a:blip r:embed="rId2" cstate="print"/>
          <a:srcRect l="11539" r="5466" b="14372"/>
          <a:stretch>
            <a:fillRect/>
          </a:stretch>
        </p:blipFill>
        <p:spPr bwMode="auto">
          <a:xfrm>
            <a:off x="0" y="0"/>
            <a:ext cx="908547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par>
                                <p:cTn id="11" presetID="12" presetClass="exit" presetSubtype="4" fill="hold" nodeType="withEffect">
                                  <p:stCondLst>
                                    <p:cond delay="0"/>
                                  </p:stCondLst>
                                  <p:childTnLst>
                                    <p:animEffect transition="out" filter="slide(fromBottom)">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eugraph.com/histology/epith/epimage/strsqh.jpg"/>
          <p:cNvPicPr>
            <a:picLocks noChangeAspect="1" noChangeArrowheads="1"/>
          </p:cNvPicPr>
          <p:nvPr/>
        </p:nvPicPr>
        <p:blipFill>
          <a:blip r:embed="rId2" cstate="print"/>
          <a:srcRect l="3083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Effect transition="out" filter="slide(fromBottom)">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en\Pictures\BIOL 3338\Lab 9\0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auren\Pictures\BIOL 3338\Lab 7\DSCF0476.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auren\Pictures\BIOL 3338\Lab 6\039.JPG"/>
          <p:cNvPicPr/>
          <p:nvPr/>
        </p:nvPicPr>
        <p:blipFill>
          <a:blip r:embed="rId2" cstate="print"/>
          <a:srcRect t="15556"/>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www.tvcc.edu/depts/biology/Study%20Resources/A&amp;P/images/simple_columnar_epithelium.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9144000"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Classification of Epithelium</a:t>
            </a:r>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Match the following descriptions to the correct membrane</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 y="2286000"/>
            <a:ext cx="4724400"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buAutoNum type="arabicPeriod"/>
            </a:pP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Wet or moist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
            </a: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embranes</a:t>
            </a:r>
          </a:p>
          <a:p>
            <a:pPr marL="514350" indent="-514350">
              <a:buAutoNum type="arabicPeriod"/>
            </a:pP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Covering or lining membranes</a:t>
            </a:r>
          </a:p>
          <a:p>
            <a:pPr marL="514350" indent="-514350">
              <a:buAutoNum type="arabicPeriod"/>
            </a:pP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Your skin</a:t>
            </a:r>
          </a:p>
        </p:txBody>
      </p:sp>
      <p:sp>
        <p:nvSpPr>
          <p:cNvPr id="4" name="Rectangle 3"/>
          <p:cNvSpPr/>
          <p:nvPr/>
        </p:nvSpPr>
        <p:spPr>
          <a:xfrm>
            <a:off x="4267200" y="3352800"/>
            <a:ext cx="4876800"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42950" indent="-742950" algn="ctr">
              <a:buAutoNum type="alphaLcPeriod"/>
            </a:pPr>
            <a:r>
              <a:rPr lang="en-US"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Cutaneous</a:t>
            </a:r>
            <a:endPar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742950" indent="-742950" algn="ctr">
              <a:buAutoNum type="alphaLcPeriod"/>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Mucous</a:t>
            </a:r>
          </a:p>
          <a:p>
            <a:pPr marL="742950" indent="-742950" algn="ctr">
              <a:buAutoNum type="alphaLcPeriod"/>
            </a:pP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Epithelial</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43200"/>
            <a:ext cx="914400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Tissue Regeneration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eathomeremedies.com/images/immunesystem.jpg"/>
          <p:cNvPicPr>
            <a:picLocks noChangeAspect="1" noChangeArrowheads="1"/>
          </p:cNvPicPr>
          <p:nvPr/>
        </p:nvPicPr>
        <p:blipFill>
          <a:blip r:embed="rId2" cstate="print"/>
          <a:srcRect/>
          <a:stretch>
            <a:fillRect/>
          </a:stretch>
        </p:blipFill>
        <p:spPr bwMode="auto">
          <a:xfrm>
            <a:off x="0" y="990600"/>
            <a:ext cx="4038600" cy="5867401"/>
          </a:xfrm>
          <a:prstGeom prst="rect">
            <a:avLst/>
          </a:prstGeom>
          <a:noFill/>
        </p:spPr>
      </p:pic>
      <p:sp>
        <p:nvSpPr>
          <p:cNvPr id="2" name="Rectangle 1"/>
          <p:cNvSpPr/>
          <p:nvPr/>
        </p:nvSpPr>
        <p:spPr>
          <a:xfrm>
            <a:off x="0" y="0"/>
            <a:ext cx="9144000" cy="830997"/>
          </a:xfrm>
          <a:prstGeom prst="rect">
            <a:avLst/>
          </a:prstGeom>
          <a:noFill/>
        </p:spPr>
        <p:txBody>
          <a:bodyPr wrap="square" lIns="91440" tIns="45720" rIns="91440" bIns="45720">
            <a:spAutoFit/>
          </a:bodyPr>
          <a:lstStyle/>
          <a:p>
            <a:pPr algn="ctr"/>
            <a:r>
              <a:rPr lang="en-US" sz="48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Tissue Repair</a:t>
            </a:r>
            <a:endParaRPr lang="en-US" sz="4800" b="1"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3" name="Rectangle 2"/>
          <p:cNvSpPr/>
          <p:nvPr/>
        </p:nvSpPr>
        <p:spPr>
          <a:xfrm>
            <a:off x="2819400" y="762000"/>
            <a:ext cx="6324600" cy="5632311"/>
          </a:xfrm>
          <a:prstGeom prst="rect">
            <a:avLst/>
          </a:prstGeom>
          <a:noFill/>
        </p:spPr>
        <p:txBody>
          <a:bodyPr wrap="square" lIns="91440" tIns="45720" rIns="91440" bIns="45720">
            <a:spAutoFit/>
          </a:bodyPr>
          <a:lstStyle/>
          <a:p>
            <a:pPr algn="ctr"/>
            <a:r>
              <a:rPr lang="en-US" sz="40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The body has techniques for protecting itself against uninvited guests or injury.</a:t>
            </a:r>
          </a:p>
          <a:p>
            <a:pPr algn="ctr"/>
            <a:r>
              <a:rPr lang="en-US" sz="40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Body’s physical barriers:  skin, mucous membranes, cilia, strong acid produced by stomach glands</a:t>
            </a:r>
            <a:endParaRPr lang="en-US" sz="4000" b="1"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pic>
        <p:nvPicPr>
          <p:cNvPr id="1028" name="Picture 4" descr="http://www.diabetes-watch-blog.com/images/blogs/7-2007/inflammation-11931.jpg"/>
          <p:cNvPicPr>
            <a:picLocks noChangeAspect="1" noChangeArrowheads="1"/>
          </p:cNvPicPr>
          <p:nvPr/>
        </p:nvPicPr>
        <p:blipFill>
          <a:blip r:embed="rId2" cstate="print"/>
          <a:srcRect/>
          <a:stretch>
            <a:fillRect/>
          </a:stretch>
        </p:blipFill>
        <p:spPr bwMode="auto">
          <a:xfrm>
            <a:off x="-1" y="1"/>
            <a:ext cx="9144001" cy="6858000"/>
          </a:xfrm>
          <a:prstGeom prst="rect">
            <a:avLst/>
          </a:prstGeom>
          <a:noFill/>
        </p:spPr>
      </p:pic>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18415" cmpd="sng">
                  <a:solidFill>
                    <a:schemeClr val="tx1"/>
                  </a:solidFill>
                  <a:prstDash val="solid"/>
                </a:ln>
                <a:solidFill>
                  <a:srgbClr val="FF0066"/>
                </a:solidFill>
                <a:effectLst>
                  <a:outerShdw blurRad="63500" dir="3600000" algn="tl" rotWithShape="0">
                    <a:srgbClr val="000000">
                      <a:alpha val="70000"/>
                    </a:srgbClr>
                  </a:outerShdw>
                </a:effectLst>
              </a:rPr>
              <a:t>Types of Responses</a:t>
            </a:r>
            <a:endParaRPr lang="en-US" sz="5400" b="1" cap="none" spc="0" dirty="0">
              <a:ln w="18415" cmpd="sng">
                <a:solidFill>
                  <a:schemeClr val="tx1"/>
                </a:solidFill>
                <a:prstDash val="solid"/>
              </a:ln>
              <a:solidFill>
                <a:srgbClr val="FF0066"/>
              </a:solidFill>
              <a:effectLst>
                <a:outerShdw blurRad="63500" dir="3600000" algn="tl" rotWithShape="0">
                  <a:srgbClr val="000000">
                    <a:alpha val="70000"/>
                  </a:srgbClr>
                </a:outerShdw>
              </a:effectLst>
            </a:endParaRPr>
          </a:p>
        </p:txBody>
      </p:sp>
      <p:sp>
        <p:nvSpPr>
          <p:cNvPr id="3" name="Rectangle 2"/>
          <p:cNvSpPr/>
          <p:nvPr/>
        </p:nvSpPr>
        <p:spPr>
          <a:xfrm>
            <a:off x="0" y="990600"/>
            <a:ext cx="9144000" cy="6001643"/>
          </a:xfrm>
          <a:prstGeom prst="rect">
            <a:avLst/>
          </a:prstGeom>
          <a:noFill/>
        </p:spPr>
        <p:txBody>
          <a:bodyPr wrap="square" lIns="91440" tIns="45720" rIns="91440" bIns="45720">
            <a:spAutoFit/>
          </a:bodyPr>
          <a:lstStyle/>
          <a:p>
            <a:pPr algn="ctr"/>
            <a:r>
              <a:rPr lang="en-US" sz="4800" b="1" cap="none" spc="0" dirty="0" smtClean="0">
                <a:ln w="18415" cmpd="sng">
                  <a:solidFill>
                    <a:schemeClr val="tx1"/>
                  </a:solidFill>
                  <a:prstDash val="solid"/>
                </a:ln>
                <a:solidFill>
                  <a:srgbClr val="FF0066"/>
                </a:solidFill>
                <a:effectLst>
                  <a:outerShdw blurRad="63500" dir="3600000" algn="tl" rotWithShape="0">
                    <a:srgbClr val="000000">
                      <a:alpha val="70000"/>
                    </a:srgbClr>
                  </a:outerShdw>
                </a:effectLst>
              </a:rPr>
              <a:t>Inflammation – generalized body (nonspecific) body response that attempts to prevent further injury</a:t>
            </a:r>
          </a:p>
          <a:p>
            <a:pPr algn="ctr"/>
            <a:r>
              <a:rPr lang="en-US" sz="4800" b="1" dirty="0" smtClean="0">
                <a:ln w="18415" cmpd="sng">
                  <a:solidFill>
                    <a:schemeClr val="tx1"/>
                  </a:solidFill>
                  <a:prstDash val="solid"/>
                </a:ln>
                <a:solidFill>
                  <a:srgbClr val="FF0066"/>
                </a:solidFill>
                <a:effectLst>
                  <a:outerShdw blurRad="63500" dir="3600000" algn="tl" rotWithShape="0">
                    <a:srgbClr val="000000">
                      <a:alpha val="70000"/>
                    </a:srgbClr>
                  </a:outerShdw>
                </a:effectLst>
              </a:rPr>
              <a:t>Immune – extremely specific and mounts vigorous attack against recognized invaders (bacteria, viruses, toxins)</a:t>
            </a:r>
            <a:endParaRPr lang="en-US" sz="4800" b="1" cap="none" spc="0" dirty="0">
              <a:ln w="18415" cmpd="sng">
                <a:solidFill>
                  <a:schemeClr val="tx1"/>
                </a:solidFill>
                <a:prstDash val="solid"/>
              </a:ln>
              <a:solidFill>
                <a:srgbClr val="FF0066"/>
              </a:solidFill>
              <a:effectLst>
                <a:outerShdw blurRad="63500" dir="3600000" algn="tl" rotWithShape="0">
                  <a:srgbClr val="000000">
                    <a:alpha val="70000"/>
                  </a:srgbClr>
                </a:outerShdw>
              </a:effectLs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Tissue Repair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0" y="838200"/>
            <a:ext cx="9144000" cy="57554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Also known as wound healing.</a:t>
            </a:r>
          </a:p>
          <a:p>
            <a:pPr algn="ctr"/>
            <a:r>
              <a:rPr lang="en-US" sz="4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Occurs in two major ways:</a:t>
            </a:r>
          </a:p>
          <a:p>
            <a:pPr marL="914400" indent="-914400">
              <a:buAutoNum type="arabicPeriod"/>
            </a:pPr>
            <a:r>
              <a:rPr lang="en-US" sz="4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Regeneration – replacement of destroyed tissue by that same kind of cells</a:t>
            </a:r>
          </a:p>
          <a:p>
            <a:pPr marL="914400" indent="-914400">
              <a:buAutoNum type="arabicPeriod"/>
            </a:pPr>
            <a:r>
              <a:rPr lang="en-US" sz="4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Fibrosis – repair of dense connective tissue by formation of scar tissue</a:t>
            </a:r>
            <a:endParaRPr lang="en-US" sz="4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drummagazine.com/images/features/112310-Plazmaz.jpg"/>
          <p:cNvPicPr>
            <a:picLocks noChangeAspect="1" noChangeArrowheads="1"/>
          </p:cNvPicPr>
          <p:nvPr/>
        </p:nvPicPr>
        <p:blipFill>
          <a:blip r:embed="rId2" cstate="print"/>
          <a:srcRect/>
          <a:stretch>
            <a:fillRect/>
          </a:stretch>
        </p:blipFill>
        <p:spPr bwMode="auto">
          <a:xfrm>
            <a:off x="0" y="-2"/>
            <a:ext cx="9144000" cy="6858002"/>
          </a:xfrm>
          <a:prstGeom prst="rect">
            <a:avLst/>
          </a:prstGeom>
          <a:noFill/>
        </p:spPr>
      </p:pic>
      <p:sp>
        <p:nvSpPr>
          <p:cNvPr id="2" name="Rectangle 1"/>
          <p:cNvSpPr/>
          <p:nvPr/>
        </p:nvSpPr>
        <p:spPr>
          <a:xfrm>
            <a:off x="0" y="0"/>
            <a:ext cx="9144000" cy="1754326"/>
          </a:xfrm>
          <a:prstGeom prst="rect">
            <a:avLst/>
          </a:prstGeom>
          <a:noFill/>
        </p:spPr>
        <p:txBody>
          <a:bodyPr wrap="square" lIns="91440" tIns="45720" rIns="91440" bIns="45720">
            <a:spAutoFit/>
          </a:bodyPr>
          <a:lstStyle/>
          <a:p>
            <a:pPr algn="ctr"/>
            <a:r>
              <a:rPr lang="en-US" sz="5400" b="1" dirty="0" smtClean="0">
                <a:ln w="19050">
                  <a:solidFill>
                    <a:srgbClr val="00FF00"/>
                  </a:solidFill>
                  <a:prstDash val="solid"/>
                </a:ln>
                <a:solidFill>
                  <a:srgbClr val="FFFF00"/>
                </a:solidFill>
                <a:effectLst>
                  <a:outerShdw blurRad="50000" dist="50800" dir="7500000" algn="tl">
                    <a:srgbClr val="000000">
                      <a:shade val="5000"/>
                      <a:alpha val="35000"/>
                    </a:srgbClr>
                  </a:outerShdw>
                </a:effectLst>
              </a:rPr>
              <a:t>When will regeneration and fibrosis occur?</a:t>
            </a:r>
            <a:endParaRPr lang="en-US" sz="5400" b="1" dirty="0">
              <a:ln w="19050">
                <a:solidFill>
                  <a:srgbClr val="00FF00"/>
                </a:solidFill>
                <a:prstDash val="solid"/>
              </a:ln>
              <a:solidFill>
                <a:srgbClr val="FFFF00"/>
              </a:solidFill>
              <a:effectLst>
                <a:outerShdw blurRad="50000" dist="50800" dir="7500000" algn="tl">
                  <a:srgbClr val="000000">
                    <a:shade val="5000"/>
                    <a:alpha val="35000"/>
                  </a:srgbClr>
                </a:outerShdw>
              </a:effectLst>
            </a:endParaRPr>
          </a:p>
        </p:txBody>
      </p:sp>
      <p:sp>
        <p:nvSpPr>
          <p:cNvPr id="3" name="Rectangle 2"/>
          <p:cNvSpPr/>
          <p:nvPr/>
        </p:nvSpPr>
        <p:spPr>
          <a:xfrm>
            <a:off x="0" y="1752600"/>
            <a:ext cx="9144000" cy="4247317"/>
          </a:xfrm>
          <a:prstGeom prst="rect">
            <a:avLst/>
          </a:prstGeom>
          <a:noFill/>
        </p:spPr>
        <p:txBody>
          <a:bodyPr wrap="square" lIns="91440" tIns="45720" rIns="91440" bIns="45720">
            <a:spAutoFit/>
          </a:bodyPr>
          <a:lstStyle/>
          <a:p>
            <a:pPr algn="ctr"/>
            <a:r>
              <a:rPr lang="en-US" sz="5400" b="1" cap="none" spc="0" dirty="0" smtClean="0">
                <a:ln w="19050">
                  <a:solidFill>
                    <a:srgbClr val="00FF00"/>
                  </a:solidFill>
                  <a:prstDash val="solid"/>
                </a:ln>
                <a:solidFill>
                  <a:srgbClr val="FFFF00"/>
                </a:solidFill>
                <a:effectLst>
                  <a:outerShdw blurRad="50000" dist="50800" dir="7500000" algn="tl">
                    <a:srgbClr val="000000">
                      <a:shade val="5000"/>
                      <a:alpha val="35000"/>
                    </a:srgbClr>
                  </a:outerShdw>
                </a:effectLst>
              </a:rPr>
              <a:t>Which occurs depends on:</a:t>
            </a:r>
          </a:p>
          <a:p>
            <a:pPr marL="1771650" indent="-914400">
              <a:buAutoNum type="arabicPeriod"/>
            </a:pPr>
            <a:r>
              <a:rPr lang="en-US" sz="5400" b="1" dirty="0" smtClean="0">
                <a:ln w="19050">
                  <a:solidFill>
                    <a:srgbClr val="00FF00"/>
                  </a:solidFill>
                  <a:prstDash val="solid"/>
                </a:ln>
                <a:solidFill>
                  <a:srgbClr val="FFFF00"/>
                </a:solidFill>
                <a:effectLst>
                  <a:outerShdw blurRad="50000" dist="50800" dir="7500000" algn="tl">
                    <a:srgbClr val="000000">
                      <a:shade val="5000"/>
                      <a:alpha val="35000"/>
                    </a:srgbClr>
                  </a:outerShdw>
                </a:effectLst>
              </a:rPr>
              <a:t>The type of tissue damage</a:t>
            </a:r>
          </a:p>
          <a:p>
            <a:pPr marL="1771650" indent="-914400">
              <a:buAutoNum type="arabicPeriod"/>
            </a:pPr>
            <a:r>
              <a:rPr lang="en-US" sz="5400" b="1" cap="none" spc="0" dirty="0" smtClean="0">
                <a:ln w="19050">
                  <a:solidFill>
                    <a:srgbClr val="00FF00"/>
                  </a:solidFill>
                  <a:prstDash val="solid"/>
                </a:ln>
                <a:solidFill>
                  <a:srgbClr val="FFFF00"/>
                </a:solidFill>
                <a:effectLst>
                  <a:outerShdw blurRad="50000" dist="50800" dir="7500000" algn="tl">
                    <a:srgbClr val="000000">
                      <a:shade val="5000"/>
                      <a:alpha val="35000"/>
                    </a:srgbClr>
                  </a:outerShdw>
                </a:effectLst>
              </a:rPr>
              <a:t>The severity of the injury</a:t>
            </a:r>
            <a:endParaRPr lang="en-US" sz="5400" b="1" cap="none" spc="0" dirty="0">
              <a:ln w="19050">
                <a:solidFill>
                  <a:srgbClr val="00FF00"/>
                </a:solidFill>
                <a:prstDash val="solid"/>
              </a:ln>
              <a:solidFill>
                <a:srgbClr val="FFFF00"/>
              </a:solidFill>
              <a:effectLst>
                <a:outerShdw blurRad="50000" dist="50800" dir="7500000" algn="tl">
                  <a:srgbClr val="000000">
                    <a:shade val="5000"/>
                    <a:alpha val="35000"/>
                  </a:srgbClr>
                </a:outerShdw>
              </a:effectLs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noFill/>
        </p:spPr>
        <p:txBody>
          <a:bodyPr wrap="square" lIns="91440" tIns="45720" rIns="91440" bIns="45720">
            <a:spAutoFit/>
          </a:bodyPr>
          <a:lstStyle/>
          <a:p>
            <a:pPr algn="ctr"/>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Tissue injury sets the following events into motion</a:t>
            </a: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1524000"/>
            <a:ext cx="9144000" cy="5078313"/>
          </a:xfrm>
          <a:prstGeom prst="rect">
            <a:avLst/>
          </a:prstGeom>
          <a:noFill/>
        </p:spPr>
        <p:txBody>
          <a:bodyPr wrap="square" lIns="91440" tIns="45720" rIns="91440" bIns="45720">
            <a:spAutoFit/>
          </a:bodyPr>
          <a:lstStyle/>
          <a:p>
            <a:pPr marL="914400" indent="-914400" algn="ctr">
              <a:buAutoNum type="arabicPeriod"/>
            </a:pP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capillaries become </a:t>
            </a: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permeable</a:t>
            </a:r>
          </a:p>
          <a:p>
            <a:pPr marL="914400" indent="-914400" algn="ctr">
              <a:buAutoNum type="arabicPeriod"/>
            </a:pP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Granulation tissue forms</a:t>
            </a:r>
          </a:p>
          <a:p>
            <a:pPr marL="914400" indent="-914400" algn="ctr">
              <a:buAutoNum type="arabicPeriod"/>
            </a:pP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Surface epithelium regenerates</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Warm-Up 			</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0" y="3124200"/>
            <a:ext cx="9144000" cy="34778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Which of the following is the correct order of tissue regeneration?</a:t>
            </a:r>
          </a:p>
          <a:p>
            <a:pPr marL="914400" indent="-914400" algn="ctr">
              <a:buAutoNum type="alphaLcPeriod"/>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1,2,3,4      b. 4,3,2,1</a:t>
            </a:r>
          </a:p>
          <a:p>
            <a:pPr marL="914400" indent="-914400"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  2,4,1,3     d. 1,3,2,4</a:t>
            </a:r>
          </a:p>
        </p:txBody>
      </p:sp>
      <p:sp>
        <p:nvSpPr>
          <p:cNvPr id="4" name="Rectangle 3"/>
          <p:cNvSpPr/>
          <p:nvPr/>
        </p:nvSpPr>
        <p:spPr>
          <a:xfrm>
            <a:off x="0" y="762000"/>
            <a:ext cx="8154797" cy="25545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14400" indent="-914400">
              <a:buAutoNum type="arabicPeriod"/>
            </a:pP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Blood seeps to injured area.</a:t>
            </a:r>
          </a:p>
          <a:p>
            <a:pPr marL="914400" indent="-914400">
              <a:buAutoNum type="arabicPeriod"/>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Granulation Tissue forms</a:t>
            </a:r>
          </a:p>
          <a:p>
            <a:pPr marL="914400" indent="-914400">
              <a:buAutoNum type="arabicPeriod"/>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Clot forms.</a:t>
            </a:r>
          </a:p>
          <a:p>
            <a:pPr marL="914400" indent="-914400">
              <a:buAutoNum type="arabicPeriod"/>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Scar </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dicineworld.org/images/blogs/communication-signal-65481.jpg"/>
          <p:cNvPicPr>
            <a:picLocks noChangeAspect="1" noChangeArrowheads="1"/>
          </p:cNvPicPr>
          <p:nvPr/>
        </p:nvPicPr>
        <p:blipFill>
          <a:blip r:embed="rId2" cstate="print"/>
          <a:srcRect l="2357" t="4094" r="5714" b="7879"/>
          <a:stretch>
            <a:fillRect/>
          </a:stretch>
        </p:blipFill>
        <p:spPr bwMode="auto">
          <a:xfrm>
            <a:off x="0" y="0"/>
            <a:ext cx="9144000" cy="6858000"/>
          </a:xfrm>
          <a:prstGeom prst="rect">
            <a:avLst/>
          </a:prstGeom>
          <a:noFill/>
        </p:spPr>
      </p:pic>
      <p:sp>
        <p:nvSpPr>
          <p:cNvPr id="4" name="Rectangle 3"/>
          <p:cNvSpPr/>
          <p:nvPr/>
        </p:nvSpPr>
        <p:spPr>
          <a:xfrm>
            <a:off x="0" y="2286000"/>
            <a:ext cx="9144000"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cap="none" spc="0" dirty="0" smtClean="0">
                <a:ln w="11430">
                  <a:solidFill>
                    <a:srgbClr val="0070C0"/>
                  </a:solidFill>
                </a:ln>
                <a:solidFill>
                  <a:srgbClr val="00FFFF"/>
                </a:solidFill>
                <a:effectLst>
                  <a:outerShdw blurRad="80000" dist="40000" dir="5040000" algn="tl">
                    <a:srgbClr val="000000">
                      <a:alpha val="30000"/>
                    </a:srgbClr>
                  </a:outerShdw>
                </a:effectLst>
              </a:rPr>
              <a:t>Cell and Tissue Development</a:t>
            </a:r>
            <a:endParaRPr lang="en-US" sz="7200" b="1" cap="none" spc="0" dirty="0">
              <a:ln w="11430">
                <a:solidFill>
                  <a:srgbClr val="0070C0"/>
                </a:solidFill>
              </a:ln>
              <a:solidFill>
                <a:srgbClr val="00FFFF"/>
              </a:solidFill>
              <a:effectLst>
                <a:outerShdw blurRad="80000" dist="40000" dir="5040000" algn="tl">
                  <a:srgbClr val="000000">
                    <a:alpha val="30000"/>
                  </a:srgbClr>
                </a:outerShdw>
              </a:effectLs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images.sciencedaily.com/2007/03/070307153003.jpg"/>
          <p:cNvPicPr>
            <a:picLocks noChangeAspect="1" noChangeArrowheads="1"/>
          </p:cNvPicPr>
          <p:nvPr/>
        </p:nvPicPr>
        <p:blipFill>
          <a:blip r:embed="rId2" cstate="print"/>
          <a:srcRect/>
          <a:stretch>
            <a:fillRect/>
          </a:stretch>
        </p:blipFill>
        <p:spPr bwMode="auto">
          <a:xfrm>
            <a:off x="0" y="-1"/>
            <a:ext cx="9144000" cy="6918963"/>
          </a:xfrm>
          <a:prstGeom prst="rect">
            <a:avLst/>
          </a:prstGeom>
          <a:noFill/>
        </p:spPr>
      </p:pic>
      <p:sp>
        <p:nvSpPr>
          <p:cNvPr id="3" name="Rectangle 2"/>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Read and Respond</a:t>
            </a:r>
            <a:endParaRPr lang="en-US" sz="54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0" y="762000"/>
            <a:ext cx="9144000" cy="6247864"/>
          </a:xfrm>
          <a:prstGeom prst="rect">
            <a:avLst/>
          </a:prstGeom>
          <a:noFill/>
        </p:spPr>
        <p:txBody>
          <a:bodyPr wrap="square" lIns="91440" tIns="45720" rIns="91440" bIns="45720">
            <a:spAutoFit/>
          </a:bodyPr>
          <a:lstStyle/>
          <a:p>
            <a:pPr algn="ctr"/>
            <a:r>
              <a:rPr lang="en-US" sz="5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Read the “Developmental Aspects of Cells and Tissues” (pg 101 &amp; 104)</a:t>
            </a:r>
          </a:p>
          <a:p>
            <a:pPr algn="ctr"/>
            <a:r>
              <a:rPr lang="en-US" sz="5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Answer the corresponding questions on your worksheet.</a:t>
            </a:r>
          </a:p>
          <a:p>
            <a:pPr algn="ctr"/>
            <a:r>
              <a:rPr lang="en-US" sz="5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Define bold terms on page 102.</a:t>
            </a:r>
            <a:endParaRPr lang="en-US" sz="50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11.0"/>
  <p:tag name="PARTICIPANTSINLEADERBOARD" val="5"/>
  <p:tag name="AUTOADJUSTPARTRANGE" val="True"/>
  <p:tag name="PARTLISTDEFAULT" val="1"/>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3204</Words>
  <Application>Microsoft Office PowerPoint</Application>
  <PresentationFormat>On-screen Show (4:3)</PresentationFormat>
  <Paragraphs>420</Paragraphs>
  <Slides>99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Arial Black</vt:lpstr>
      <vt:lpstr>Calibri</vt:lpstr>
      <vt:lpstr>Courier New</vt:lpstr>
      <vt:lpstr>Wingdings</vt:lpstr>
      <vt:lpstr>Office Theme</vt:lpstr>
      <vt:lpstr>PowerPoint Presentation</vt:lpstr>
      <vt:lpstr>ANATOMY         SEPT   28 SAP 1e: STUDENTS WILL DESCRIBE HOW STRUCTURE AND FUNCTION ARE RELATED IN TERMS OF CELL AND TISSUE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ANATOMY         SEPT   29 SAP 1e: STUDENTS WILL DESCRIBE HOW STRUCTURE AND FUNCTION ARE RELATED IN TERMS OF CELL AND TISSUE TYPES.</vt:lpstr>
      <vt:lpstr>PowerPoint Presentation</vt:lpstr>
      <vt:lpstr>PowerPoint Presentation</vt:lpstr>
      <vt:lpstr>POPCORN</vt:lpstr>
      <vt:lpstr>POPCORN</vt:lpstr>
      <vt:lpstr>POPCORN</vt:lpstr>
      <vt:lpstr>POPCORN</vt:lpstr>
      <vt:lpstr>POPCORN</vt:lpstr>
      <vt:lpstr>POPCORN</vt:lpstr>
      <vt:lpstr>POPCORN</vt:lpstr>
      <vt:lpstr>POPCORN</vt:lpstr>
      <vt:lpstr>POPCORN</vt:lpstr>
      <vt:lpstr>POPCORN</vt:lpstr>
      <vt:lpstr>POPCORN</vt:lpstr>
      <vt:lpstr>ANATOMY         SEPT   30 SAP 1e: STUDENTS WILL DESCRIBE HOW STRUCTURE AND FUNCTION ARE RELATED IN TERMS OF CELL AND TISSUE TYPES.</vt:lpstr>
      <vt:lpstr>Simple Columnar</vt:lpstr>
      <vt:lpstr>Simple Cuboidal</vt:lpstr>
      <vt:lpstr>Pseudostratified ciliated columnar</vt:lpstr>
      <vt:lpstr>Transitional</vt:lpstr>
      <vt:lpstr>Stratisfied Squamous</vt:lpstr>
      <vt:lpstr>Simple Squamous</vt:lpstr>
      <vt:lpstr>Blood</vt:lpstr>
      <vt:lpstr>Bone</vt:lpstr>
      <vt:lpstr>Cardiac Muscle</vt:lpstr>
      <vt:lpstr>Skeletal Muscle</vt:lpstr>
      <vt:lpstr>Hyaline Cartilage</vt:lpstr>
      <vt:lpstr>Areolar</vt:lpstr>
      <vt:lpstr>Dense connective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Ermlich</dc:creator>
  <cp:lastModifiedBy>Patti Cook</cp:lastModifiedBy>
  <cp:revision>89</cp:revision>
  <dcterms:created xsi:type="dcterms:W3CDTF">2011-08-26T01:06:19Z</dcterms:created>
  <dcterms:modified xsi:type="dcterms:W3CDTF">2015-09-30T14:57:27Z</dcterms:modified>
</cp:coreProperties>
</file>