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79" r:id="rId3"/>
    <p:sldId id="257" r:id="rId4"/>
    <p:sldId id="280" r:id="rId5"/>
    <p:sldId id="281" r:id="rId6"/>
    <p:sldId id="282" r:id="rId7"/>
    <p:sldId id="283" r:id="rId8"/>
    <p:sldId id="284" r:id="rId9"/>
    <p:sldId id="285" r:id="rId10"/>
    <p:sldId id="262" r:id="rId11"/>
    <p:sldId id="263" r:id="rId12"/>
    <p:sldId id="264" r:id="rId13"/>
    <p:sldId id="286" r:id="rId14"/>
    <p:sldId id="269" r:id="rId15"/>
    <p:sldId id="270" r:id="rId16"/>
    <p:sldId id="271" r:id="rId17"/>
    <p:sldId id="272" r:id="rId18"/>
    <p:sldId id="273" r:id="rId19"/>
    <p:sldId id="275" r:id="rId20"/>
    <p:sldId id="276" r:id="rId21"/>
    <p:sldId id="277" r:id="rId22"/>
    <p:sldId id="274" r:id="rId23"/>
    <p:sldId id="278" r:id="rId24"/>
    <p:sldId id="287" r:id="rId25"/>
    <p:sldId id="288" r:id="rId26"/>
    <p:sldId id="298" r:id="rId27"/>
    <p:sldId id="289" r:id="rId28"/>
    <p:sldId id="290" r:id="rId29"/>
    <p:sldId id="291" r:id="rId30"/>
    <p:sldId id="292" r:id="rId31"/>
    <p:sldId id="293" r:id="rId32"/>
    <p:sldId id="296" r:id="rId33"/>
    <p:sldId id="297" r:id="rId34"/>
    <p:sldId id="294" r:id="rId35"/>
    <p:sldId id="295"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03" d="100"/>
          <a:sy n="103" d="100"/>
        </p:scale>
        <p:origin x="132"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3/24/2016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3/24/2016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3/24/2016</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3/24/2016</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3/24/2016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3/24/2016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3/24/2016</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3/24/2016</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gpb.org/georgiastories/stories/railroads_and_the_new_georgi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gpb.org/georgiastories/stories/ten_billion_question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gpb.org/georgiastories/stories/coca-cola" TargetMode="External"/><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gpb.org/georgiastories/stories/agriculture_and_technolog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1" dirty="0" smtClean="0"/>
              <a:t>Economics Unit</a:t>
            </a:r>
            <a:endParaRPr lang="en-US" sz="6000" b="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57988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SERVICE</a:t>
            </a:r>
            <a:br>
              <a:rPr lang="en-US" sz="5400" b="1" dirty="0" smtClean="0"/>
            </a:br>
            <a:r>
              <a:rPr lang="en-US" sz="4000" b="1" dirty="0" smtClean="0"/>
              <a:t>INDUSTRIES</a:t>
            </a:r>
            <a:endParaRPr lang="en-US" sz="4000" b="1" dirty="0"/>
          </a:p>
        </p:txBody>
      </p:sp>
      <p:sp>
        <p:nvSpPr>
          <p:cNvPr id="3" name="Content Placeholder 2"/>
          <p:cNvSpPr>
            <a:spLocks noGrp="1"/>
          </p:cNvSpPr>
          <p:nvPr>
            <p:ph idx="1"/>
          </p:nvPr>
        </p:nvSpPr>
        <p:spPr>
          <a:xfrm>
            <a:off x="3869268" y="331470"/>
            <a:ext cx="7315200" cy="5943600"/>
          </a:xfrm>
        </p:spPr>
        <p:txBody>
          <a:bodyPr>
            <a:noAutofit/>
          </a:bodyPr>
          <a:lstStyle/>
          <a:p>
            <a:r>
              <a:rPr lang="en-US" sz="3600" b="1" dirty="0" smtClean="0">
                <a:solidFill>
                  <a:srgbClr val="FF0000"/>
                </a:solidFill>
              </a:rPr>
              <a:t>THOSE INVOLVED IN PERFORMING ACTIONS</a:t>
            </a:r>
          </a:p>
          <a:p>
            <a:pPr lvl="1"/>
            <a:r>
              <a:rPr lang="en-US" sz="3600" b="1" dirty="0" smtClean="0"/>
              <a:t>FOOD AND BEVERAGE</a:t>
            </a:r>
          </a:p>
          <a:p>
            <a:pPr lvl="1"/>
            <a:r>
              <a:rPr lang="en-US" sz="3600" b="1" dirty="0" smtClean="0"/>
              <a:t>CARPET</a:t>
            </a:r>
          </a:p>
          <a:p>
            <a:pPr lvl="1"/>
            <a:r>
              <a:rPr lang="en-US" sz="3600" b="1" dirty="0" smtClean="0"/>
              <a:t>MEDICAL CARE</a:t>
            </a:r>
          </a:p>
          <a:p>
            <a:pPr lvl="1"/>
            <a:r>
              <a:rPr lang="en-US" sz="3600" b="1" dirty="0" smtClean="0"/>
              <a:t>BANKING</a:t>
            </a:r>
          </a:p>
          <a:p>
            <a:pPr lvl="1"/>
            <a:r>
              <a:rPr lang="en-US" sz="3600" b="1" dirty="0" smtClean="0"/>
              <a:t>INSURANCE</a:t>
            </a:r>
          </a:p>
          <a:p>
            <a:pPr lvl="1"/>
            <a:r>
              <a:rPr lang="en-US" sz="3600" b="1" dirty="0" smtClean="0"/>
              <a:t>HAIR CUTTING</a:t>
            </a:r>
          </a:p>
          <a:p>
            <a:pPr lvl="1"/>
            <a:r>
              <a:rPr lang="en-US" sz="3600" b="1" dirty="0" smtClean="0"/>
              <a:t>CAR REPAIR</a:t>
            </a:r>
          </a:p>
          <a:p>
            <a:pPr lvl="1"/>
            <a:r>
              <a:rPr lang="en-US" sz="3600" b="1" dirty="0" smtClean="0"/>
              <a:t>EDUCATION</a:t>
            </a:r>
            <a:endParaRPr lang="en-US" sz="3600" b="1" dirty="0"/>
          </a:p>
        </p:txBody>
      </p:sp>
    </p:spTree>
    <p:extLst>
      <p:ext uri="{BB962C8B-B14F-4D97-AF65-F5344CB8AC3E}">
        <p14:creationId xmlns:p14="http://schemas.microsoft.com/office/powerpoint/2010/main" val="3897107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TRADE</a:t>
            </a:r>
            <a:endParaRPr lang="en-US" sz="5400" dirty="0"/>
          </a:p>
        </p:txBody>
      </p:sp>
      <p:sp>
        <p:nvSpPr>
          <p:cNvPr id="3" name="Content Placeholder 2"/>
          <p:cNvSpPr>
            <a:spLocks noGrp="1"/>
          </p:cNvSpPr>
          <p:nvPr>
            <p:ph idx="1"/>
          </p:nvPr>
        </p:nvSpPr>
        <p:spPr>
          <a:xfrm>
            <a:off x="3869268" y="194310"/>
            <a:ext cx="7315200" cy="6355080"/>
          </a:xfrm>
        </p:spPr>
        <p:txBody>
          <a:bodyPr>
            <a:noAutofit/>
          </a:bodyPr>
          <a:lstStyle/>
          <a:p>
            <a:r>
              <a:rPr lang="en-US" sz="3200" b="1" dirty="0" smtClean="0">
                <a:solidFill>
                  <a:srgbClr val="FF0000"/>
                </a:solidFill>
              </a:rPr>
              <a:t>VOLUNTARY EXCHANGE OF GOODS AND SERVICES AMONG PEOPLE AND COUNTRIES</a:t>
            </a:r>
          </a:p>
          <a:p>
            <a:r>
              <a:rPr lang="en-US" sz="3200" b="1" dirty="0" smtClean="0"/>
              <a:t>PREHISTORIC DAYS-PRESENT</a:t>
            </a:r>
          </a:p>
          <a:p>
            <a:r>
              <a:rPr lang="en-US" sz="3200" b="1" dirty="0" smtClean="0">
                <a:solidFill>
                  <a:srgbClr val="FF0000"/>
                </a:solidFill>
              </a:rPr>
              <a:t>BARTERING</a:t>
            </a:r>
            <a:r>
              <a:rPr lang="en-US" sz="3200" b="1" dirty="0" smtClean="0"/>
              <a:t>- THE TRADING OF GOODS AND SERVICES WITHOUT THE USE OF MONEY- INITIAL ECONOMIC SYSTEM IN THE “New World”  (Explores/Native Americans)</a:t>
            </a:r>
          </a:p>
          <a:p>
            <a:r>
              <a:rPr lang="en-US" sz="3200" b="1" dirty="0" smtClean="0">
                <a:solidFill>
                  <a:srgbClr val="FF0000"/>
                </a:solidFill>
              </a:rPr>
              <a:t>MERCANTILISM</a:t>
            </a:r>
            <a:r>
              <a:rPr lang="en-US" sz="3200" b="1" dirty="0" smtClean="0"/>
              <a:t>- ENGLAND’S TRADE POLICY THAT IT SHOULD EXPORT MORE THAN IT IMPORTS</a:t>
            </a:r>
            <a:endParaRPr lang="en-US" sz="3200" b="1" dirty="0"/>
          </a:p>
        </p:txBody>
      </p:sp>
    </p:spTree>
    <p:extLst>
      <p:ext uri="{BB962C8B-B14F-4D97-AF65-F5344CB8AC3E}">
        <p14:creationId xmlns:p14="http://schemas.microsoft.com/office/powerpoint/2010/main" val="4121984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837"/>
            <a:ext cx="3589020" cy="4601183"/>
          </a:xfrm>
        </p:spPr>
        <p:txBody>
          <a:bodyPr>
            <a:normAutofit/>
          </a:bodyPr>
          <a:lstStyle/>
          <a:p>
            <a:r>
              <a:rPr lang="en-US" sz="3200" b="1" dirty="0" smtClean="0"/>
              <a:t>TRANSPORTATION</a:t>
            </a:r>
            <a:br>
              <a:rPr lang="en-US" sz="3200" b="1" dirty="0" smtClean="0"/>
            </a:br>
            <a:r>
              <a:rPr lang="en-US" sz="3200" b="1" dirty="0" smtClean="0"/>
              <a:t>IMPACTS THE ECOMONY</a:t>
            </a:r>
            <a:endParaRPr lang="en-US" sz="3200" b="1" dirty="0"/>
          </a:p>
        </p:txBody>
      </p:sp>
      <p:sp>
        <p:nvSpPr>
          <p:cNvPr id="3" name="Content Placeholder 2"/>
          <p:cNvSpPr>
            <a:spLocks noGrp="1"/>
          </p:cNvSpPr>
          <p:nvPr>
            <p:ph idx="1"/>
          </p:nvPr>
        </p:nvSpPr>
        <p:spPr>
          <a:xfrm>
            <a:off x="3869268" y="864108"/>
            <a:ext cx="7955180" cy="5673852"/>
          </a:xfrm>
        </p:spPr>
        <p:txBody>
          <a:bodyPr>
            <a:noAutofit/>
          </a:bodyPr>
          <a:lstStyle/>
          <a:p>
            <a:r>
              <a:rPr lang="en-US" sz="3600" b="1" dirty="0" smtClean="0"/>
              <a:t>DURING THE LATE 1700S AND EARLY 1800S TRANSPORTATION IMPROVED-</a:t>
            </a:r>
          </a:p>
          <a:p>
            <a:pPr lvl="1"/>
            <a:r>
              <a:rPr lang="en-US" sz="3600" b="1" dirty="0" smtClean="0"/>
              <a:t>CANALS</a:t>
            </a:r>
          </a:p>
          <a:p>
            <a:pPr lvl="1"/>
            <a:r>
              <a:rPr lang="en-US" sz="3600" b="1" dirty="0" smtClean="0"/>
              <a:t>RAILROADS</a:t>
            </a:r>
          </a:p>
          <a:p>
            <a:pPr marL="502920" lvl="1" indent="0">
              <a:buNone/>
            </a:pPr>
            <a:endParaRPr lang="en-US" sz="3600" b="1" dirty="0" smtClean="0"/>
          </a:p>
          <a:p>
            <a:pPr marL="1084263" lvl="1" indent="-182563"/>
            <a:r>
              <a:rPr lang="en-US" sz="3600" b="1" dirty="0" smtClean="0"/>
              <a:t>Farmers got goods to market faster</a:t>
            </a:r>
          </a:p>
          <a:p>
            <a:pPr marL="1084263" lvl="1" indent="-182563"/>
            <a:endParaRPr lang="en-US" sz="3600" b="1" dirty="0" smtClean="0"/>
          </a:p>
          <a:p>
            <a:pPr marL="1084263" lvl="1" indent="-182563"/>
            <a:r>
              <a:rPr lang="en-US" sz="3600" b="1" dirty="0" smtClean="0"/>
              <a:t>Georgia had few factories &amp; imported many manufactured goods</a:t>
            </a:r>
            <a:endParaRPr lang="en-US" sz="3600" b="1" dirty="0"/>
          </a:p>
        </p:txBody>
      </p:sp>
    </p:spTree>
    <p:extLst>
      <p:ext uri="{BB962C8B-B14F-4D97-AF65-F5344CB8AC3E}">
        <p14:creationId xmlns:p14="http://schemas.microsoft.com/office/powerpoint/2010/main" val="3355079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Main </a:t>
            </a:r>
            <a:br>
              <a:rPr lang="en-US" dirty="0" smtClean="0"/>
            </a:br>
            <a:r>
              <a:rPr lang="en-US" dirty="0" smtClean="0"/>
              <a:t>Transportation</a:t>
            </a:r>
            <a:br>
              <a:rPr lang="en-US" dirty="0" smtClean="0"/>
            </a:br>
            <a:r>
              <a:rPr lang="en-US" dirty="0" smtClean="0"/>
              <a:t>Systems</a:t>
            </a:r>
            <a:endParaRPr lang="en-US" dirty="0"/>
          </a:p>
        </p:txBody>
      </p:sp>
      <p:sp>
        <p:nvSpPr>
          <p:cNvPr id="3" name="Content Placeholder 2"/>
          <p:cNvSpPr>
            <a:spLocks noGrp="1"/>
          </p:cNvSpPr>
          <p:nvPr>
            <p:ph idx="1"/>
          </p:nvPr>
        </p:nvSpPr>
        <p:spPr/>
        <p:txBody>
          <a:bodyPr>
            <a:normAutofit fontScale="92500" lnSpcReduction="20000"/>
          </a:bodyPr>
          <a:lstStyle/>
          <a:p>
            <a:pPr marL="457200" indent="-457200">
              <a:buFont typeface="+mj-lt"/>
              <a:buAutoNum type="arabicPeriod"/>
            </a:pPr>
            <a:r>
              <a:rPr lang="en-US" sz="4400" b="1" dirty="0" smtClean="0"/>
              <a:t>Interstate Highway</a:t>
            </a:r>
          </a:p>
          <a:p>
            <a:pPr marL="457200" indent="-457200">
              <a:buFont typeface="+mj-lt"/>
              <a:buAutoNum type="arabicPeriod"/>
            </a:pPr>
            <a:r>
              <a:rPr lang="en-US" sz="4400" b="1" dirty="0" smtClean="0"/>
              <a:t>Hartsfield – Jackson International Airport</a:t>
            </a:r>
          </a:p>
          <a:p>
            <a:pPr marL="457200" indent="-457200">
              <a:buFont typeface="+mj-lt"/>
              <a:buAutoNum type="arabicPeriod"/>
            </a:pPr>
            <a:r>
              <a:rPr lang="en-US" sz="4400" b="1" dirty="0" smtClean="0"/>
              <a:t>Deepwater Ports (Savannah / Brunswick)</a:t>
            </a:r>
          </a:p>
          <a:p>
            <a:pPr marL="457200" indent="-457200">
              <a:buFont typeface="+mj-lt"/>
              <a:buAutoNum type="arabicPeriod"/>
            </a:pPr>
            <a:r>
              <a:rPr lang="en-US" sz="4400" b="1" dirty="0" smtClean="0"/>
              <a:t>Railroads </a:t>
            </a:r>
          </a:p>
          <a:p>
            <a:pPr marL="502920" lvl="1" indent="0">
              <a:buNone/>
            </a:pPr>
            <a:r>
              <a:rPr lang="en-US" sz="4400" dirty="0">
                <a:hlinkClick r:id="rId2"/>
              </a:rPr>
              <a:t>http://</a:t>
            </a:r>
            <a:r>
              <a:rPr lang="en-US" sz="4400" dirty="0" smtClean="0">
                <a:hlinkClick r:id="rId2"/>
              </a:rPr>
              <a:t>www.gpb.org/georgiastories/stories/railroads_and_the_new_georgia</a:t>
            </a:r>
            <a:endParaRPr lang="en-US" sz="4400" dirty="0" smtClean="0"/>
          </a:p>
          <a:p>
            <a:pPr marL="960120" lvl="1" indent="-457200">
              <a:buFont typeface="+mj-lt"/>
              <a:buAutoNum type="arabicPeriod"/>
            </a:pPr>
            <a:endParaRPr lang="en-US" dirty="0"/>
          </a:p>
        </p:txBody>
      </p:sp>
    </p:spTree>
    <p:extLst>
      <p:ext uri="{BB962C8B-B14F-4D97-AF65-F5344CB8AC3E}">
        <p14:creationId xmlns:p14="http://schemas.microsoft.com/office/powerpoint/2010/main" val="3645733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PROFIT, RISK, &amp; ENTREPRENEURS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047862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ECONOMY</a:t>
            </a:r>
            <a:endParaRPr lang="en-US" dirty="0"/>
          </a:p>
        </p:txBody>
      </p:sp>
      <p:sp>
        <p:nvSpPr>
          <p:cNvPr id="3" name="Content Placeholder 2"/>
          <p:cNvSpPr>
            <a:spLocks noGrp="1"/>
          </p:cNvSpPr>
          <p:nvPr>
            <p:ph idx="1"/>
          </p:nvPr>
        </p:nvSpPr>
        <p:spPr/>
        <p:txBody>
          <a:bodyPr/>
          <a:lstStyle/>
          <a:p>
            <a:r>
              <a:rPr lang="en-US" sz="3200" dirty="0" smtClean="0">
                <a:solidFill>
                  <a:schemeClr val="accent1">
                    <a:lumMod val="75000"/>
                  </a:schemeClr>
                </a:solidFill>
              </a:rPr>
              <a:t>THE SYSTEM OF GROWING, MAKING, SELLING, BUYING, AND USING GOODS AND SERVICES.</a:t>
            </a:r>
          </a:p>
          <a:p>
            <a:r>
              <a:rPr lang="en-US" sz="2800" dirty="0" smtClean="0"/>
              <a:t>IN OUR MARKET ECONOMY, PRODUCERS AND CONSUMERS DETERMINE WHAT PRODUCTS ARE PRODUCED AND WHAT PRICES ARE PAID FOR THOSE PRODUCTS.</a:t>
            </a:r>
            <a:endParaRPr lang="en-US" sz="2800" dirty="0"/>
          </a:p>
        </p:txBody>
      </p:sp>
    </p:spTree>
    <p:extLst>
      <p:ext uri="{BB962C8B-B14F-4D97-AF65-F5344CB8AC3E}">
        <p14:creationId xmlns:p14="http://schemas.microsoft.com/office/powerpoint/2010/main" val="3830494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1123837"/>
            <a:ext cx="3073211" cy="4601183"/>
          </a:xfrm>
        </p:spPr>
        <p:txBody>
          <a:bodyPr>
            <a:normAutofit/>
          </a:bodyPr>
          <a:lstStyle/>
          <a:p>
            <a:r>
              <a:rPr lang="en-US" sz="2800" b="1" dirty="0" smtClean="0">
                <a:solidFill>
                  <a:schemeClr val="bg1"/>
                </a:solidFill>
              </a:rPr>
              <a:t>ENTREPRENEURS</a:t>
            </a:r>
            <a:endParaRPr lang="en-US" sz="2800" b="1" dirty="0">
              <a:solidFill>
                <a:schemeClr val="bg1"/>
              </a:solidFill>
            </a:endParaRPr>
          </a:p>
        </p:txBody>
      </p:sp>
      <p:sp>
        <p:nvSpPr>
          <p:cNvPr id="3" name="Content Placeholder 2"/>
          <p:cNvSpPr>
            <a:spLocks noGrp="1"/>
          </p:cNvSpPr>
          <p:nvPr>
            <p:ph idx="1"/>
          </p:nvPr>
        </p:nvSpPr>
        <p:spPr>
          <a:xfrm>
            <a:off x="3440430" y="217170"/>
            <a:ext cx="8298180" cy="6240780"/>
          </a:xfrm>
        </p:spPr>
        <p:txBody>
          <a:bodyPr>
            <a:noAutofit/>
          </a:bodyPr>
          <a:lstStyle/>
          <a:p>
            <a:r>
              <a:rPr lang="en-US" sz="2800" b="1" dirty="0" smtClean="0"/>
              <a:t>A person who takes on the risk and organizes a business.</a:t>
            </a:r>
          </a:p>
          <a:p>
            <a:pPr lvl="1"/>
            <a:r>
              <a:rPr lang="en-US" sz="2800" b="1" dirty="0" smtClean="0"/>
              <a:t>THEY ARE CREATIVE, INNOVATIVE THINKERS, AND ARE RISK TAKERS</a:t>
            </a:r>
          </a:p>
          <a:p>
            <a:r>
              <a:rPr lang="en-US" sz="2800" b="1" dirty="0" smtClean="0"/>
              <a:t>They hope to earn a</a:t>
            </a:r>
            <a:r>
              <a:rPr lang="en-US" sz="2800" b="1" u="sng" dirty="0" smtClean="0"/>
              <a:t> </a:t>
            </a:r>
            <a:r>
              <a:rPr lang="en-US" sz="2800" b="1" u="sng" dirty="0" smtClean="0">
                <a:solidFill>
                  <a:schemeClr val="accent6">
                    <a:lumMod val="75000"/>
                  </a:schemeClr>
                </a:solidFill>
              </a:rPr>
              <a:t>profit</a:t>
            </a:r>
            <a:r>
              <a:rPr lang="en-US" sz="2800" b="1" dirty="0" smtClean="0">
                <a:solidFill>
                  <a:schemeClr val="accent6">
                    <a:lumMod val="75000"/>
                  </a:schemeClr>
                </a:solidFill>
              </a:rPr>
              <a:t>: the amount left after all production costs have been subtracted</a:t>
            </a:r>
            <a:endParaRPr lang="en-US" sz="2800" b="1" i="1" dirty="0" smtClean="0"/>
          </a:p>
          <a:p>
            <a:r>
              <a:rPr lang="en-US" sz="2800" b="1" i="1" dirty="0" smtClean="0"/>
              <a:t>Benefits:  </a:t>
            </a:r>
          </a:p>
          <a:p>
            <a:pPr lvl="1"/>
            <a:r>
              <a:rPr lang="en-US" sz="2800" b="1" i="1" dirty="0" smtClean="0"/>
              <a:t>Be Your Own Boss</a:t>
            </a:r>
          </a:p>
          <a:p>
            <a:pPr lvl="1"/>
            <a:r>
              <a:rPr lang="en-US" sz="2800" b="1" i="1" dirty="0" smtClean="0"/>
              <a:t>Receive Majority of the Profits</a:t>
            </a:r>
          </a:p>
          <a:p>
            <a:r>
              <a:rPr lang="en-US" sz="2800" b="1" i="1" dirty="0" smtClean="0"/>
              <a:t>Pitfalls:</a:t>
            </a:r>
          </a:p>
          <a:p>
            <a:pPr lvl="1"/>
            <a:r>
              <a:rPr lang="en-US" sz="2800" b="1" i="1" dirty="0" smtClean="0"/>
              <a:t>50% fail in the first 5 years</a:t>
            </a:r>
          </a:p>
          <a:p>
            <a:pPr lvl="1"/>
            <a:r>
              <a:rPr lang="en-US" sz="2800" b="1" i="1" dirty="0" smtClean="0"/>
              <a:t>Lose your own money</a:t>
            </a:r>
          </a:p>
          <a:p>
            <a:pPr lvl="1"/>
            <a:r>
              <a:rPr lang="en-US" sz="2400" b="1" i="1" dirty="0" smtClean="0">
                <a:hlinkClick r:id="rId2"/>
              </a:rPr>
              <a:t>http://www.gpb.org/georgiastories/stories/ten_billion_questions</a:t>
            </a:r>
            <a:endParaRPr lang="en-US" sz="2400" b="1" i="1" dirty="0"/>
          </a:p>
        </p:txBody>
      </p:sp>
    </p:spTree>
    <p:extLst>
      <p:ext uri="{BB962C8B-B14F-4D97-AF65-F5344CB8AC3E}">
        <p14:creationId xmlns:p14="http://schemas.microsoft.com/office/powerpoint/2010/main" val="2466651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COCA-COLA</a:t>
            </a:r>
            <a:endParaRPr lang="en-US" dirty="0"/>
          </a:p>
        </p:txBody>
      </p:sp>
      <p:sp>
        <p:nvSpPr>
          <p:cNvPr id="3" name="Content Placeholder 2"/>
          <p:cNvSpPr>
            <a:spLocks noGrp="1"/>
          </p:cNvSpPr>
          <p:nvPr>
            <p:ph idx="1"/>
          </p:nvPr>
        </p:nvSpPr>
        <p:spPr>
          <a:xfrm>
            <a:off x="3869268" y="864107"/>
            <a:ext cx="7315200" cy="5576797"/>
          </a:xfrm>
        </p:spPr>
        <p:txBody>
          <a:bodyPr>
            <a:noAutofit/>
          </a:bodyPr>
          <a:lstStyle/>
          <a:p>
            <a:r>
              <a:rPr lang="en-US" sz="2800" b="1" dirty="0" smtClean="0"/>
              <a:t>DRUGGIST- JOHN PEMBERTON-”FRENCH WINE COCA”- A SYRUP THAT INCLUDED A LARGE AMOUNT OF ALCOHOL </a:t>
            </a:r>
          </a:p>
          <a:p>
            <a:r>
              <a:rPr lang="en-US" sz="2800" b="1" dirty="0" smtClean="0"/>
              <a:t>TEMPERANCE MOVEMENT (ANTI-ALCOHOL) CAUSED HIM TO REMOVE ALCOHOL FROM HIS TONIC SYRUP, BUT IT STILL NEEDED TO TASTE GOOD.</a:t>
            </a:r>
          </a:p>
          <a:p>
            <a:r>
              <a:rPr lang="en-US" sz="2800" b="1" dirty="0" smtClean="0"/>
              <a:t>RENAMED TONIC-”COCA-COLA” AFTER ITS 2 MAIN INGREDIENTS: the coca plant and the kola nut</a:t>
            </a:r>
          </a:p>
          <a:p>
            <a:r>
              <a:rPr lang="en-US" sz="2800" b="1" dirty="0" smtClean="0"/>
              <a:t>Put into pint bottles and sold for 25¢</a:t>
            </a:r>
          </a:p>
        </p:txBody>
      </p:sp>
      <p:pic>
        <p:nvPicPr>
          <p:cNvPr id="4" name="Picture 3"/>
          <p:cNvPicPr>
            <a:picLocks noChangeAspect="1"/>
          </p:cNvPicPr>
          <p:nvPr/>
        </p:nvPicPr>
        <p:blipFill>
          <a:blip r:embed="rId2"/>
          <a:stretch>
            <a:fillRect/>
          </a:stretch>
        </p:blipFill>
        <p:spPr>
          <a:xfrm>
            <a:off x="0" y="3905488"/>
            <a:ext cx="3591182" cy="1819532"/>
          </a:xfrm>
          <a:prstGeom prst="rect">
            <a:avLst/>
          </a:prstGeom>
        </p:spPr>
      </p:pic>
    </p:spTree>
    <p:extLst>
      <p:ext uri="{BB962C8B-B14F-4D97-AF65-F5344CB8AC3E}">
        <p14:creationId xmlns:p14="http://schemas.microsoft.com/office/powerpoint/2010/main" val="11405616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74477" y="1198450"/>
            <a:ext cx="2916195" cy="2041337"/>
          </a:xfrm>
          <a:prstGeom prst="rect">
            <a:avLst/>
          </a:prstGeom>
        </p:spPr>
      </p:pic>
      <p:sp>
        <p:nvSpPr>
          <p:cNvPr id="2" name="Title 1"/>
          <p:cNvSpPr>
            <a:spLocks noGrp="1"/>
          </p:cNvSpPr>
          <p:nvPr>
            <p:ph type="title"/>
          </p:nvPr>
        </p:nvSpPr>
        <p:spPr>
          <a:xfrm>
            <a:off x="256032" y="1198450"/>
            <a:ext cx="2834640" cy="2321990"/>
          </a:xfrm>
        </p:spPr>
        <p:txBody>
          <a:bodyPr/>
          <a:lstStyle/>
          <a:p>
            <a:endParaRPr lang="en-US" dirty="0"/>
          </a:p>
        </p:txBody>
      </p:sp>
      <p:sp>
        <p:nvSpPr>
          <p:cNvPr id="3" name="Content Placeholder 2"/>
          <p:cNvSpPr>
            <a:spLocks noGrp="1"/>
          </p:cNvSpPr>
          <p:nvPr>
            <p:ph idx="1"/>
          </p:nvPr>
        </p:nvSpPr>
        <p:spPr>
          <a:xfrm>
            <a:off x="3601453" y="388621"/>
            <a:ext cx="7581659" cy="6115050"/>
          </a:xfrm>
        </p:spPr>
        <p:txBody>
          <a:bodyPr>
            <a:normAutofit fontScale="92500"/>
          </a:bodyPr>
          <a:lstStyle/>
          <a:p>
            <a:endParaRPr lang="en-US" sz="2800" dirty="0" smtClean="0"/>
          </a:p>
          <a:p>
            <a:r>
              <a:rPr lang="en-US" sz="2800" b="1" dirty="0" smtClean="0"/>
              <a:t>Soda </a:t>
            </a:r>
            <a:r>
              <a:rPr lang="en-US" sz="2800" b="1" dirty="0"/>
              <a:t>jerk, Willis Venable, customer wanted headache tonic; Venable mixed syrup with soda water- customer loved it!</a:t>
            </a:r>
          </a:p>
          <a:p>
            <a:r>
              <a:rPr lang="en-US" sz="2800" b="1" dirty="0"/>
              <a:t>Asa Candler bought all stock/ $2300.</a:t>
            </a:r>
          </a:p>
          <a:p>
            <a:r>
              <a:rPr lang="en-US" sz="2800" b="1" dirty="0"/>
              <a:t>1892-drink very popular Candler made Coke a recognizable </a:t>
            </a:r>
            <a:r>
              <a:rPr lang="en-US" sz="2800" b="1" dirty="0" smtClean="0"/>
              <a:t>brand-formed Coca-Cola Company</a:t>
            </a:r>
          </a:p>
          <a:p>
            <a:r>
              <a:rPr lang="en-US" sz="2800" b="1" dirty="0" smtClean="0"/>
              <a:t>1919-Candler sold company to Ernest Woodruff for $25 million </a:t>
            </a:r>
          </a:p>
          <a:p>
            <a:r>
              <a:rPr lang="en-US" sz="2800" b="1" dirty="0" smtClean="0"/>
              <a:t>Woodruff started international advertising campaign/built bottling plants in Europe during WWII</a:t>
            </a:r>
          </a:p>
          <a:p>
            <a:r>
              <a:rPr lang="en-US" sz="2800" dirty="0">
                <a:hlinkClick r:id="rId3"/>
              </a:rPr>
              <a:t>http://</a:t>
            </a:r>
            <a:r>
              <a:rPr lang="en-US" sz="2800" dirty="0" smtClean="0">
                <a:hlinkClick r:id="rId3"/>
              </a:rPr>
              <a:t>www.gpb.org/georgiastories/stories/coca-cola</a:t>
            </a:r>
            <a:endParaRPr lang="en-US" sz="2800" dirty="0" smtClean="0"/>
          </a:p>
          <a:p>
            <a:endParaRPr lang="en-US" sz="2800" dirty="0"/>
          </a:p>
          <a:p>
            <a:endParaRPr lang="en-US" dirty="0"/>
          </a:p>
        </p:txBody>
      </p:sp>
      <p:pic>
        <p:nvPicPr>
          <p:cNvPr id="5" name="Picture 4"/>
          <p:cNvPicPr>
            <a:picLocks noChangeAspect="1"/>
          </p:cNvPicPr>
          <p:nvPr/>
        </p:nvPicPr>
        <p:blipFill>
          <a:blip r:embed="rId4"/>
          <a:stretch>
            <a:fillRect/>
          </a:stretch>
        </p:blipFill>
        <p:spPr>
          <a:xfrm>
            <a:off x="363664" y="3796765"/>
            <a:ext cx="2619375" cy="1743075"/>
          </a:xfrm>
          <a:prstGeom prst="rect">
            <a:avLst/>
          </a:prstGeom>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15953496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t/>
            </a:r>
            <a:br>
              <a:rPr lang="en-US" sz="4800" b="1" dirty="0" smtClean="0"/>
            </a:br>
            <a:r>
              <a:rPr lang="en-US" sz="4800" b="1" dirty="0"/>
              <a:t/>
            </a:r>
            <a:br>
              <a:rPr lang="en-US" sz="4800" b="1" dirty="0"/>
            </a:br>
            <a:r>
              <a:rPr lang="en-US" sz="4800" b="1" dirty="0" smtClean="0"/>
              <a:t/>
            </a:r>
            <a:br>
              <a:rPr lang="en-US" sz="4800" b="1" dirty="0" smtClean="0"/>
            </a:br>
            <a:r>
              <a:rPr lang="en-US" sz="4800" b="1" dirty="0"/>
              <a:t/>
            </a:r>
            <a:br>
              <a:rPr lang="en-US" sz="4800" b="1" dirty="0"/>
            </a:br>
            <a:r>
              <a:rPr lang="en-US" sz="4800" b="1" dirty="0" smtClean="0"/>
              <a:t>DELTA</a:t>
            </a:r>
            <a:br>
              <a:rPr lang="en-US" sz="4800" b="1" dirty="0" smtClean="0"/>
            </a:br>
            <a:r>
              <a:rPr lang="en-US" sz="4800" b="1" dirty="0" smtClean="0"/>
              <a:t>AIRLINES</a:t>
            </a:r>
            <a:endParaRPr lang="en-US" sz="4800" b="1" dirty="0"/>
          </a:p>
        </p:txBody>
      </p:sp>
      <p:sp>
        <p:nvSpPr>
          <p:cNvPr id="3" name="Content Placeholder 2"/>
          <p:cNvSpPr>
            <a:spLocks noGrp="1"/>
          </p:cNvSpPr>
          <p:nvPr>
            <p:ph idx="1"/>
          </p:nvPr>
        </p:nvSpPr>
        <p:spPr/>
        <p:txBody>
          <a:bodyPr/>
          <a:lstStyle/>
          <a:p>
            <a:r>
              <a:rPr lang="en-US" sz="3600" dirty="0" smtClean="0">
                <a:solidFill>
                  <a:schemeClr val="accent1">
                    <a:lumMod val="75000"/>
                  </a:schemeClr>
                </a:solidFill>
              </a:rPr>
              <a:t>1924</a:t>
            </a:r>
            <a:r>
              <a:rPr lang="en-US" sz="3600" dirty="0" smtClean="0"/>
              <a:t>- </a:t>
            </a:r>
            <a:r>
              <a:rPr lang="en-US" sz="3600" b="1" u="sng" dirty="0" smtClean="0"/>
              <a:t>HUFF DALAND DUSTERS</a:t>
            </a:r>
          </a:p>
          <a:p>
            <a:r>
              <a:rPr lang="en-US" sz="3600" dirty="0" smtClean="0">
                <a:solidFill>
                  <a:schemeClr val="accent4"/>
                </a:solidFill>
              </a:rPr>
              <a:t>MACON</a:t>
            </a:r>
          </a:p>
          <a:p>
            <a:r>
              <a:rPr lang="en-US" sz="3600" dirty="0" smtClean="0">
                <a:solidFill>
                  <a:srgbClr val="FF0000"/>
                </a:solidFill>
              </a:rPr>
              <a:t>FIRST COMMERCIAL CROP-DUSTING COMPANY </a:t>
            </a:r>
          </a:p>
          <a:p>
            <a:r>
              <a:rPr lang="en-US" sz="3600" dirty="0" smtClean="0"/>
              <a:t>(</a:t>
            </a:r>
            <a:r>
              <a:rPr lang="en-US" sz="3600" i="1" dirty="0" smtClean="0">
                <a:solidFill>
                  <a:srgbClr val="00B0F0"/>
                </a:solidFill>
              </a:rPr>
              <a:t>TARGET-BOLL WEEVIL)</a:t>
            </a:r>
          </a:p>
          <a:p>
            <a:r>
              <a:rPr lang="en-US" sz="3600" dirty="0" smtClean="0"/>
              <a:t>SOLD IN 1928 TO BUSINESSMEN IN MONROE, LOUISIANA</a:t>
            </a:r>
          </a:p>
          <a:p>
            <a:r>
              <a:rPr lang="en-US" sz="3600" dirty="0" smtClean="0"/>
              <a:t>RENAMED-DELTA AIR SERVICE</a:t>
            </a:r>
          </a:p>
          <a:p>
            <a:endParaRPr lang="en-US" dirty="0"/>
          </a:p>
        </p:txBody>
      </p:sp>
      <p:pic>
        <p:nvPicPr>
          <p:cNvPr id="4" name="Picture 3"/>
          <p:cNvPicPr>
            <a:picLocks noChangeAspect="1"/>
          </p:cNvPicPr>
          <p:nvPr/>
        </p:nvPicPr>
        <p:blipFill>
          <a:blip r:embed="rId2"/>
          <a:stretch>
            <a:fillRect/>
          </a:stretch>
        </p:blipFill>
        <p:spPr>
          <a:xfrm>
            <a:off x="-32847" y="1236833"/>
            <a:ext cx="3519014" cy="2437243"/>
          </a:xfrm>
          <a:prstGeom prst="rect">
            <a:avLst/>
          </a:prstGeom>
        </p:spPr>
      </p:pic>
    </p:spTree>
    <p:extLst>
      <p:ext uri="{BB962C8B-B14F-4D97-AF65-F5344CB8AC3E}">
        <p14:creationId xmlns:p14="http://schemas.microsoft.com/office/powerpoint/2010/main" val="1487594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48" y="1123837"/>
            <a:ext cx="3779620" cy="4601183"/>
          </a:xfrm>
        </p:spPr>
        <p:txBody>
          <a:bodyPr/>
          <a:lstStyle/>
          <a:p>
            <a:r>
              <a:rPr lang="en-US" sz="4000" b="1" dirty="0" smtClean="0"/>
              <a:t>Goods/Services </a:t>
            </a:r>
            <a:r>
              <a:rPr lang="en-US" dirty="0" smtClean="0"/>
              <a:t/>
            </a:r>
            <a:br>
              <a:rPr lang="en-US" dirty="0" smtClean="0"/>
            </a:br>
            <a:r>
              <a:rPr lang="en-US" dirty="0" smtClean="0"/>
              <a:t>--</a:t>
            </a:r>
            <a:r>
              <a:rPr lang="en-US" i="1" dirty="0" smtClean="0"/>
              <a:t>Pre-historic</a:t>
            </a:r>
            <a:endParaRPr lang="en-US" i="1" dirty="0"/>
          </a:p>
        </p:txBody>
      </p:sp>
      <p:sp>
        <p:nvSpPr>
          <p:cNvPr id="3" name="Content Placeholder 2"/>
          <p:cNvSpPr>
            <a:spLocks noGrp="1"/>
          </p:cNvSpPr>
          <p:nvPr>
            <p:ph idx="1"/>
          </p:nvPr>
        </p:nvSpPr>
        <p:spPr/>
        <p:txBody>
          <a:bodyPr>
            <a:normAutofit/>
          </a:bodyPr>
          <a:lstStyle/>
          <a:p>
            <a:r>
              <a:rPr lang="en-US" sz="5400" b="1" dirty="0" smtClean="0"/>
              <a:t>Corn or maze</a:t>
            </a:r>
          </a:p>
          <a:p>
            <a:r>
              <a:rPr lang="en-US" sz="5400" b="1" dirty="0" smtClean="0"/>
              <a:t>Gourds</a:t>
            </a:r>
          </a:p>
          <a:p>
            <a:r>
              <a:rPr lang="en-US" sz="5400" b="1" dirty="0" smtClean="0"/>
              <a:t>Green beans</a:t>
            </a:r>
          </a:p>
          <a:p>
            <a:r>
              <a:rPr lang="en-US" sz="5400" b="1" dirty="0" smtClean="0"/>
              <a:t>Squash</a:t>
            </a:r>
          </a:p>
          <a:p>
            <a:r>
              <a:rPr lang="en-US" sz="5400" b="1" dirty="0" smtClean="0"/>
              <a:t>Sunflowers</a:t>
            </a:r>
          </a:p>
          <a:p>
            <a:pPr marL="0" indent="0">
              <a:buNone/>
            </a:pPr>
            <a:endParaRPr lang="en-US" sz="4000" b="1" dirty="0"/>
          </a:p>
        </p:txBody>
      </p:sp>
    </p:spTree>
    <p:extLst>
      <p:ext uri="{BB962C8B-B14F-4D97-AF65-F5344CB8AC3E}">
        <p14:creationId xmlns:p14="http://schemas.microsoft.com/office/powerpoint/2010/main" val="36915551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632" y="1123837"/>
            <a:ext cx="2947482" cy="4601183"/>
          </a:xfrm>
        </p:spPr>
        <p:txBody>
          <a:bodyPr>
            <a:normAutofit/>
          </a:bodyPr>
          <a:lstStyle/>
          <a:p>
            <a:r>
              <a:rPr lang="en-US" sz="5400" b="1" dirty="0" smtClean="0"/>
              <a:t/>
            </a:r>
            <a:br>
              <a:rPr lang="en-US" sz="5400" b="1" dirty="0" smtClean="0"/>
            </a:br>
            <a:r>
              <a:rPr lang="en-US" sz="5400" b="1" dirty="0"/>
              <a:t/>
            </a:r>
            <a:br>
              <a:rPr lang="en-US" sz="5400" b="1" dirty="0"/>
            </a:br>
            <a:r>
              <a:rPr lang="en-US" sz="5400" b="1" dirty="0" smtClean="0"/>
              <a:t/>
            </a:r>
            <a:br>
              <a:rPr lang="en-US" sz="5400" b="1" dirty="0" smtClean="0"/>
            </a:br>
            <a:r>
              <a:rPr lang="en-US" sz="5400" b="1" dirty="0"/>
              <a:t/>
            </a:r>
            <a:br>
              <a:rPr lang="en-US" sz="5400" b="1" dirty="0"/>
            </a:br>
            <a:r>
              <a:rPr lang="en-US" sz="5400" b="1" dirty="0" smtClean="0"/>
              <a:t>DELTA</a:t>
            </a:r>
            <a:endParaRPr lang="en-US" sz="5400" b="1" dirty="0"/>
          </a:p>
        </p:txBody>
      </p:sp>
      <p:sp>
        <p:nvSpPr>
          <p:cNvPr id="3" name="Content Placeholder 2"/>
          <p:cNvSpPr>
            <a:spLocks noGrp="1"/>
          </p:cNvSpPr>
          <p:nvPr>
            <p:ph sz="half" idx="1"/>
          </p:nvPr>
        </p:nvSpPr>
        <p:spPr/>
        <p:txBody>
          <a:bodyPr/>
          <a:lstStyle/>
          <a:p>
            <a:r>
              <a:rPr lang="en-US" sz="2800" dirty="0" smtClean="0"/>
              <a:t>CONTINUED CROP DUSTING UNTIL 1966</a:t>
            </a:r>
          </a:p>
          <a:p>
            <a:r>
              <a:rPr lang="en-US" sz="2800" dirty="0" smtClean="0"/>
              <a:t>1929- BOUGHT 5 PASSENGER PLANES</a:t>
            </a:r>
          </a:p>
          <a:p>
            <a:r>
              <a:rPr lang="en-US" sz="2800" dirty="0" smtClean="0"/>
              <a:t>1934-AIRMAIL CONTRACT BROUGHT DELTA TO ATLANTA</a:t>
            </a:r>
          </a:p>
          <a:p>
            <a:endParaRPr lang="en-US" dirty="0" smtClean="0"/>
          </a:p>
          <a:p>
            <a:endParaRPr lang="en-US" dirty="0"/>
          </a:p>
        </p:txBody>
      </p:sp>
      <p:sp>
        <p:nvSpPr>
          <p:cNvPr id="4" name="Content Placeholder 3"/>
          <p:cNvSpPr>
            <a:spLocks noGrp="1"/>
          </p:cNvSpPr>
          <p:nvPr>
            <p:ph sz="half" idx="2"/>
          </p:nvPr>
        </p:nvSpPr>
        <p:spPr/>
        <p:txBody>
          <a:bodyPr>
            <a:normAutofit/>
          </a:bodyPr>
          <a:lstStyle/>
          <a:p>
            <a:r>
              <a:rPr lang="en-US" sz="2800" dirty="0" smtClean="0">
                <a:solidFill>
                  <a:srgbClr val="0070C0"/>
                </a:solidFill>
              </a:rPr>
              <a:t>WWII-</a:t>
            </a:r>
          </a:p>
          <a:p>
            <a:r>
              <a:rPr lang="en-US" sz="2800" dirty="0" smtClean="0"/>
              <a:t>TRAINED ARMY PILOTS AND MECHANICS</a:t>
            </a:r>
          </a:p>
          <a:p>
            <a:r>
              <a:rPr lang="en-US" sz="2800" dirty="0" smtClean="0"/>
              <a:t>MODIFIED AIRCRAFT FOR USE BY MILITARY</a:t>
            </a:r>
            <a:endParaRPr lang="en-US" sz="2800" dirty="0"/>
          </a:p>
        </p:txBody>
      </p:sp>
      <p:pic>
        <p:nvPicPr>
          <p:cNvPr id="6" name="Picture 5"/>
          <p:cNvPicPr>
            <a:picLocks noChangeAspect="1"/>
          </p:cNvPicPr>
          <p:nvPr/>
        </p:nvPicPr>
        <p:blipFill>
          <a:blip r:embed="rId2"/>
          <a:stretch>
            <a:fillRect/>
          </a:stretch>
        </p:blipFill>
        <p:spPr>
          <a:xfrm>
            <a:off x="93586" y="977790"/>
            <a:ext cx="3298838" cy="2446638"/>
          </a:xfrm>
          <a:prstGeom prst="rect">
            <a:avLst/>
          </a:prstGeom>
        </p:spPr>
      </p:pic>
    </p:spTree>
    <p:extLst>
      <p:ext uri="{BB962C8B-B14F-4D97-AF65-F5344CB8AC3E}">
        <p14:creationId xmlns:p14="http://schemas.microsoft.com/office/powerpoint/2010/main" val="29174917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DELTA</a:t>
            </a:r>
            <a:endParaRPr lang="en-US" sz="5400" b="1" dirty="0"/>
          </a:p>
        </p:txBody>
      </p:sp>
      <p:sp>
        <p:nvSpPr>
          <p:cNvPr id="3" name="Content Placeholder 2"/>
          <p:cNvSpPr>
            <a:spLocks noGrp="1"/>
          </p:cNvSpPr>
          <p:nvPr>
            <p:ph idx="1"/>
          </p:nvPr>
        </p:nvSpPr>
        <p:spPr/>
        <p:txBody>
          <a:bodyPr>
            <a:normAutofit/>
          </a:bodyPr>
          <a:lstStyle/>
          <a:p>
            <a:r>
              <a:rPr lang="en-US" sz="3600" dirty="0" smtClean="0"/>
              <a:t>1953- MERGED WITH CHICAGO AND SOUTHERN AIRLINES</a:t>
            </a:r>
          </a:p>
          <a:p>
            <a:r>
              <a:rPr lang="en-US" sz="3600" dirty="0" smtClean="0"/>
              <a:t>1972- MERGED WITH NORTHEAST AIRLINES</a:t>
            </a:r>
          </a:p>
          <a:p>
            <a:r>
              <a:rPr lang="en-US" sz="3600" dirty="0" smtClean="0"/>
              <a:t>1987-MERGED WITH WESTERN AIRLINES</a:t>
            </a:r>
            <a:endParaRPr lang="en-US" sz="3600" dirty="0"/>
          </a:p>
        </p:txBody>
      </p:sp>
      <p:pic>
        <p:nvPicPr>
          <p:cNvPr id="4" name="Picture 3"/>
          <p:cNvPicPr>
            <a:picLocks noChangeAspect="1"/>
          </p:cNvPicPr>
          <p:nvPr/>
        </p:nvPicPr>
        <p:blipFill>
          <a:blip r:embed="rId2"/>
          <a:stretch>
            <a:fillRect/>
          </a:stretch>
        </p:blipFill>
        <p:spPr>
          <a:xfrm>
            <a:off x="771526" y="3848595"/>
            <a:ext cx="2428875" cy="1876425"/>
          </a:xfrm>
          <a:prstGeom prst="rect">
            <a:avLst/>
          </a:prstGeom>
        </p:spPr>
      </p:pic>
      <p:pic>
        <p:nvPicPr>
          <p:cNvPr id="5" name="Picture 4"/>
          <p:cNvPicPr>
            <a:picLocks noChangeAspect="1"/>
          </p:cNvPicPr>
          <p:nvPr/>
        </p:nvPicPr>
        <p:blipFill>
          <a:blip r:embed="rId3"/>
          <a:stretch>
            <a:fillRect/>
          </a:stretch>
        </p:blipFill>
        <p:spPr>
          <a:xfrm>
            <a:off x="71226" y="700215"/>
            <a:ext cx="3310868" cy="2383825"/>
          </a:xfrm>
          <a:prstGeom prst="rect">
            <a:avLst/>
          </a:prstGeom>
        </p:spPr>
      </p:pic>
    </p:spTree>
    <p:extLst>
      <p:ext uri="{BB962C8B-B14F-4D97-AF65-F5344CB8AC3E}">
        <p14:creationId xmlns:p14="http://schemas.microsoft.com/office/powerpoint/2010/main" val="2044312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GEORGIA -</a:t>
            </a:r>
            <a:br>
              <a:rPr lang="en-US" b="1" dirty="0" smtClean="0"/>
            </a:br>
            <a:r>
              <a:rPr lang="en-US" b="1" dirty="0" smtClean="0"/>
              <a:t>PACIFIC</a:t>
            </a:r>
            <a:endParaRPr lang="en-US" b="1" dirty="0"/>
          </a:p>
        </p:txBody>
      </p:sp>
      <p:sp>
        <p:nvSpPr>
          <p:cNvPr id="3" name="Content Placeholder 2"/>
          <p:cNvSpPr>
            <a:spLocks noGrp="1"/>
          </p:cNvSpPr>
          <p:nvPr>
            <p:ph idx="1"/>
          </p:nvPr>
        </p:nvSpPr>
        <p:spPr>
          <a:xfrm>
            <a:off x="3869268" y="262890"/>
            <a:ext cx="7315200" cy="6377940"/>
          </a:xfrm>
        </p:spPr>
        <p:txBody>
          <a:bodyPr>
            <a:normAutofit/>
          </a:bodyPr>
          <a:lstStyle/>
          <a:p>
            <a:r>
              <a:rPr lang="en-US" sz="2400" b="1" dirty="0" smtClean="0">
                <a:solidFill>
                  <a:srgbClr val="7030A0"/>
                </a:solidFill>
              </a:rPr>
              <a:t>1927-</a:t>
            </a:r>
            <a:r>
              <a:rPr lang="en-US" sz="2400" b="1" dirty="0" smtClean="0">
                <a:solidFill>
                  <a:srgbClr val="00B0F0"/>
                </a:solidFill>
              </a:rPr>
              <a:t>OWEN CHEATHAM </a:t>
            </a:r>
            <a:r>
              <a:rPr lang="en-US" sz="2400" b="1" dirty="0" smtClean="0"/>
              <a:t>FOUNDED </a:t>
            </a:r>
            <a:r>
              <a:rPr lang="en-US" sz="2400" b="1" dirty="0" smtClean="0">
                <a:solidFill>
                  <a:srgbClr val="0070C0"/>
                </a:solidFill>
              </a:rPr>
              <a:t>GEORGIA HARDWOOD LUMBER COMPANY</a:t>
            </a:r>
            <a:r>
              <a:rPr lang="en-US" sz="2400" b="1" dirty="0" smtClean="0"/>
              <a:t> IN </a:t>
            </a:r>
            <a:r>
              <a:rPr lang="en-US" sz="2400" b="1" dirty="0" smtClean="0">
                <a:solidFill>
                  <a:srgbClr val="FF0000"/>
                </a:solidFill>
              </a:rPr>
              <a:t>AUGUSTA</a:t>
            </a:r>
          </a:p>
          <a:p>
            <a:r>
              <a:rPr lang="en-US" sz="2400" b="1" dirty="0" smtClean="0">
                <a:solidFill>
                  <a:schemeClr val="accent6">
                    <a:lumMod val="75000"/>
                  </a:schemeClr>
                </a:solidFill>
              </a:rPr>
              <a:t>WHOLESALER</a:t>
            </a:r>
            <a:r>
              <a:rPr lang="en-US" sz="2400" b="1" dirty="0" smtClean="0"/>
              <a:t> OF HARDWOOD LUMBER (</a:t>
            </a:r>
            <a:r>
              <a:rPr lang="en-US" sz="2400" b="1" dirty="0" smtClean="0">
                <a:solidFill>
                  <a:schemeClr val="accent6">
                    <a:lumMod val="75000"/>
                  </a:schemeClr>
                </a:solidFill>
              </a:rPr>
              <a:t>a business that sells to other businesses)</a:t>
            </a:r>
          </a:p>
          <a:p>
            <a:r>
              <a:rPr lang="en-US" sz="2400" b="1" dirty="0" smtClean="0">
                <a:solidFill>
                  <a:srgbClr val="0070C0"/>
                </a:solidFill>
              </a:rPr>
              <a:t>TODAY- LEADING MANUFACTURES AND MARKETERS OF:</a:t>
            </a:r>
          </a:p>
          <a:p>
            <a:pPr lvl="1"/>
            <a:r>
              <a:rPr lang="en-US" sz="2400" b="1" dirty="0" smtClean="0"/>
              <a:t>TISSUE</a:t>
            </a:r>
          </a:p>
          <a:p>
            <a:pPr lvl="1"/>
            <a:r>
              <a:rPr lang="en-US" sz="2400" b="1" dirty="0" smtClean="0"/>
              <a:t>PULP</a:t>
            </a:r>
          </a:p>
          <a:p>
            <a:pPr lvl="1"/>
            <a:r>
              <a:rPr lang="en-US" sz="2400" b="1" dirty="0" smtClean="0"/>
              <a:t>PAPER</a:t>
            </a:r>
          </a:p>
          <a:p>
            <a:pPr lvl="1"/>
            <a:r>
              <a:rPr lang="en-US" sz="2400" b="1" dirty="0" smtClean="0"/>
              <a:t>PACKAGING</a:t>
            </a:r>
          </a:p>
          <a:p>
            <a:pPr lvl="1"/>
            <a:r>
              <a:rPr lang="en-US" sz="2400" b="1" dirty="0" smtClean="0"/>
              <a:t>BUILDING PRODUCTS</a:t>
            </a:r>
          </a:p>
          <a:p>
            <a:pPr lvl="1"/>
            <a:r>
              <a:rPr lang="en-US" sz="2400" b="1" dirty="0" smtClean="0"/>
              <a:t>CHEMICALS</a:t>
            </a:r>
          </a:p>
          <a:p>
            <a:pPr lvl="1"/>
            <a:r>
              <a:rPr lang="en-US" sz="2400" b="1" dirty="0" smtClean="0"/>
              <a:t>(BRAWNY PAPER TOWELS, DIXIE CUPS &amp; PLATES, QUILTED NORTHERN toilet paper)</a:t>
            </a:r>
            <a:endParaRPr lang="en-US" sz="2400" b="1" dirty="0"/>
          </a:p>
        </p:txBody>
      </p:sp>
      <p:pic>
        <p:nvPicPr>
          <p:cNvPr id="4" name="Picture 3"/>
          <p:cNvPicPr>
            <a:picLocks noChangeAspect="1"/>
          </p:cNvPicPr>
          <p:nvPr/>
        </p:nvPicPr>
        <p:blipFill>
          <a:blip r:embed="rId2"/>
          <a:stretch>
            <a:fillRect/>
          </a:stretch>
        </p:blipFill>
        <p:spPr>
          <a:xfrm>
            <a:off x="640080" y="843285"/>
            <a:ext cx="1998122" cy="1998122"/>
          </a:xfrm>
          <a:prstGeom prst="rect">
            <a:avLst/>
          </a:prstGeom>
        </p:spPr>
      </p:pic>
      <p:pic>
        <p:nvPicPr>
          <p:cNvPr id="5" name="Picture 4"/>
          <p:cNvPicPr>
            <a:picLocks noChangeAspect="1"/>
          </p:cNvPicPr>
          <p:nvPr/>
        </p:nvPicPr>
        <p:blipFill>
          <a:blip r:embed="rId3"/>
          <a:stretch>
            <a:fillRect/>
          </a:stretch>
        </p:blipFill>
        <p:spPr>
          <a:xfrm>
            <a:off x="0" y="3912072"/>
            <a:ext cx="3429000" cy="2543175"/>
          </a:xfrm>
          <a:prstGeom prst="rect">
            <a:avLst/>
          </a:prstGeom>
        </p:spPr>
      </p:pic>
    </p:spTree>
    <p:extLst>
      <p:ext uri="{BB962C8B-B14F-4D97-AF65-F5344CB8AC3E}">
        <p14:creationId xmlns:p14="http://schemas.microsoft.com/office/powerpoint/2010/main" val="5323345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HOME</a:t>
            </a:r>
            <a:br>
              <a:rPr lang="en-US" sz="5400" b="1" dirty="0" smtClean="0"/>
            </a:br>
            <a:r>
              <a:rPr lang="en-US" sz="5400" b="1" dirty="0" smtClean="0"/>
              <a:t>DEPOT</a:t>
            </a:r>
            <a:endParaRPr lang="en-US" sz="5400" b="1" dirty="0"/>
          </a:p>
        </p:txBody>
      </p:sp>
      <p:sp>
        <p:nvSpPr>
          <p:cNvPr id="3" name="Content Placeholder 2"/>
          <p:cNvSpPr>
            <a:spLocks noGrp="1"/>
          </p:cNvSpPr>
          <p:nvPr>
            <p:ph idx="1"/>
          </p:nvPr>
        </p:nvSpPr>
        <p:spPr>
          <a:xfrm>
            <a:off x="3869268" y="864108"/>
            <a:ext cx="7315200" cy="5719572"/>
          </a:xfrm>
        </p:spPr>
        <p:txBody>
          <a:bodyPr>
            <a:normAutofit/>
          </a:bodyPr>
          <a:lstStyle/>
          <a:p>
            <a:r>
              <a:rPr lang="en-US" sz="3600" b="1" dirty="0" smtClean="0"/>
              <a:t>JUNE 22,1979-  </a:t>
            </a:r>
            <a:r>
              <a:rPr lang="en-US" sz="3600" dirty="0" smtClean="0"/>
              <a:t>FIRST STORE IN ATLANTA</a:t>
            </a:r>
          </a:p>
          <a:p>
            <a:r>
              <a:rPr lang="en-US" sz="3600" b="1" dirty="0" smtClean="0">
                <a:solidFill>
                  <a:schemeClr val="accent3"/>
                </a:solidFill>
              </a:rPr>
              <a:t>BERNIE MARCUS </a:t>
            </a:r>
          </a:p>
          <a:p>
            <a:r>
              <a:rPr lang="en-US" sz="3600" b="1" dirty="0" smtClean="0">
                <a:solidFill>
                  <a:schemeClr val="accent3"/>
                </a:solidFill>
              </a:rPr>
              <a:t>ARTHUR BLANK</a:t>
            </a:r>
          </a:p>
          <a:p>
            <a:r>
              <a:rPr lang="en-US" sz="3600" dirty="0" smtClean="0"/>
              <a:t>BEGAN AS </a:t>
            </a:r>
            <a:r>
              <a:rPr lang="en-US" sz="3600" b="1" dirty="0" smtClean="0"/>
              <a:t>WAREHOUSE STORES </a:t>
            </a:r>
            <a:r>
              <a:rPr lang="en-US" sz="3600" dirty="0" smtClean="0"/>
              <a:t>FILLED WITH WIDE ASSORTMENT OF PRODUCTS AT LOWEST PRICES AND BEST CUSTOMER SERVICE</a:t>
            </a:r>
          </a:p>
          <a:p>
            <a:endParaRPr lang="en-US" dirty="0" smtClean="0"/>
          </a:p>
        </p:txBody>
      </p:sp>
      <p:pic>
        <p:nvPicPr>
          <p:cNvPr id="4" name="Picture 3"/>
          <p:cNvPicPr>
            <a:picLocks noChangeAspect="1"/>
          </p:cNvPicPr>
          <p:nvPr/>
        </p:nvPicPr>
        <p:blipFill>
          <a:blip r:embed="rId2"/>
          <a:stretch>
            <a:fillRect/>
          </a:stretch>
        </p:blipFill>
        <p:spPr>
          <a:xfrm>
            <a:off x="600077" y="1005841"/>
            <a:ext cx="1400174" cy="1400174"/>
          </a:xfrm>
          <a:prstGeom prst="rect">
            <a:avLst/>
          </a:prstGeom>
        </p:spPr>
      </p:pic>
      <p:pic>
        <p:nvPicPr>
          <p:cNvPr id="5" name="Picture 4"/>
          <p:cNvPicPr>
            <a:picLocks noChangeAspect="1"/>
          </p:cNvPicPr>
          <p:nvPr/>
        </p:nvPicPr>
        <p:blipFill>
          <a:blip r:embed="rId3"/>
          <a:stretch>
            <a:fillRect/>
          </a:stretch>
        </p:blipFill>
        <p:spPr>
          <a:xfrm>
            <a:off x="297910" y="4242816"/>
            <a:ext cx="2857500" cy="1600200"/>
          </a:xfrm>
          <a:prstGeom prst="rect">
            <a:avLst/>
          </a:prstGeom>
        </p:spPr>
      </p:pic>
    </p:spTree>
    <p:extLst>
      <p:ext uri="{BB962C8B-B14F-4D97-AF65-F5344CB8AC3E}">
        <p14:creationId xmlns:p14="http://schemas.microsoft.com/office/powerpoint/2010/main" val="240888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REVENUE</a:t>
            </a:r>
            <a:br>
              <a:rPr lang="en-US" sz="4000" b="1" dirty="0" smtClean="0"/>
            </a:br>
            <a:r>
              <a:rPr lang="en-US" sz="4000" b="1" dirty="0" smtClean="0"/>
              <a:t>          &amp;</a:t>
            </a:r>
            <a:br>
              <a:rPr lang="en-US" sz="4000" b="1" dirty="0" smtClean="0"/>
            </a:br>
            <a:r>
              <a:rPr lang="en-US" sz="4000" b="1" dirty="0" smtClean="0"/>
              <a:t>SPENDING</a:t>
            </a:r>
            <a:endParaRPr lang="en-US" sz="4000" b="1" dirty="0"/>
          </a:p>
        </p:txBody>
      </p:sp>
      <p:sp>
        <p:nvSpPr>
          <p:cNvPr id="3" name="Content Placeholder 2"/>
          <p:cNvSpPr>
            <a:spLocks noGrp="1"/>
          </p:cNvSpPr>
          <p:nvPr>
            <p:ph idx="1"/>
          </p:nvPr>
        </p:nvSpPr>
        <p:spPr/>
        <p:txBody>
          <a:bodyPr>
            <a:normAutofit/>
          </a:bodyPr>
          <a:lstStyle/>
          <a:p>
            <a:r>
              <a:rPr lang="en-US" sz="3200" b="1" dirty="0" smtClean="0"/>
              <a:t>TAXES PAID FOR GOVERNMENT SERVICES</a:t>
            </a:r>
          </a:p>
          <a:p>
            <a:r>
              <a:rPr lang="en-US" sz="3200" b="1" dirty="0" smtClean="0"/>
              <a:t>MOST OF GEORGIA’S REVENUE COMES FROM </a:t>
            </a:r>
            <a:r>
              <a:rPr lang="en-US" sz="3200" b="1" dirty="0" smtClean="0">
                <a:solidFill>
                  <a:srgbClr val="FF0000"/>
                </a:solidFill>
              </a:rPr>
              <a:t>STATE INCOME TAX</a:t>
            </a:r>
          </a:p>
          <a:p>
            <a:r>
              <a:rPr lang="en-US" sz="3200" b="1" dirty="0" smtClean="0"/>
              <a:t>OTHER GEORGIA REVENUE COMES FROM </a:t>
            </a:r>
            <a:r>
              <a:rPr lang="en-US" sz="3200" b="1" dirty="0" smtClean="0">
                <a:solidFill>
                  <a:schemeClr val="accent1">
                    <a:lumMod val="75000"/>
                  </a:schemeClr>
                </a:solidFill>
              </a:rPr>
              <a:t>SALES TAX</a:t>
            </a:r>
          </a:p>
          <a:p>
            <a:r>
              <a:rPr lang="en-US" sz="3200" b="1" dirty="0" smtClean="0"/>
              <a:t>GOVERNMENT OFFICE PREDICTS REVENUE AND ADJUSTS THE BUDGET ACCORDINGLY</a:t>
            </a:r>
            <a:endParaRPr lang="en-US" sz="3200" b="1" dirty="0"/>
          </a:p>
        </p:txBody>
      </p:sp>
    </p:spTree>
    <p:extLst>
      <p:ext uri="{BB962C8B-B14F-4D97-AF65-F5344CB8AC3E}">
        <p14:creationId xmlns:p14="http://schemas.microsoft.com/office/powerpoint/2010/main" val="29981109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REVENUE</a:t>
            </a:r>
            <a:endParaRPr lang="en-US" sz="4000" b="1" dirty="0"/>
          </a:p>
        </p:txBody>
      </p:sp>
      <p:sp>
        <p:nvSpPr>
          <p:cNvPr id="3" name="Text Placeholder 2"/>
          <p:cNvSpPr>
            <a:spLocks noGrp="1"/>
          </p:cNvSpPr>
          <p:nvPr>
            <p:ph type="body" idx="1"/>
          </p:nvPr>
        </p:nvSpPr>
        <p:spPr>
          <a:xfrm>
            <a:off x="3867912" y="1123837"/>
            <a:ext cx="3570856" cy="433115"/>
          </a:xfrm>
        </p:spPr>
        <p:txBody>
          <a:bodyPr>
            <a:normAutofit fontScale="77500" lnSpcReduction="20000"/>
          </a:bodyPr>
          <a:lstStyle/>
          <a:p>
            <a:r>
              <a:rPr lang="en-US" sz="3000" dirty="0" smtClean="0">
                <a:solidFill>
                  <a:schemeClr val="accent3">
                    <a:lumMod val="50000"/>
                  </a:schemeClr>
                </a:solidFill>
              </a:rPr>
              <a:t>REVENUE SOURCE</a:t>
            </a:r>
            <a:r>
              <a:rPr lang="en-US" dirty="0" smtClean="0"/>
              <a:t>	</a:t>
            </a:r>
            <a:endParaRPr lang="en-US" dirty="0"/>
          </a:p>
        </p:txBody>
      </p:sp>
      <p:sp>
        <p:nvSpPr>
          <p:cNvPr id="4" name="Content Placeholder 3"/>
          <p:cNvSpPr>
            <a:spLocks noGrp="1"/>
          </p:cNvSpPr>
          <p:nvPr>
            <p:ph sz="half" idx="2"/>
          </p:nvPr>
        </p:nvSpPr>
        <p:spPr/>
        <p:txBody>
          <a:bodyPr>
            <a:normAutofit/>
          </a:bodyPr>
          <a:lstStyle/>
          <a:p>
            <a:r>
              <a:rPr lang="en-US" sz="2400" b="1" dirty="0" smtClean="0">
                <a:solidFill>
                  <a:schemeClr val="accent3">
                    <a:lumMod val="50000"/>
                  </a:schemeClr>
                </a:solidFill>
              </a:rPr>
              <a:t>PERSONAL INCOME TAX</a:t>
            </a:r>
          </a:p>
          <a:p>
            <a:r>
              <a:rPr lang="en-US" sz="2400" b="1" dirty="0" smtClean="0">
                <a:solidFill>
                  <a:schemeClr val="accent3">
                    <a:lumMod val="50000"/>
                  </a:schemeClr>
                </a:solidFill>
              </a:rPr>
              <a:t>CORPORATE INCOME TAX</a:t>
            </a:r>
          </a:p>
          <a:p>
            <a:r>
              <a:rPr lang="en-US" sz="2400" b="1" dirty="0" smtClean="0">
                <a:solidFill>
                  <a:schemeClr val="accent3">
                    <a:lumMod val="50000"/>
                  </a:schemeClr>
                </a:solidFill>
              </a:rPr>
              <a:t>SALES TAX</a:t>
            </a:r>
          </a:p>
          <a:p>
            <a:r>
              <a:rPr lang="en-US" sz="2400" b="1" dirty="0" smtClean="0">
                <a:solidFill>
                  <a:schemeClr val="accent3">
                    <a:lumMod val="50000"/>
                  </a:schemeClr>
                </a:solidFill>
              </a:rPr>
              <a:t>MOTOR FUEL TAX</a:t>
            </a:r>
          </a:p>
          <a:p>
            <a:r>
              <a:rPr lang="en-US" sz="2400" b="1" dirty="0" smtClean="0">
                <a:solidFill>
                  <a:schemeClr val="accent3">
                    <a:lumMod val="50000"/>
                  </a:schemeClr>
                </a:solidFill>
              </a:rPr>
              <a:t>OTHER TAXES</a:t>
            </a:r>
          </a:p>
          <a:p>
            <a:r>
              <a:rPr lang="en-US" sz="2400" b="1" dirty="0" smtClean="0">
                <a:solidFill>
                  <a:schemeClr val="accent3">
                    <a:lumMod val="50000"/>
                  </a:schemeClr>
                </a:solidFill>
              </a:rPr>
              <a:t>LOTTERY PROCEEDS</a:t>
            </a:r>
          </a:p>
          <a:p>
            <a:r>
              <a:rPr lang="en-US" sz="2400" b="1" dirty="0" smtClean="0">
                <a:solidFill>
                  <a:schemeClr val="accent3">
                    <a:lumMod val="50000"/>
                  </a:schemeClr>
                </a:solidFill>
              </a:rPr>
              <a:t>MISCELLANEOUS</a:t>
            </a:r>
          </a:p>
        </p:txBody>
      </p:sp>
      <p:sp>
        <p:nvSpPr>
          <p:cNvPr id="5" name="Text Placeholder 4"/>
          <p:cNvSpPr>
            <a:spLocks noGrp="1"/>
          </p:cNvSpPr>
          <p:nvPr>
            <p:ph type="body" sz="quarter" idx="3"/>
          </p:nvPr>
        </p:nvSpPr>
        <p:spPr>
          <a:xfrm>
            <a:off x="7818463" y="1123838"/>
            <a:ext cx="3796888" cy="433114"/>
          </a:xfrm>
        </p:spPr>
        <p:txBody>
          <a:bodyPr>
            <a:noAutofit/>
          </a:bodyPr>
          <a:lstStyle/>
          <a:p>
            <a:r>
              <a:rPr lang="en-US" sz="2400" dirty="0" smtClean="0">
                <a:solidFill>
                  <a:schemeClr val="accent4">
                    <a:lumMod val="50000"/>
                  </a:schemeClr>
                </a:solidFill>
              </a:rPr>
              <a:t>PERCENT OF BUDGET</a:t>
            </a:r>
            <a:endParaRPr lang="en-US" sz="2400" dirty="0">
              <a:solidFill>
                <a:schemeClr val="accent4">
                  <a:lumMod val="50000"/>
                </a:schemeClr>
              </a:solidFill>
            </a:endParaRPr>
          </a:p>
        </p:txBody>
      </p:sp>
      <p:sp>
        <p:nvSpPr>
          <p:cNvPr id="6" name="Content Placeholder 5"/>
          <p:cNvSpPr>
            <a:spLocks noGrp="1"/>
          </p:cNvSpPr>
          <p:nvPr>
            <p:ph sz="quarter" idx="4"/>
          </p:nvPr>
        </p:nvSpPr>
        <p:spPr/>
        <p:txBody>
          <a:bodyPr>
            <a:normAutofit/>
          </a:bodyPr>
          <a:lstStyle/>
          <a:p>
            <a:r>
              <a:rPr lang="en-US" sz="2800" dirty="0" smtClean="0">
                <a:solidFill>
                  <a:schemeClr val="accent4">
                    <a:lumMod val="50000"/>
                  </a:schemeClr>
                </a:solidFill>
              </a:rPr>
              <a:t>41%</a:t>
            </a:r>
          </a:p>
          <a:p>
            <a:r>
              <a:rPr lang="en-US" sz="2800" dirty="0" smtClean="0">
                <a:solidFill>
                  <a:schemeClr val="accent4">
                    <a:lumMod val="50000"/>
                  </a:schemeClr>
                </a:solidFill>
              </a:rPr>
              <a:t>3%</a:t>
            </a:r>
          </a:p>
          <a:p>
            <a:r>
              <a:rPr lang="en-US" sz="2800" dirty="0" smtClean="0">
                <a:solidFill>
                  <a:schemeClr val="accent4">
                    <a:lumMod val="50000"/>
                  </a:schemeClr>
                </a:solidFill>
              </a:rPr>
              <a:t>29%</a:t>
            </a:r>
          </a:p>
          <a:p>
            <a:r>
              <a:rPr lang="en-US" sz="2800" dirty="0" smtClean="0">
                <a:solidFill>
                  <a:schemeClr val="accent4">
                    <a:lumMod val="50000"/>
                  </a:schemeClr>
                </a:solidFill>
              </a:rPr>
              <a:t>5%</a:t>
            </a:r>
          </a:p>
          <a:p>
            <a:r>
              <a:rPr lang="en-US" sz="2800" dirty="0" smtClean="0">
                <a:solidFill>
                  <a:schemeClr val="accent4">
                    <a:lumMod val="50000"/>
                  </a:schemeClr>
                </a:solidFill>
              </a:rPr>
              <a:t>9%</a:t>
            </a:r>
          </a:p>
          <a:p>
            <a:r>
              <a:rPr lang="en-US" sz="2800" dirty="0" smtClean="0">
                <a:solidFill>
                  <a:schemeClr val="accent4">
                    <a:lumMod val="50000"/>
                  </a:schemeClr>
                </a:solidFill>
              </a:rPr>
              <a:t>6%</a:t>
            </a:r>
          </a:p>
          <a:p>
            <a:r>
              <a:rPr lang="en-US" sz="2800" dirty="0" smtClean="0">
                <a:solidFill>
                  <a:schemeClr val="accent4">
                    <a:lumMod val="50000"/>
                  </a:schemeClr>
                </a:solidFill>
              </a:rPr>
              <a:t>7%</a:t>
            </a:r>
          </a:p>
        </p:txBody>
      </p:sp>
    </p:spTree>
    <p:extLst>
      <p:ext uri="{BB962C8B-B14F-4D97-AF65-F5344CB8AC3E}">
        <p14:creationId xmlns:p14="http://schemas.microsoft.com/office/powerpoint/2010/main" val="19687465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Expenditures</a:t>
            </a:r>
            <a:br>
              <a:rPr lang="en-US" dirty="0" smtClean="0"/>
            </a:br>
            <a:r>
              <a:rPr lang="en-US" dirty="0" smtClean="0"/>
              <a:t>TOP 3 ONLY</a:t>
            </a:r>
            <a:endParaRPr lang="en-US" dirty="0"/>
          </a:p>
        </p:txBody>
      </p:sp>
      <p:sp>
        <p:nvSpPr>
          <p:cNvPr id="3" name="Content Placeholder 2"/>
          <p:cNvSpPr>
            <a:spLocks noGrp="1"/>
          </p:cNvSpPr>
          <p:nvPr>
            <p:ph idx="1"/>
          </p:nvPr>
        </p:nvSpPr>
        <p:spPr/>
        <p:txBody>
          <a:bodyPr>
            <a:normAutofit/>
          </a:bodyPr>
          <a:lstStyle/>
          <a:p>
            <a:r>
              <a:rPr lang="en-US" sz="3600" dirty="0" smtClean="0"/>
              <a:t>EDUCATION    54%</a:t>
            </a:r>
          </a:p>
          <a:p>
            <a:r>
              <a:rPr lang="en-US" sz="3600" dirty="0" smtClean="0"/>
              <a:t>HUMAN SERVICES 23%</a:t>
            </a:r>
          </a:p>
          <a:p>
            <a:r>
              <a:rPr lang="en-US" sz="3600" dirty="0" smtClean="0"/>
              <a:t>PUBLIC SAFETY  8%</a:t>
            </a:r>
            <a:endParaRPr lang="en-US" sz="3600" dirty="0"/>
          </a:p>
        </p:txBody>
      </p:sp>
    </p:spTree>
    <p:extLst>
      <p:ext uri="{BB962C8B-B14F-4D97-AF65-F5344CB8AC3E}">
        <p14:creationId xmlns:p14="http://schemas.microsoft.com/office/powerpoint/2010/main" val="42090801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PERSONAL </a:t>
            </a:r>
            <a:br>
              <a:rPr lang="en-US" sz="4000" b="1" dirty="0" smtClean="0"/>
            </a:br>
            <a:r>
              <a:rPr lang="en-US" sz="4000" b="1" dirty="0" smtClean="0"/>
              <a:t>FINANCE</a:t>
            </a:r>
            <a:endParaRPr lang="en-US" sz="4000" b="1" dirty="0"/>
          </a:p>
        </p:txBody>
      </p:sp>
      <p:sp>
        <p:nvSpPr>
          <p:cNvPr id="3" name="Content Placeholder 2"/>
          <p:cNvSpPr>
            <a:spLocks noGrp="1"/>
          </p:cNvSpPr>
          <p:nvPr>
            <p:ph idx="1"/>
          </p:nvPr>
        </p:nvSpPr>
        <p:spPr/>
        <p:txBody>
          <a:bodyPr>
            <a:normAutofit fontScale="92500"/>
          </a:bodyPr>
          <a:lstStyle/>
          <a:p>
            <a:r>
              <a:rPr lang="en-US" sz="3200" b="1" dirty="0" smtClean="0">
                <a:solidFill>
                  <a:srgbClr val="FF0000"/>
                </a:solidFill>
              </a:rPr>
              <a:t>INCOME</a:t>
            </a:r>
            <a:r>
              <a:rPr lang="en-US" sz="3200" b="1" dirty="0" smtClean="0"/>
              <a:t>:</a:t>
            </a:r>
          </a:p>
          <a:p>
            <a:pPr lvl="1"/>
            <a:r>
              <a:rPr lang="en-US" sz="3200" b="1" dirty="0" smtClean="0"/>
              <a:t>THE</a:t>
            </a:r>
            <a:r>
              <a:rPr lang="en-US" sz="3200" b="1" dirty="0" smtClean="0">
                <a:solidFill>
                  <a:srgbClr val="FF0000"/>
                </a:solidFill>
              </a:rPr>
              <a:t> TOTAL </a:t>
            </a:r>
            <a:r>
              <a:rPr lang="en-US" sz="3200" b="1" dirty="0" smtClean="0"/>
              <a:t>AMOUNT OF MONEY A PERSON MAKES IN A </a:t>
            </a:r>
            <a:r>
              <a:rPr lang="en-US" sz="3200" b="1" dirty="0" smtClean="0"/>
              <a:t>YEAR </a:t>
            </a:r>
            <a:r>
              <a:rPr lang="en-US" sz="3200" b="1" dirty="0" smtClean="0">
                <a:solidFill>
                  <a:srgbClr val="FF0000"/>
                </a:solidFill>
              </a:rPr>
              <a:t>(GROSS)</a:t>
            </a:r>
            <a:endParaRPr lang="en-US" sz="3200" b="1" dirty="0" smtClean="0">
              <a:solidFill>
                <a:srgbClr val="FF0000"/>
              </a:solidFill>
            </a:endParaRPr>
          </a:p>
          <a:p>
            <a:pPr lvl="1"/>
            <a:r>
              <a:rPr lang="en-US" sz="3200" b="1" dirty="0" smtClean="0"/>
              <a:t>INCOME </a:t>
            </a:r>
            <a:r>
              <a:rPr lang="en-US" sz="3200" b="1" dirty="0" smtClean="0"/>
              <a:t> </a:t>
            </a:r>
            <a:r>
              <a:rPr lang="en-US" sz="3200" b="1" dirty="0" smtClean="0"/>
              <a:t>IS DIFFERENT FROM THE AMOUNT OF “TAKE-HOME PAY” DUE TO TAXES, INSURANCE, ETC</a:t>
            </a:r>
            <a:r>
              <a:rPr lang="en-US" sz="3200" b="1" dirty="0" smtClean="0"/>
              <a:t>. </a:t>
            </a:r>
            <a:r>
              <a:rPr lang="en-US" sz="3200" b="1" dirty="0" smtClean="0">
                <a:solidFill>
                  <a:srgbClr val="FF0000"/>
                </a:solidFill>
              </a:rPr>
              <a:t>(NET)</a:t>
            </a:r>
            <a:endParaRPr lang="en-US" sz="3200" b="1" dirty="0" smtClean="0">
              <a:solidFill>
                <a:srgbClr val="FF0000"/>
              </a:solidFill>
            </a:endParaRPr>
          </a:p>
          <a:p>
            <a:pPr lvl="1"/>
            <a:r>
              <a:rPr lang="en-US" sz="2800" i="1" dirty="0" smtClean="0"/>
              <a:t>BILL MAKES $10 PER HOUR.  SINCE HE WORKS 40 HOURS PERS WEEK, HE EXPECTED TO RECEIVE A CHECK FOR $400., BUT HIS CHECK WAS $308 INSTEAD.  WHAT WAS THE REASON FOR THE CONFUSTION ON BILL’S PART?</a:t>
            </a:r>
          </a:p>
          <a:p>
            <a:pPr lvl="1"/>
            <a:endParaRPr lang="en-US" i="1" dirty="0"/>
          </a:p>
        </p:txBody>
      </p:sp>
    </p:spTree>
    <p:extLst>
      <p:ext uri="{BB962C8B-B14F-4D97-AF65-F5344CB8AC3E}">
        <p14:creationId xmlns:p14="http://schemas.microsoft.com/office/powerpoint/2010/main" val="17755896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SPENDING</a:t>
            </a:r>
            <a:endParaRPr lang="en-US" sz="4400" b="1" dirty="0"/>
          </a:p>
        </p:txBody>
      </p:sp>
      <p:sp>
        <p:nvSpPr>
          <p:cNvPr id="3" name="Content Placeholder 2"/>
          <p:cNvSpPr>
            <a:spLocks noGrp="1"/>
          </p:cNvSpPr>
          <p:nvPr>
            <p:ph idx="1"/>
          </p:nvPr>
        </p:nvSpPr>
        <p:spPr>
          <a:xfrm>
            <a:off x="3869268" y="502920"/>
            <a:ext cx="7315200" cy="5955030"/>
          </a:xfrm>
        </p:spPr>
        <p:txBody>
          <a:bodyPr>
            <a:noAutofit/>
          </a:bodyPr>
          <a:lstStyle/>
          <a:p>
            <a:r>
              <a:rPr lang="en-US" sz="3200" b="1" dirty="0" smtClean="0"/>
              <a:t>INCOME SHOULD BE BUDGETED FOR SOMETHING THAT WILL BRING A FUTURE BENEFIT OR WILL EARN MORE MONEY</a:t>
            </a:r>
          </a:p>
          <a:p>
            <a:r>
              <a:rPr lang="en-US" sz="3200" b="1" dirty="0" smtClean="0"/>
              <a:t>THE MOST IMPORTANT RULE IS THAT AMOUNTS FOR EXPENSES SHOULD NEVER BE MORE </a:t>
            </a:r>
            <a:r>
              <a:rPr lang="en-US" sz="3200" b="1" dirty="0" smtClean="0"/>
              <a:t>THAN </a:t>
            </a:r>
            <a:r>
              <a:rPr lang="en-US" sz="3200" b="1" dirty="0" smtClean="0"/>
              <a:t>THE AMOUNT OF INCOME</a:t>
            </a:r>
          </a:p>
          <a:p>
            <a:r>
              <a:rPr lang="en-US" sz="3200" b="1" dirty="0" smtClean="0"/>
              <a:t>THE FIRST ITEMS IN A BUDGET SHOULD ALWAYS BE FOR NECESSARY EXPENSES</a:t>
            </a:r>
            <a:endParaRPr lang="en-US" sz="3200" b="1" dirty="0"/>
          </a:p>
        </p:txBody>
      </p:sp>
    </p:spTree>
    <p:extLst>
      <p:ext uri="{BB962C8B-B14F-4D97-AF65-F5344CB8AC3E}">
        <p14:creationId xmlns:p14="http://schemas.microsoft.com/office/powerpoint/2010/main" val="40695957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CREDIT</a:t>
            </a:r>
            <a:endParaRPr lang="en-US" sz="5400" b="1" dirty="0"/>
          </a:p>
        </p:txBody>
      </p:sp>
      <p:sp>
        <p:nvSpPr>
          <p:cNvPr id="3" name="Content Placeholder 2"/>
          <p:cNvSpPr>
            <a:spLocks noGrp="1"/>
          </p:cNvSpPr>
          <p:nvPr>
            <p:ph idx="1"/>
          </p:nvPr>
        </p:nvSpPr>
        <p:spPr>
          <a:xfrm>
            <a:off x="3869268" y="864108"/>
            <a:ext cx="7315200" cy="5582412"/>
          </a:xfrm>
        </p:spPr>
        <p:txBody>
          <a:bodyPr>
            <a:normAutofit/>
          </a:bodyPr>
          <a:lstStyle/>
          <a:p>
            <a:r>
              <a:rPr lang="en-US" sz="3600" b="1" dirty="0" smtClean="0"/>
              <a:t>AN ARRANGEMENT BY WHICH A BUYER CAN TAKE POSSESSION OF SOMETHING NOW AND PAY FOR IT IN THE FUTURE, USUALLY WITH INTEREST</a:t>
            </a:r>
          </a:p>
          <a:p>
            <a:r>
              <a:rPr lang="en-US" sz="3600" b="1" i="1" dirty="0" smtClean="0">
                <a:solidFill>
                  <a:srgbClr val="FF0000"/>
                </a:solidFill>
              </a:rPr>
              <a:t>INTEREST</a:t>
            </a:r>
            <a:r>
              <a:rPr lang="en-US" sz="3600" b="1" i="1" dirty="0" smtClean="0"/>
              <a:t>-A PERCENTAGE PAID ON THE AMOUNT BORROWED</a:t>
            </a:r>
          </a:p>
          <a:p>
            <a:r>
              <a:rPr lang="en-US" sz="3600" b="1" i="1" dirty="0" smtClean="0"/>
              <a:t>EXAMPLES: CREDIT CARDS, </a:t>
            </a:r>
            <a:r>
              <a:rPr lang="en-US" sz="3600" b="1" i="1" dirty="0" smtClean="0"/>
              <a:t>mortgages</a:t>
            </a:r>
            <a:r>
              <a:rPr lang="en-US" sz="3600" b="1" i="1" dirty="0" smtClean="0"/>
              <a:t>, </a:t>
            </a:r>
            <a:r>
              <a:rPr lang="en-US" sz="3600" b="1" i="1" dirty="0" smtClean="0"/>
              <a:t>AUTO LOANS</a:t>
            </a:r>
            <a:endParaRPr lang="en-US" sz="3600" b="1" i="1" dirty="0"/>
          </a:p>
        </p:txBody>
      </p:sp>
    </p:spTree>
    <p:extLst>
      <p:ext uri="{BB962C8B-B14F-4D97-AF65-F5344CB8AC3E}">
        <p14:creationId xmlns:p14="http://schemas.microsoft.com/office/powerpoint/2010/main" val="3780676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2848"/>
            <a:ext cx="3451412" cy="4601183"/>
          </a:xfrm>
        </p:spPr>
        <p:txBody>
          <a:bodyPr/>
          <a:lstStyle/>
          <a:p>
            <a:r>
              <a:rPr lang="en-US" sz="4000" b="1" dirty="0" smtClean="0"/>
              <a:t>Goods/Services</a:t>
            </a:r>
            <a:r>
              <a:rPr lang="en-US" b="1" dirty="0" smtClean="0"/>
              <a:t/>
            </a:r>
            <a:br>
              <a:rPr lang="en-US" b="1" dirty="0" smtClean="0"/>
            </a:br>
            <a:r>
              <a:rPr lang="en-US" b="1" i="1" dirty="0" smtClean="0"/>
              <a:t>Colonial Times</a:t>
            </a:r>
            <a:r>
              <a:rPr lang="en-US" b="1" dirty="0" smtClean="0"/>
              <a:t>	</a:t>
            </a:r>
            <a:endParaRPr lang="en-US" b="1" dirty="0"/>
          </a:p>
        </p:txBody>
      </p:sp>
      <p:sp>
        <p:nvSpPr>
          <p:cNvPr id="3" name="Content Placeholder 2"/>
          <p:cNvSpPr>
            <a:spLocks noGrp="1"/>
          </p:cNvSpPr>
          <p:nvPr>
            <p:ph idx="1"/>
          </p:nvPr>
        </p:nvSpPr>
        <p:spPr/>
        <p:txBody>
          <a:bodyPr>
            <a:normAutofit/>
          </a:bodyPr>
          <a:lstStyle/>
          <a:p>
            <a:pPr marL="0" indent="0">
              <a:buNone/>
            </a:pPr>
            <a:r>
              <a:rPr lang="en-US" sz="4800" b="1" dirty="0" smtClean="0">
                <a:solidFill>
                  <a:srgbClr val="FF0000"/>
                </a:solidFill>
              </a:rPr>
              <a:t>W</a:t>
            </a:r>
            <a:r>
              <a:rPr lang="en-US" sz="4800" b="1" dirty="0" smtClean="0"/>
              <a:t>- WINE </a:t>
            </a:r>
          </a:p>
          <a:p>
            <a:pPr marL="0" indent="0">
              <a:buNone/>
            </a:pPr>
            <a:r>
              <a:rPr lang="en-US" sz="4800" b="1" dirty="0" smtClean="0">
                <a:solidFill>
                  <a:srgbClr val="FF0000"/>
                </a:solidFill>
              </a:rPr>
              <a:t>R</a:t>
            </a:r>
            <a:r>
              <a:rPr lang="en-US" sz="4800" b="1" dirty="0" smtClean="0"/>
              <a:t>-RICE</a:t>
            </a:r>
          </a:p>
          <a:p>
            <a:pPr marL="0" indent="0">
              <a:buNone/>
            </a:pPr>
            <a:r>
              <a:rPr lang="en-US" sz="4800" b="1" dirty="0" smtClean="0">
                <a:solidFill>
                  <a:srgbClr val="FF0000"/>
                </a:solidFill>
              </a:rPr>
              <a:t>I</a:t>
            </a:r>
            <a:r>
              <a:rPr lang="en-US" sz="4800" b="1" dirty="0" smtClean="0"/>
              <a:t>-INDIGO</a:t>
            </a:r>
          </a:p>
          <a:p>
            <a:pPr marL="0" indent="0">
              <a:buNone/>
            </a:pPr>
            <a:r>
              <a:rPr lang="en-US" sz="4800" b="1" dirty="0" smtClean="0">
                <a:solidFill>
                  <a:srgbClr val="FF0000"/>
                </a:solidFill>
              </a:rPr>
              <a:t>S</a:t>
            </a:r>
            <a:r>
              <a:rPr lang="en-US" sz="4800" b="1" dirty="0" smtClean="0"/>
              <a:t>-SILK</a:t>
            </a:r>
          </a:p>
          <a:p>
            <a:pPr marL="0" indent="0">
              <a:buNone/>
            </a:pPr>
            <a:r>
              <a:rPr lang="en-US" sz="4800" b="1" dirty="0" smtClean="0">
                <a:solidFill>
                  <a:srgbClr val="FF0000"/>
                </a:solidFill>
              </a:rPr>
              <a:t>T</a:t>
            </a:r>
            <a:r>
              <a:rPr lang="en-US" sz="4800" b="1" dirty="0" smtClean="0"/>
              <a:t>-TIMBER &amp; TOBACCO</a:t>
            </a:r>
          </a:p>
        </p:txBody>
      </p:sp>
      <p:pic>
        <p:nvPicPr>
          <p:cNvPr id="4" name="Picture 3"/>
          <p:cNvPicPr>
            <a:picLocks noChangeAspect="1"/>
          </p:cNvPicPr>
          <p:nvPr/>
        </p:nvPicPr>
        <p:blipFill>
          <a:blip r:embed="rId2"/>
          <a:stretch>
            <a:fillRect/>
          </a:stretch>
        </p:blipFill>
        <p:spPr>
          <a:xfrm>
            <a:off x="672766" y="3728786"/>
            <a:ext cx="1638300" cy="2095500"/>
          </a:xfrm>
          <a:prstGeom prst="rect">
            <a:avLst/>
          </a:prstGeom>
        </p:spPr>
      </p:pic>
    </p:spTree>
    <p:extLst>
      <p:ext uri="{BB962C8B-B14F-4D97-AF65-F5344CB8AC3E}">
        <p14:creationId xmlns:p14="http://schemas.microsoft.com/office/powerpoint/2010/main" val="32397168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CREDIT</a:t>
            </a:r>
            <a:r>
              <a:rPr lang="en-US" dirty="0" smtClean="0"/>
              <a:t> </a:t>
            </a:r>
            <a:br>
              <a:rPr lang="en-US" dirty="0" smtClean="0"/>
            </a:br>
            <a:r>
              <a:rPr lang="en-US" dirty="0"/>
              <a:t/>
            </a:r>
            <a:br>
              <a:rPr lang="en-US" dirty="0"/>
            </a:br>
            <a:endParaRPr lang="en-US" dirty="0"/>
          </a:p>
        </p:txBody>
      </p:sp>
      <p:sp>
        <p:nvSpPr>
          <p:cNvPr id="3" name="Content Placeholder 2"/>
          <p:cNvSpPr>
            <a:spLocks noGrp="1"/>
          </p:cNvSpPr>
          <p:nvPr>
            <p:ph idx="1"/>
          </p:nvPr>
        </p:nvSpPr>
        <p:spPr>
          <a:xfrm>
            <a:off x="3869268" y="342900"/>
            <a:ext cx="7315200" cy="5989320"/>
          </a:xfrm>
        </p:spPr>
        <p:txBody>
          <a:bodyPr>
            <a:noAutofit/>
          </a:bodyPr>
          <a:lstStyle/>
          <a:p>
            <a:pPr marL="0" indent="0" algn="ctr">
              <a:buNone/>
            </a:pPr>
            <a:r>
              <a:rPr lang="en-US" sz="3600" b="1" dirty="0" smtClean="0"/>
              <a:t> CREDIT VS DEBIT</a:t>
            </a:r>
          </a:p>
          <a:p>
            <a:r>
              <a:rPr lang="en-US" sz="3600" b="1" dirty="0" smtClean="0">
                <a:solidFill>
                  <a:srgbClr val="FF0000"/>
                </a:solidFill>
              </a:rPr>
              <a:t>CREDIT CARDS</a:t>
            </a:r>
            <a:r>
              <a:rPr lang="en-US" sz="3600" b="1" dirty="0" smtClean="0"/>
              <a:t>: BASED ON CREDIT REPORT USER ALLOWED TO SPEND AND PAY BACK OVER A PERIOD OF TIME</a:t>
            </a:r>
          </a:p>
          <a:p>
            <a:r>
              <a:rPr lang="en-US" sz="3600" b="1" dirty="0" smtClean="0">
                <a:solidFill>
                  <a:srgbClr val="FF0000"/>
                </a:solidFill>
              </a:rPr>
              <a:t>DEBIT CARDS</a:t>
            </a:r>
            <a:r>
              <a:rPr lang="en-US" sz="3600" b="1" dirty="0" smtClean="0"/>
              <a:t>: LOOK LIKE/USED LIKE CREDIT CARD</a:t>
            </a:r>
          </a:p>
          <a:p>
            <a:r>
              <a:rPr lang="en-US" sz="3600" b="1" dirty="0" smtClean="0"/>
              <a:t>MONEY WITHDRAWN FROM CHECKING ACCOUNT AT THE TIME THE PURCHASE WAS MADE</a:t>
            </a:r>
          </a:p>
        </p:txBody>
      </p:sp>
    </p:spTree>
    <p:extLst>
      <p:ext uri="{BB962C8B-B14F-4D97-AF65-F5344CB8AC3E}">
        <p14:creationId xmlns:p14="http://schemas.microsoft.com/office/powerpoint/2010/main" val="35540531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CREDIT</a:t>
            </a:r>
            <a:endParaRPr lang="en-US" sz="4800" b="1" dirty="0"/>
          </a:p>
        </p:txBody>
      </p:sp>
      <p:sp>
        <p:nvSpPr>
          <p:cNvPr id="3" name="Content Placeholder 2"/>
          <p:cNvSpPr>
            <a:spLocks noGrp="1"/>
          </p:cNvSpPr>
          <p:nvPr>
            <p:ph idx="1"/>
          </p:nvPr>
        </p:nvSpPr>
        <p:spPr>
          <a:xfrm>
            <a:off x="3869268" y="864107"/>
            <a:ext cx="7315200" cy="5610833"/>
          </a:xfrm>
        </p:spPr>
        <p:txBody>
          <a:bodyPr>
            <a:normAutofit/>
          </a:bodyPr>
          <a:lstStyle/>
          <a:p>
            <a:r>
              <a:rPr lang="en-US" sz="3200" b="1" dirty="0" smtClean="0">
                <a:solidFill>
                  <a:srgbClr val="FF0000"/>
                </a:solidFill>
              </a:rPr>
              <a:t>CREDIT REPORTS</a:t>
            </a:r>
            <a:r>
              <a:rPr lang="en-US" sz="3200" b="1" dirty="0" smtClean="0"/>
              <a:t>: ISSUED BY MAJOR CREDIT BUREAUS</a:t>
            </a:r>
          </a:p>
          <a:p>
            <a:r>
              <a:rPr lang="en-US" sz="3200" b="1" dirty="0" smtClean="0"/>
              <a:t>DETAILED HISTORY OF CREDIT WORTHINESS</a:t>
            </a:r>
          </a:p>
          <a:p>
            <a:r>
              <a:rPr lang="en-US" sz="3200" b="1" dirty="0" smtClean="0"/>
              <a:t>THE HIGHER THE FICO SCORE=THE BETTER THE CREDIT</a:t>
            </a:r>
          </a:p>
          <a:p>
            <a:r>
              <a:rPr lang="en-US" sz="3200" b="1" dirty="0" smtClean="0">
                <a:solidFill>
                  <a:srgbClr val="FF0000"/>
                </a:solidFill>
              </a:rPr>
              <a:t>CREDIT SCORE</a:t>
            </a:r>
            <a:r>
              <a:rPr lang="en-US" sz="3200" b="1" dirty="0" smtClean="0"/>
              <a:t>: FICO SCORE REPRESENTS CREDIT WORTHINESS</a:t>
            </a:r>
          </a:p>
          <a:p>
            <a:r>
              <a:rPr lang="en-US" sz="3200" b="1" dirty="0" smtClean="0"/>
              <a:t>HELPS LENDER IN DECISION TO LOAN MONEY</a:t>
            </a:r>
          </a:p>
        </p:txBody>
      </p:sp>
    </p:spTree>
    <p:extLst>
      <p:ext uri="{BB962C8B-B14F-4D97-AF65-F5344CB8AC3E}">
        <p14:creationId xmlns:p14="http://schemas.microsoft.com/office/powerpoint/2010/main" val="40157459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FICO</a:t>
            </a:r>
            <a:r>
              <a:rPr lang="en-US" sz="5400" dirty="0" smtClean="0"/>
              <a:t> </a:t>
            </a:r>
            <a:endParaRPr lang="en-US" sz="5400" dirty="0"/>
          </a:p>
        </p:txBody>
      </p:sp>
      <p:sp>
        <p:nvSpPr>
          <p:cNvPr id="3" name="Content Placeholder 2"/>
          <p:cNvSpPr>
            <a:spLocks noGrp="1"/>
          </p:cNvSpPr>
          <p:nvPr>
            <p:ph idx="1"/>
          </p:nvPr>
        </p:nvSpPr>
        <p:spPr/>
        <p:txBody>
          <a:bodyPr>
            <a:normAutofit/>
          </a:bodyPr>
          <a:lstStyle/>
          <a:p>
            <a:r>
              <a:rPr lang="en-US" sz="4000" dirty="0"/>
              <a:t>A FICO score is a </a:t>
            </a:r>
            <a:r>
              <a:rPr lang="en-US" sz="4000" dirty="0">
                <a:solidFill>
                  <a:srgbClr val="FF0000"/>
                </a:solidFill>
              </a:rPr>
              <a:t>credit score </a:t>
            </a:r>
            <a:r>
              <a:rPr lang="en-US" sz="4000" dirty="0"/>
              <a:t>developed by </a:t>
            </a:r>
            <a:r>
              <a:rPr lang="en-US" sz="4000" dirty="0">
                <a:solidFill>
                  <a:schemeClr val="accent3">
                    <a:lumMod val="50000"/>
                  </a:schemeClr>
                </a:solidFill>
              </a:rPr>
              <a:t>FICO</a:t>
            </a:r>
            <a:r>
              <a:rPr lang="en-US" sz="4000" dirty="0"/>
              <a:t>, a company that specializes in what’s known as “predictive analytics,” which means they take information and analyze it to predict what’s likely to happen.</a:t>
            </a:r>
          </a:p>
        </p:txBody>
      </p:sp>
    </p:spTree>
    <p:extLst>
      <p:ext uri="{BB962C8B-B14F-4D97-AF65-F5344CB8AC3E}">
        <p14:creationId xmlns:p14="http://schemas.microsoft.com/office/powerpoint/2010/main" val="13451564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FICO</a:t>
            </a:r>
            <a:endParaRPr lang="en-US" sz="6000" b="1" dirty="0"/>
          </a:p>
        </p:txBody>
      </p:sp>
      <p:sp>
        <p:nvSpPr>
          <p:cNvPr id="3" name="Content Placeholder 2"/>
          <p:cNvSpPr>
            <a:spLocks noGrp="1"/>
          </p:cNvSpPr>
          <p:nvPr>
            <p:ph idx="1"/>
          </p:nvPr>
        </p:nvSpPr>
        <p:spPr>
          <a:xfrm>
            <a:off x="3869268" y="864108"/>
            <a:ext cx="7675032" cy="5582412"/>
          </a:xfrm>
        </p:spPr>
        <p:txBody>
          <a:bodyPr>
            <a:normAutofit/>
          </a:bodyPr>
          <a:lstStyle/>
          <a:p>
            <a:r>
              <a:rPr lang="en-US" sz="3200" dirty="0"/>
              <a:t>In the case of credit scores, FICO takes credit information and uses it to create scores that help lenders predict behavior, such as how likely someone is to pay their bills on time (or not), or whether they are able to handle a larger credit line. </a:t>
            </a:r>
            <a:endParaRPr lang="en-US" sz="3200" dirty="0" smtClean="0"/>
          </a:p>
          <a:p>
            <a:r>
              <a:rPr lang="en-US" sz="3200" dirty="0" smtClean="0"/>
              <a:t>Scores </a:t>
            </a:r>
            <a:r>
              <a:rPr lang="en-US" sz="3200" dirty="0"/>
              <a:t>developed by FICO can also be used to forecast which accounts are most likely to end up included in bankruptcy, or which ones are likely to be most profitable</a:t>
            </a:r>
          </a:p>
        </p:txBody>
      </p:sp>
    </p:spTree>
    <p:extLst>
      <p:ext uri="{BB962C8B-B14F-4D97-AF65-F5344CB8AC3E}">
        <p14:creationId xmlns:p14="http://schemas.microsoft.com/office/powerpoint/2010/main" val="30905021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SAVING</a:t>
            </a:r>
            <a:endParaRPr lang="en-US" sz="4800" b="1" dirty="0"/>
          </a:p>
        </p:txBody>
      </p:sp>
      <p:sp>
        <p:nvSpPr>
          <p:cNvPr id="3" name="Content Placeholder 2"/>
          <p:cNvSpPr>
            <a:spLocks noGrp="1"/>
          </p:cNvSpPr>
          <p:nvPr>
            <p:ph idx="1"/>
          </p:nvPr>
        </p:nvSpPr>
        <p:spPr>
          <a:xfrm>
            <a:off x="3869268" y="864108"/>
            <a:ext cx="7789332" cy="5120640"/>
          </a:xfrm>
        </p:spPr>
        <p:txBody>
          <a:bodyPr/>
          <a:lstStyle/>
          <a:p>
            <a:r>
              <a:rPr lang="en-US" sz="4000" b="1" dirty="0" smtClean="0"/>
              <a:t>PUTTING MONEY IN A SPECIAL ACCOUNT TO EARN INTEREST</a:t>
            </a:r>
          </a:p>
          <a:p>
            <a:pPr lvl="1"/>
            <a:r>
              <a:rPr lang="en-US" sz="4000" b="1" dirty="0" smtClean="0"/>
              <a:t>TYPES OF SAVINGS ACCOUNTS:</a:t>
            </a:r>
          </a:p>
          <a:p>
            <a:pPr lvl="2"/>
            <a:r>
              <a:rPr lang="en-US" sz="4000" b="1" dirty="0" smtClean="0">
                <a:solidFill>
                  <a:schemeClr val="accent6">
                    <a:lumMod val="75000"/>
                  </a:schemeClr>
                </a:solidFill>
              </a:rPr>
              <a:t>STANDARD SAVINGS ACCOUNT (SAFEST)</a:t>
            </a:r>
          </a:p>
          <a:p>
            <a:pPr lvl="2"/>
            <a:r>
              <a:rPr lang="en-US" sz="4000" b="1" dirty="0" smtClean="0">
                <a:solidFill>
                  <a:schemeClr val="accent6">
                    <a:lumMod val="75000"/>
                  </a:schemeClr>
                </a:solidFill>
              </a:rPr>
              <a:t>MONEY MARKET ACCOUNT</a:t>
            </a:r>
          </a:p>
          <a:p>
            <a:pPr lvl="2"/>
            <a:r>
              <a:rPr lang="en-US" sz="4000" b="1" dirty="0" smtClean="0">
                <a:solidFill>
                  <a:schemeClr val="accent6">
                    <a:lumMod val="75000"/>
                  </a:schemeClr>
                </a:solidFill>
              </a:rPr>
              <a:t>CERTIFICATE OF DEPOSIT </a:t>
            </a:r>
          </a:p>
          <a:p>
            <a:pPr marL="960120" lvl="2" indent="0">
              <a:buNone/>
            </a:pPr>
            <a:endParaRPr lang="en-US" dirty="0" smtClean="0"/>
          </a:p>
        </p:txBody>
      </p:sp>
    </p:spTree>
    <p:extLst>
      <p:ext uri="{BB962C8B-B14F-4D97-AF65-F5344CB8AC3E}">
        <p14:creationId xmlns:p14="http://schemas.microsoft.com/office/powerpoint/2010/main" val="15160223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INVESTING</a:t>
            </a:r>
            <a:endParaRPr lang="en-US" sz="4400" b="1" dirty="0"/>
          </a:p>
        </p:txBody>
      </p:sp>
      <p:sp>
        <p:nvSpPr>
          <p:cNvPr id="3" name="Content Placeholder 2"/>
          <p:cNvSpPr>
            <a:spLocks noGrp="1"/>
          </p:cNvSpPr>
          <p:nvPr>
            <p:ph idx="1"/>
          </p:nvPr>
        </p:nvSpPr>
        <p:spPr>
          <a:xfrm>
            <a:off x="3732108" y="864108"/>
            <a:ext cx="7823622" cy="5120640"/>
          </a:xfrm>
        </p:spPr>
        <p:txBody>
          <a:bodyPr/>
          <a:lstStyle/>
          <a:p>
            <a:r>
              <a:rPr lang="en-US" sz="4400" b="1" dirty="0" smtClean="0"/>
              <a:t>USING MONEY TO MAKE MONEY AND USUALLY INVOLVES A </a:t>
            </a:r>
            <a:r>
              <a:rPr lang="en-US" sz="4400" b="1" dirty="0" smtClean="0">
                <a:solidFill>
                  <a:srgbClr val="FF0000"/>
                </a:solidFill>
              </a:rPr>
              <a:t>RISK-</a:t>
            </a:r>
          </a:p>
          <a:p>
            <a:pPr lvl="1"/>
            <a:r>
              <a:rPr lang="en-US" sz="4400" b="1" dirty="0" smtClean="0">
                <a:solidFill>
                  <a:srgbClr val="FF0000"/>
                </a:solidFill>
              </a:rPr>
              <a:t>STOCKS/BONDS/MUTUAL FUNDS</a:t>
            </a:r>
          </a:p>
          <a:p>
            <a:pPr lvl="1"/>
            <a:r>
              <a:rPr lang="en-US" sz="4400" b="1" dirty="0" smtClean="0">
                <a:solidFill>
                  <a:srgbClr val="FF0000"/>
                </a:solidFill>
              </a:rPr>
              <a:t>REAL ESTATE</a:t>
            </a:r>
          </a:p>
          <a:p>
            <a:pPr lvl="1"/>
            <a:r>
              <a:rPr lang="en-US" sz="4400" b="1" dirty="0" smtClean="0">
                <a:solidFill>
                  <a:srgbClr val="FF0000"/>
                </a:solidFill>
              </a:rPr>
              <a:t>EQUIPMENT</a:t>
            </a:r>
          </a:p>
          <a:p>
            <a:endParaRPr lang="en-US" dirty="0"/>
          </a:p>
        </p:txBody>
      </p:sp>
    </p:spTree>
    <p:extLst>
      <p:ext uri="{BB962C8B-B14F-4D97-AF65-F5344CB8AC3E}">
        <p14:creationId xmlns:p14="http://schemas.microsoft.com/office/powerpoint/2010/main" val="1253732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8" y="1123837"/>
            <a:ext cx="3616349" cy="4601183"/>
          </a:xfrm>
        </p:spPr>
        <p:txBody>
          <a:bodyPr/>
          <a:lstStyle/>
          <a:p>
            <a:r>
              <a:rPr lang="en-US" sz="4000" b="1" dirty="0" smtClean="0"/>
              <a:t>Goods/Services</a:t>
            </a:r>
            <a:r>
              <a:rPr lang="en-US" dirty="0" smtClean="0"/>
              <a:t/>
            </a:r>
            <a:br>
              <a:rPr lang="en-US" dirty="0" smtClean="0"/>
            </a:br>
            <a:r>
              <a:rPr lang="en-US" i="1" dirty="0" smtClean="0"/>
              <a:t>--</a:t>
            </a:r>
            <a:r>
              <a:rPr lang="en-US" sz="3200" b="1" i="1" dirty="0" smtClean="0"/>
              <a:t>Antebellum Period </a:t>
            </a:r>
            <a:br>
              <a:rPr lang="en-US" sz="3200" b="1" i="1" dirty="0" smtClean="0"/>
            </a:br>
            <a:r>
              <a:rPr lang="en-US" sz="3200" b="1" i="1" dirty="0" smtClean="0"/>
              <a:t>    1790-1860</a:t>
            </a:r>
            <a:endParaRPr lang="en-US" sz="3200" b="1" i="1" dirty="0"/>
          </a:p>
        </p:txBody>
      </p:sp>
      <p:sp>
        <p:nvSpPr>
          <p:cNvPr id="3" name="Content Placeholder 2"/>
          <p:cNvSpPr>
            <a:spLocks noGrp="1"/>
          </p:cNvSpPr>
          <p:nvPr>
            <p:ph idx="1"/>
          </p:nvPr>
        </p:nvSpPr>
        <p:spPr/>
        <p:txBody>
          <a:bodyPr>
            <a:normAutofit/>
          </a:bodyPr>
          <a:lstStyle/>
          <a:p>
            <a:r>
              <a:rPr lang="en-US" sz="4800" b="1" dirty="0" smtClean="0"/>
              <a:t>Cotton</a:t>
            </a:r>
          </a:p>
          <a:p>
            <a:r>
              <a:rPr lang="en-US" sz="4800" b="1" dirty="0" smtClean="0"/>
              <a:t>Wheat</a:t>
            </a:r>
          </a:p>
          <a:p>
            <a:r>
              <a:rPr lang="en-US" sz="4800" b="1" dirty="0" smtClean="0"/>
              <a:t>Indigo</a:t>
            </a:r>
          </a:p>
          <a:p>
            <a:r>
              <a:rPr lang="en-US" sz="4800" b="1" dirty="0" smtClean="0"/>
              <a:t>Railroads</a:t>
            </a:r>
          </a:p>
          <a:p>
            <a:r>
              <a:rPr lang="en-US" sz="4800" b="1" dirty="0" smtClean="0"/>
              <a:t>Discovered Gold</a:t>
            </a:r>
            <a:endParaRPr lang="en-US" sz="4800" b="1" dirty="0"/>
          </a:p>
        </p:txBody>
      </p:sp>
    </p:spTree>
    <p:extLst>
      <p:ext uri="{BB962C8B-B14F-4D97-AF65-F5344CB8AC3E}">
        <p14:creationId xmlns:p14="http://schemas.microsoft.com/office/powerpoint/2010/main" val="369530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1123836"/>
            <a:ext cx="3268981" cy="4601183"/>
          </a:xfrm>
        </p:spPr>
        <p:txBody>
          <a:bodyPr>
            <a:normAutofit/>
          </a:bodyPr>
          <a:lstStyle/>
          <a:p>
            <a:r>
              <a:rPr lang="en-US" sz="4800" b="1" dirty="0" smtClean="0"/>
              <a:t>Goods/</a:t>
            </a:r>
            <a:br>
              <a:rPr lang="en-US" sz="4800" b="1" dirty="0" smtClean="0"/>
            </a:br>
            <a:r>
              <a:rPr lang="en-US" sz="4800" b="1" dirty="0" smtClean="0"/>
              <a:t>Services</a:t>
            </a:r>
            <a:br>
              <a:rPr lang="en-US" sz="4800" b="1" dirty="0" smtClean="0"/>
            </a:br>
            <a:r>
              <a:rPr lang="en-US" sz="4800" b="1" dirty="0" smtClean="0"/>
              <a:t>--</a:t>
            </a:r>
            <a:r>
              <a:rPr lang="en-US" sz="4800" b="1" i="1" dirty="0" smtClean="0"/>
              <a:t>Civil War</a:t>
            </a:r>
            <a:br>
              <a:rPr lang="en-US" sz="4800" b="1" i="1" dirty="0" smtClean="0"/>
            </a:br>
            <a:r>
              <a:rPr lang="en-US" sz="4800" b="1" i="1" dirty="0"/>
              <a:t> </a:t>
            </a:r>
            <a:r>
              <a:rPr lang="en-US" sz="4800" b="1" i="1" dirty="0" smtClean="0"/>
              <a:t>   1861-1877</a:t>
            </a:r>
            <a:endParaRPr lang="en-US" sz="4800" b="1" i="1" dirty="0"/>
          </a:p>
        </p:txBody>
      </p:sp>
      <p:sp>
        <p:nvSpPr>
          <p:cNvPr id="3" name="Content Placeholder 2"/>
          <p:cNvSpPr>
            <a:spLocks noGrp="1"/>
          </p:cNvSpPr>
          <p:nvPr>
            <p:ph idx="1"/>
          </p:nvPr>
        </p:nvSpPr>
        <p:spPr/>
        <p:txBody>
          <a:bodyPr>
            <a:normAutofit/>
          </a:bodyPr>
          <a:lstStyle/>
          <a:p>
            <a:r>
              <a:rPr lang="en-US" sz="5400" b="1" dirty="0" smtClean="0"/>
              <a:t>Cotton</a:t>
            </a:r>
          </a:p>
          <a:p>
            <a:r>
              <a:rPr lang="en-US" sz="5400" b="1" dirty="0" smtClean="0"/>
              <a:t>Textiles</a:t>
            </a:r>
          </a:p>
          <a:p>
            <a:r>
              <a:rPr lang="en-US" sz="5400" b="1" dirty="0" smtClean="0"/>
              <a:t>Weapons</a:t>
            </a:r>
            <a:endParaRPr lang="en-US" sz="5400" b="1" dirty="0"/>
          </a:p>
        </p:txBody>
      </p:sp>
    </p:spTree>
    <p:extLst>
      <p:ext uri="{BB962C8B-B14F-4D97-AF65-F5344CB8AC3E}">
        <p14:creationId xmlns:p14="http://schemas.microsoft.com/office/powerpoint/2010/main" val="3046571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Goods and</a:t>
            </a:r>
            <a:br>
              <a:rPr lang="en-US" sz="4000" b="1" dirty="0" smtClean="0"/>
            </a:br>
            <a:r>
              <a:rPr lang="en-US" sz="4000" b="1" dirty="0" smtClean="0"/>
              <a:t>Services</a:t>
            </a:r>
            <a:br>
              <a:rPr lang="en-US" sz="4000" b="1" dirty="0" smtClean="0"/>
            </a:br>
            <a:r>
              <a:rPr lang="en-US" sz="4000" b="1" i="1" dirty="0" smtClean="0"/>
              <a:t>--New South</a:t>
            </a:r>
            <a:br>
              <a:rPr lang="en-US" sz="4000" b="1" i="1" dirty="0" smtClean="0"/>
            </a:br>
            <a:r>
              <a:rPr lang="en-US" sz="4000" b="1" i="1" dirty="0"/>
              <a:t> </a:t>
            </a:r>
            <a:r>
              <a:rPr lang="en-US" sz="4000" b="1" i="1" dirty="0" smtClean="0"/>
              <a:t>    1877-1918</a:t>
            </a:r>
            <a:endParaRPr lang="en-US" sz="4000" b="1" i="1" dirty="0"/>
          </a:p>
        </p:txBody>
      </p:sp>
      <p:sp>
        <p:nvSpPr>
          <p:cNvPr id="3" name="Content Placeholder 2"/>
          <p:cNvSpPr>
            <a:spLocks noGrp="1"/>
          </p:cNvSpPr>
          <p:nvPr>
            <p:ph idx="1"/>
          </p:nvPr>
        </p:nvSpPr>
        <p:spPr/>
        <p:txBody>
          <a:bodyPr>
            <a:normAutofit/>
          </a:bodyPr>
          <a:lstStyle/>
          <a:p>
            <a:r>
              <a:rPr lang="en-US" sz="4400" b="1" dirty="0" smtClean="0"/>
              <a:t>Cotton</a:t>
            </a:r>
          </a:p>
          <a:p>
            <a:r>
              <a:rPr lang="en-US" sz="4400" b="1" dirty="0" smtClean="0"/>
              <a:t>Naval Stores </a:t>
            </a:r>
            <a:r>
              <a:rPr lang="en-US" sz="4400" b="1" dirty="0"/>
              <a:t>(turpentine, rosin, tar, &amp; pitch)</a:t>
            </a:r>
            <a:endParaRPr lang="en-US" sz="4400" b="1" dirty="0" smtClean="0"/>
          </a:p>
          <a:p>
            <a:pPr marL="0" indent="0">
              <a:buNone/>
            </a:pPr>
            <a:r>
              <a:rPr lang="en-US" sz="4400" b="1" dirty="0" smtClean="0"/>
              <a:t>Companies:  </a:t>
            </a:r>
          </a:p>
          <a:p>
            <a:pPr lvl="1"/>
            <a:r>
              <a:rPr lang="en-US" sz="4400" b="1" dirty="0" smtClean="0"/>
              <a:t>Coca-Cola  </a:t>
            </a:r>
          </a:p>
          <a:p>
            <a:pPr lvl="1"/>
            <a:r>
              <a:rPr lang="en-US" sz="4400" b="1" dirty="0" smtClean="0"/>
              <a:t>Atlanta Life Insurance Company</a:t>
            </a:r>
            <a:endParaRPr lang="en-US" sz="4400" b="1" dirty="0"/>
          </a:p>
        </p:txBody>
      </p:sp>
    </p:spTree>
    <p:extLst>
      <p:ext uri="{BB962C8B-B14F-4D97-AF65-F5344CB8AC3E}">
        <p14:creationId xmlns:p14="http://schemas.microsoft.com/office/powerpoint/2010/main" val="1022024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1123837"/>
            <a:ext cx="3252281" cy="4601183"/>
          </a:xfrm>
        </p:spPr>
        <p:txBody>
          <a:bodyPr/>
          <a:lstStyle/>
          <a:p>
            <a:r>
              <a:rPr lang="en-US" b="1" dirty="0" smtClean="0"/>
              <a:t>Goods/Services-</a:t>
            </a:r>
            <a:r>
              <a:rPr lang="en-US" b="1" i="1" dirty="0" smtClean="0"/>
              <a:t>-Depression Era</a:t>
            </a:r>
            <a:br>
              <a:rPr lang="en-US" b="1" i="1" dirty="0" smtClean="0"/>
            </a:br>
            <a:r>
              <a:rPr lang="en-US" b="1" i="1" dirty="0"/>
              <a:t> </a:t>
            </a:r>
            <a:r>
              <a:rPr lang="en-US" b="1" i="1" dirty="0" smtClean="0"/>
              <a:t>  1919-1940</a:t>
            </a:r>
            <a:endParaRPr lang="en-US" b="1" i="1" dirty="0"/>
          </a:p>
        </p:txBody>
      </p:sp>
      <p:sp>
        <p:nvSpPr>
          <p:cNvPr id="3" name="Content Placeholder 2"/>
          <p:cNvSpPr>
            <a:spLocks noGrp="1"/>
          </p:cNvSpPr>
          <p:nvPr>
            <p:ph idx="1"/>
          </p:nvPr>
        </p:nvSpPr>
        <p:spPr>
          <a:xfrm>
            <a:off x="3869268" y="864108"/>
            <a:ext cx="7737846" cy="5120640"/>
          </a:xfrm>
        </p:spPr>
        <p:txBody>
          <a:bodyPr>
            <a:normAutofit/>
          </a:bodyPr>
          <a:lstStyle/>
          <a:p>
            <a:r>
              <a:rPr lang="en-US" sz="4800" b="1" dirty="0" smtClean="0"/>
              <a:t>Huff Daland Crop Dusting </a:t>
            </a:r>
          </a:p>
          <a:p>
            <a:r>
              <a:rPr lang="en-US" sz="4800" b="1" dirty="0" smtClean="0"/>
              <a:t>Georgia Hardwood Lumber Company</a:t>
            </a:r>
            <a:endParaRPr lang="en-US" sz="4800" b="1" dirty="0"/>
          </a:p>
          <a:p>
            <a:r>
              <a:rPr lang="en-US" sz="4800" b="1" dirty="0"/>
              <a:t>a</a:t>
            </a:r>
            <a:r>
              <a:rPr lang="en-US" sz="4800" b="1" dirty="0" smtClean="0"/>
              <a:t>griculture </a:t>
            </a:r>
            <a:r>
              <a:rPr lang="en-US" sz="4800" b="1" dirty="0"/>
              <a:t>c</a:t>
            </a:r>
            <a:r>
              <a:rPr lang="en-US" sz="4800" b="1" dirty="0" smtClean="0"/>
              <a:t>hanges</a:t>
            </a:r>
          </a:p>
          <a:p>
            <a:r>
              <a:rPr lang="en-US" sz="3600" dirty="0">
                <a:hlinkClick r:id="rId2"/>
              </a:rPr>
              <a:t>http://</a:t>
            </a:r>
            <a:r>
              <a:rPr lang="en-US" sz="3600" dirty="0" smtClean="0">
                <a:hlinkClick r:id="rId2"/>
              </a:rPr>
              <a:t>www.gpb.org/georgiastories/stories/agriculture_and_technology</a:t>
            </a:r>
            <a:endParaRPr lang="en-US" sz="3600" dirty="0" smtClean="0"/>
          </a:p>
          <a:p>
            <a:endParaRPr lang="en-US" sz="3600" dirty="0"/>
          </a:p>
        </p:txBody>
      </p:sp>
    </p:spTree>
    <p:extLst>
      <p:ext uri="{BB962C8B-B14F-4D97-AF65-F5344CB8AC3E}">
        <p14:creationId xmlns:p14="http://schemas.microsoft.com/office/powerpoint/2010/main" val="3416876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3216422" cy="4601183"/>
          </a:xfrm>
        </p:spPr>
        <p:txBody>
          <a:bodyPr/>
          <a:lstStyle/>
          <a:p>
            <a:r>
              <a:rPr lang="en-US" b="1" dirty="0" smtClean="0"/>
              <a:t>Goods/Services</a:t>
            </a:r>
            <a:br>
              <a:rPr lang="en-US" b="1" dirty="0" smtClean="0"/>
            </a:br>
            <a:r>
              <a:rPr lang="en-US" b="1" dirty="0" smtClean="0"/>
              <a:t>--</a:t>
            </a:r>
            <a:r>
              <a:rPr lang="en-US" b="1" i="1" dirty="0" smtClean="0"/>
              <a:t>WWII Years</a:t>
            </a:r>
            <a:br>
              <a:rPr lang="en-US" b="1" i="1" dirty="0" smtClean="0"/>
            </a:br>
            <a:r>
              <a:rPr lang="en-US" b="1" i="1" dirty="0"/>
              <a:t> </a:t>
            </a:r>
            <a:r>
              <a:rPr lang="en-US" b="1" i="1" dirty="0" smtClean="0"/>
              <a:t>    1941-1945</a:t>
            </a:r>
            <a:endParaRPr lang="en-US" b="1" i="1" dirty="0"/>
          </a:p>
        </p:txBody>
      </p:sp>
      <p:sp>
        <p:nvSpPr>
          <p:cNvPr id="3" name="Content Placeholder 2"/>
          <p:cNvSpPr>
            <a:spLocks noGrp="1"/>
          </p:cNvSpPr>
          <p:nvPr>
            <p:ph idx="1"/>
          </p:nvPr>
        </p:nvSpPr>
        <p:spPr>
          <a:xfrm>
            <a:off x="3869267" y="864108"/>
            <a:ext cx="7869651" cy="5120640"/>
          </a:xfrm>
        </p:spPr>
        <p:txBody>
          <a:bodyPr>
            <a:normAutofit/>
          </a:bodyPr>
          <a:lstStyle/>
          <a:p>
            <a:r>
              <a:rPr lang="en-US" sz="4800" b="1" dirty="0" smtClean="0"/>
              <a:t>Liberty Ships- Savannah</a:t>
            </a:r>
          </a:p>
          <a:p>
            <a:r>
              <a:rPr lang="en-US" sz="4800" b="1" dirty="0" smtClean="0"/>
              <a:t>B-29 Bombers (Super fortress)Marietta</a:t>
            </a:r>
          </a:p>
          <a:p>
            <a:r>
              <a:rPr lang="en-US" sz="4800" b="1" dirty="0" smtClean="0"/>
              <a:t>Military training facilities</a:t>
            </a:r>
            <a:endParaRPr lang="en-US" sz="4800" b="1" dirty="0"/>
          </a:p>
        </p:txBody>
      </p:sp>
    </p:spTree>
    <p:extLst>
      <p:ext uri="{BB962C8B-B14F-4D97-AF65-F5344CB8AC3E}">
        <p14:creationId xmlns:p14="http://schemas.microsoft.com/office/powerpoint/2010/main" val="2509936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3270210" cy="4601183"/>
          </a:xfrm>
        </p:spPr>
        <p:txBody>
          <a:bodyPr/>
          <a:lstStyle/>
          <a:p>
            <a:r>
              <a:rPr lang="en-US" b="1" dirty="0" smtClean="0"/>
              <a:t>Goods/Services</a:t>
            </a:r>
            <a:br>
              <a:rPr lang="en-US" b="1" dirty="0" smtClean="0"/>
            </a:br>
            <a:r>
              <a:rPr lang="en-US" b="1" dirty="0" smtClean="0"/>
              <a:t>--</a:t>
            </a:r>
            <a:r>
              <a:rPr lang="en-US" b="1" i="1" dirty="0" smtClean="0"/>
              <a:t>Post War Years</a:t>
            </a:r>
            <a:br>
              <a:rPr lang="en-US" b="1" i="1" dirty="0" smtClean="0"/>
            </a:br>
            <a:r>
              <a:rPr lang="en-US" b="1" i="1" dirty="0"/>
              <a:t> </a:t>
            </a:r>
            <a:r>
              <a:rPr lang="en-US" b="1" i="1" dirty="0" smtClean="0"/>
              <a:t>   1945-Present</a:t>
            </a:r>
            <a:endParaRPr lang="en-US" b="1" i="1" dirty="0"/>
          </a:p>
        </p:txBody>
      </p:sp>
      <p:sp>
        <p:nvSpPr>
          <p:cNvPr id="3" name="Content Placeholder 2"/>
          <p:cNvSpPr>
            <a:spLocks noGrp="1"/>
          </p:cNvSpPr>
          <p:nvPr>
            <p:ph idx="1"/>
          </p:nvPr>
        </p:nvSpPr>
        <p:spPr>
          <a:xfrm>
            <a:off x="3869268" y="331470"/>
            <a:ext cx="7315200" cy="6263640"/>
          </a:xfrm>
        </p:spPr>
        <p:txBody>
          <a:bodyPr>
            <a:noAutofit/>
          </a:bodyPr>
          <a:lstStyle/>
          <a:p>
            <a:r>
              <a:rPr lang="en-US" sz="3600" b="1" dirty="0" smtClean="0"/>
              <a:t>Pecans</a:t>
            </a:r>
          </a:p>
          <a:p>
            <a:r>
              <a:rPr lang="en-US" sz="3600" b="1" dirty="0" smtClean="0"/>
              <a:t>Peanuts</a:t>
            </a:r>
          </a:p>
          <a:p>
            <a:r>
              <a:rPr lang="en-US" sz="3600" b="1" dirty="0" smtClean="0"/>
              <a:t>Peaches</a:t>
            </a:r>
          </a:p>
          <a:p>
            <a:r>
              <a:rPr lang="en-US" sz="3600" b="1" dirty="0" smtClean="0"/>
              <a:t>Vidalia Onions</a:t>
            </a:r>
          </a:p>
          <a:p>
            <a:r>
              <a:rPr lang="en-US" sz="3600" b="1" dirty="0" smtClean="0"/>
              <a:t>Shrimp</a:t>
            </a:r>
          </a:p>
          <a:p>
            <a:r>
              <a:rPr lang="en-US" sz="3600" b="1" dirty="0" smtClean="0"/>
              <a:t>Cattle</a:t>
            </a:r>
          </a:p>
          <a:p>
            <a:r>
              <a:rPr lang="en-US" sz="3600" b="1" dirty="0" smtClean="0"/>
              <a:t>Poultry</a:t>
            </a:r>
          </a:p>
          <a:p>
            <a:r>
              <a:rPr lang="en-US" sz="3600" b="1" dirty="0" smtClean="0"/>
              <a:t>Granite</a:t>
            </a:r>
          </a:p>
          <a:p>
            <a:r>
              <a:rPr lang="en-US" sz="3600" b="1" dirty="0" smtClean="0"/>
              <a:t>Many businesses/industries</a:t>
            </a:r>
            <a:endParaRPr lang="en-US" sz="3600" b="1" dirty="0"/>
          </a:p>
        </p:txBody>
      </p:sp>
    </p:spTree>
    <p:extLst>
      <p:ext uri="{BB962C8B-B14F-4D97-AF65-F5344CB8AC3E}">
        <p14:creationId xmlns:p14="http://schemas.microsoft.com/office/powerpoint/2010/main" val="1504688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635</TotalTime>
  <Words>1106</Words>
  <Application>Microsoft Office PowerPoint</Application>
  <PresentationFormat>Widescreen</PresentationFormat>
  <Paragraphs>204</Paragraphs>
  <Slides>35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Corbel</vt:lpstr>
      <vt:lpstr>Wingdings 2</vt:lpstr>
      <vt:lpstr>Frame</vt:lpstr>
      <vt:lpstr>Economics Unit</vt:lpstr>
      <vt:lpstr>Goods/Services  --Pre-historic</vt:lpstr>
      <vt:lpstr>Goods/Services Colonial Times </vt:lpstr>
      <vt:lpstr>Goods/Services --Antebellum Period      1790-1860</vt:lpstr>
      <vt:lpstr>Goods/ Services --Civil War     1861-1877</vt:lpstr>
      <vt:lpstr>Goods and Services --New South      1877-1918</vt:lpstr>
      <vt:lpstr>Goods/Services--Depression Era    1919-1940</vt:lpstr>
      <vt:lpstr>Goods/Services --WWII Years      1941-1945</vt:lpstr>
      <vt:lpstr>Goods/Services --Post War Years     1945-Present</vt:lpstr>
      <vt:lpstr>SERVICE INDUSTRIES</vt:lpstr>
      <vt:lpstr>TRADE</vt:lpstr>
      <vt:lpstr>TRANSPORTATION IMPACTS THE ECOMONY</vt:lpstr>
      <vt:lpstr>4 Main  Transportation Systems</vt:lpstr>
      <vt:lpstr>PROFIT, RISK, &amp; ENTREPRENEURS</vt:lpstr>
      <vt:lpstr>ECONOMY</vt:lpstr>
      <vt:lpstr>ENTREPRENEURS</vt:lpstr>
      <vt:lpstr>COCA-COLA</vt:lpstr>
      <vt:lpstr>PowerPoint Presentation</vt:lpstr>
      <vt:lpstr>    DELTA AIRLINES</vt:lpstr>
      <vt:lpstr>    DELTA</vt:lpstr>
      <vt:lpstr>DELTA</vt:lpstr>
      <vt:lpstr>GEORGIA - PACIFIC</vt:lpstr>
      <vt:lpstr>HOME DEPOT</vt:lpstr>
      <vt:lpstr>REVENUE           &amp; SPENDING</vt:lpstr>
      <vt:lpstr>REVENUE</vt:lpstr>
      <vt:lpstr>Expenditures TOP 3 ONLY</vt:lpstr>
      <vt:lpstr>PERSONAL  FINANCE</vt:lpstr>
      <vt:lpstr>SPENDING</vt:lpstr>
      <vt:lpstr>CREDIT</vt:lpstr>
      <vt:lpstr>CREDIT   </vt:lpstr>
      <vt:lpstr>CREDIT</vt:lpstr>
      <vt:lpstr>FICO </vt:lpstr>
      <vt:lpstr>FICO</vt:lpstr>
      <vt:lpstr>SAVING</vt:lpstr>
      <vt:lpstr>INVESTING</vt:lpstr>
    </vt:vector>
  </TitlesOfParts>
  <Company>Paulding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 Unit</dc:title>
  <dc:creator>Laura Gresham</dc:creator>
  <cp:lastModifiedBy>Laura Gresham</cp:lastModifiedBy>
  <cp:revision>90</cp:revision>
  <dcterms:created xsi:type="dcterms:W3CDTF">2016-03-21T15:25:30Z</dcterms:created>
  <dcterms:modified xsi:type="dcterms:W3CDTF">2016-03-24T14:13:39Z</dcterms:modified>
</cp:coreProperties>
</file>