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94"/>
  </p:notesMasterIdLst>
  <p:sldIdLst>
    <p:sldId id="386" r:id="rId3"/>
    <p:sldId id="293" r:id="rId4"/>
    <p:sldId id="294"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11" r:id="rId20"/>
    <p:sldId id="312" r:id="rId21"/>
    <p:sldId id="313" r:id="rId22"/>
    <p:sldId id="314" r:id="rId23"/>
    <p:sldId id="317" r:id="rId24"/>
    <p:sldId id="318" r:id="rId25"/>
    <p:sldId id="319" r:id="rId26"/>
    <p:sldId id="320" r:id="rId27"/>
    <p:sldId id="321" r:id="rId28"/>
    <p:sldId id="322" r:id="rId29"/>
    <p:sldId id="315" r:id="rId30"/>
    <p:sldId id="316" r:id="rId31"/>
    <p:sldId id="323" r:id="rId32"/>
    <p:sldId id="326" r:id="rId33"/>
    <p:sldId id="338" r:id="rId34"/>
    <p:sldId id="325" r:id="rId35"/>
    <p:sldId id="339" r:id="rId36"/>
    <p:sldId id="324" r:id="rId37"/>
    <p:sldId id="327" r:id="rId38"/>
    <p:sldId id="328" r:id="rId39"/>
    <p:sldId id="340" r:id="rId40"/>
    <p:sldId id="329" r:id="rId41"/>
    <p:sldId id="344" r:id="rId42"/>
    <p:sldId id="330" r:id="rId43"/>
    <p:sldId id="343" r:id="rId44"/>
    <p:sldId id="331" r:id="rId45"/>
    <p:sldId id="332" r:id="rId46"/>
    <p:sldId id="333" r:id="rId47"/>
    <p:sldId id="341" r:id="rId48"/>
    <p:sldId id="334" r:id="rId49"/>
    <p:sldId id="335" r:id="rId50"/>
    <p:sldId id="337" r:id="rId51"/>
    <p:sldId id="342" r:id="rId52"/>
    <p:sldId id="345" r:id="rId53"/>
    <p:sldId id="346" r:id="rId54"/>
    <p:sldId id="347" r:id="rId55"/>
    <p:sldId id="348" r:id="rId56"/>
    <p:sldId id="349" r:id="rId57"/>
    <p:sldId id="351" r:id="rId58"/>
    <p:sldId id="352" r:id="rId59"/>
    <p:sldId id="353" r:id="rId60"/>
    <p:sldId id="354" r:id="rId61"/>
    <p:sldId id="355" r:id="rId62"/>
    <p:sldId id="356" r:id="rId63"/>
    <p:sldId id="350" r:id="rId64"/>
    <p:sldId id="357" r:id="rId65"/>
    <p:sldId id="358" r:id="rId66"/>
    <p:sldId id="359" r:id="rId67"/>
    <p:sldId id="360" r:id="rId68"/>
    <p:sldId id="361" r:id="rId69"/>
    <p:sldId id="362" r:id="rId70"/>
    <p:sldId id="363" r:id="rId71"/>
    <p:sldId id="364" r:id="rId72"/>
    <p:sldId id="365" r:id="rId73"/>
    <p:sldId id="366" r:id="rId74"/>
    <p:sldId id="367" r:id="rId75"/>
    <p:sldId id="368" r:id="rId76"/>
    <p:sldId id="369" r:id="rId77"/>
    <p:sldId id="370" r:id="rId78"/>
    <p:sldId id="371" r:id="rId79"/>
    <p:sldId id="372" r:id="rId80"/>
    <p:sldId id="373" r:id="rId81"/>
    <p:sldId id="374" r:id="rId82"/>
    <p:sldId id="375" r:id="rId83"/>
    <p:sldId id="376" r:id="rId84"/>
    <p:sldId id="377" r:id="rId85"/>
    <p:sldId id="378" r:id="rId86"/>
    <p:sldId id="379" r:id="rId87"/>
    <p:sldId id="380" r:id="rId88"/>
    <p:sldId id="381" r:id="rId89"/>
    <p:sldId id="382" r:id="rId90"/>
    <p:sldId id="383" r:id="rId91"/>
    <p:sldId id="384" r:id="rId92"/>
    <p:sldId id="385" r:id="rId9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D7903D-FCF8-4778-BAAA-71D228A236D8}" type="datetimeFigureOut">
              <a:rPr lang="en-US" smtClean="0"/>
              <a:pPr/>
              <a:t>3/28/2016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67089F-90E0-4CCC-9616-F2136BDFD286}" type="slidenum">
              <a:rPr lang="en-US" smtClean="0"/>
              <a:pPr/>
              <a:t>‹#›</a:t>
            </a:fld>
            <a:endParaRPr lang="en-US"/>
          </a:p>
        </p:txBody>
      </p:sp>
    </p:spTree>
    <p:extLst>
      <p:ext uri="{BB962C8B-B14F-4D97-AF65-F5344CB8AC3E}">
        <p14:creationId xmlns:p14="http://schemas.microsoft.com/office/powerpoint/2010/main" val="2897194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956F1E7-5AED-45FD-A9FD-752434A0AC1B}" type="datetimeFigureOut">
              <a:rPr lang="en-US" smtClean="0"/>
              <a:pPr/>
              <a:t>3/28/2016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6519689-4022-46A2-8026-23458E22E2A5}" type="slidenum">
              <a:rPr lang="en-US" smtClean="0"/>
              <a:pPr/>
              <a:t>‹#›</a:t>
            </a:fld>
            <a:endParaRPr lang="en-US"/>
          </a:p>
        </p:txBody>
      </p:sp>
    </p:spTree>
    <p:extLst>
      <p:ext uri="{BB962C8B-B14F-4D97-AF65-F5344CB8AC3E}">
        <p14:creationId xmlns:p14="http://schemas.microsoft.com/office/powerpoint/2010/main" val="435442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956F1E7-5AED-45FD-A9FD-752434A0AC1B}" type="datetimeFigureOut">
              <a:rPr lang="en-US" smtClean="0"/>
              <a:pPr/>
              <a:t>3/28/2016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6519689-4022-46A2-8026-23458E22E2A5}" type="slidenum">
              <a:rPr lang="en-US" smtClean="0"/>
              <a:pPr/>
              <a:t>‹#›</a:t>
            </a:fld>
            <a:endParaRPr lang="en-US"/>
          </a:p>
        </p:txBody>
      </p:sp>
    </p:spTree>
    <p:extLst>
      <p:ext uri="{BB962C8B-B14F-4D97-AF65-F5344CB8AC3E}">
        <p14:creationId xmlns:p14="http://schemas.microsoft.com/office/powerpoint/2010/main" val="3339142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06A033-0B3D-4D23-B18A-B724D381A3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2300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53D915-D736-4465-BE9A-CC0EE4CBD6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6959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5552B0-2C0A-4352-B3A8-5A4A7EBC56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2495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7C391B-0DD6-4521-B785-7DB3281F40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6205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4441CF8-1F69-459C-9055-02F4D52A3D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4108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CCDC6A7-0EF1-47C3-95C1-AB8F52C8C9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7491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FCA2CBE-7CDA-4595-B48B-139E3851BD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5407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014BD41-C27D-4EF4-9557-11BF9B0F4D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4366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28770F-D8DB-4BBE-9FAC-B4F1984E8B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3398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956F1E7-5AED-45FD-A9FD-752434A0AC1B}" type="datetimeFigureOut">
              <a:rPr lang="en-US" smtClean="0"/>
              <a:pPr/>
              <a:t>3/28/2016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6519689-4022-46A2-8026-23458E22E2A5}" type="slidenum">
              <a:rPr lang="en-US" smtClean="0"/>
              <a:pPr/>
              <a:t>‹#›</a:t>
            </a:fld>
            <a:endParaRPr lang="en-US"/>
          </a:p>
        </p:txBody>
      </p:sp>
    </p:spTree>
    <p:extLst>
      <p:ext uri="{BB962C8B-B14F-4D97-AF65-F5344CB8AC3E}">
        <p14:creationId xmlns:p14="http://schemas.microsoft.com/office/powerpoint/2010/main" val="12978828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1B7B3B-1543-4701-B8EC-1C1469B8AC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9978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1980AE-87A4-4226-A95E-BF06F252C84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5289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956F1E7-5AED-45FD-A9FD-752434A0AC1B}" type="datetimeFigureOut">
              <a:rPr lang="en-US" smtClean="0"/>
              <a:pPr/>
              <a:t>3/28/2016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6519689-4022-46A2-8026-23458E22E2A5}" type="slidenum">
              <a:rPr lang="en-US" smtClean="0"/>
              <a:pPr/>
              <a:t>‹#›</a:t>
            </a:fld>
            <a:endParaRPr lang="en-US"/>
          </a:p>
        </p:txBody>
      </p:sp>
    </p:spTree>
    <p:extLst>
      <p:ext uri="{BB962C8B-B14F-4D97-AF65-F5344CB8AC3E}">
        <p14:creationId xmlns:p14="http://schemas.microsoft.com/office/powerpoint/2010/main" val="3836964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956F1E7-5AED-45FD-A9FD-752434A0AC1B}" type="datetimeFigureOut">
              <a:rPr lang="en-US" smtClean="0"/>
              <a:pPr/>
              <a:t>3/28/2016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6519689-4022-46A2-8026-23458E22E2A5}" type="slidenum">
              <a:rPr lang="en-US" smtClean="0"/>
              <a:pPr/>
              <a:t>‹#›</a:t>
            </a:fld>
            <a:endParaRPr lang="en-US"/>
          </a:p>
        </p:txBody>
      </p:sp>
    </p:spTree>
    <p:extLst>
      <p:ext uri="{BB962C8B-B14F-4D97-AF65-F5344CB8AC3E}">
        <p14:creationId xmlns:p14="http://schemas.microsoft.com/office/powerpoint/2010/main" val="601577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956F1E7-5AED-45FD-A9FD-752434A0AC1B}" type="datetimeFigureOut">
              <a:rPr lang="en-US" smtClean="0"/>
              <a:pPr/>
              <a:t>3/28/2016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6519689-4022-46A2-8026-23458E22E2A5}" type="slidenum">
              <a:rPr lang="en-US" smtClean="0"/>
              <a:pPr/>
              <a:t>‹#›</a:t>
            </a:fld>
            <a:endParaRPr lang="en-US"/>
          </a:p>
        </p:txBody>
      </p:sp>
    </p:spTree>
    <p:extLst>
      <p:ext uri="{BB962C8B-B14F-4D97-AF65-F5344CB8AC3E}">
        <p14:creationId xmlns:p14="http://schemas.microsoft.com/office/powerpoint/2010/main" val="1888843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956F1E7-5AED-45FD-A9FD-752434A0AC1B}" type="datetimeFigureOut">
              <a:rPr lang="en-US" smtClean="0"/>
              <a:pPr/>
              <a:t>3/28/2016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6519689-4022-46A2-8026-23458E22E2A5}" type="slidenum">
              <a:rPr lang="en-US" smtClean="0"/>
              <a:pPr/>
              <a:t>‹#›</a:t>
            </a:fld>
            <a:endParaRPr lang="en-US"/>
          </a:p>
        </p:txBody>
      </p:sp>
    </p:spTree>
    <p:extLst>
      <p:ext uri="{BB962C8B-B14F-4D97-AF65-F5344CB8AC3E}">
        <p14:creationId xmlns:p14="http://schemas.microsoft.com/office/powerpoint/2010/main" val="746921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956F1E7-5AED-45FD-A9FD-752434A0AC1B}" type="datetimeFigureOut">
              <a:rPr lang="en-US" smtClean="0"/>
              <a:pPr/>
              <a:t>3/28/2016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6519689-4022-46A2-8026-23458E22E2A5}" type="slidenum">
              <a:rPr lang="en-US" smtClean="0"/>
              <a:pPr/>
              <a:t>‹#›</a:t>
            </a:fld>
            <a:endParaRPr lang="en-US"/>
          </a:p>
        </p:txBody>
      </p:sp>
    </p:spTree>
    <p:extLst>
      <p:ext uri="{BB962C8B-B14F-4D97-AF65-F5344CB8AC3E}">
        <p14:creationId xmlns:p14="http://schemas.microsoft.com/office/powerpoint/2010/main" val="1125994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956F1E7-5AED-45FD-A9FD-752434A0AC1B}" type="datetimeFigureOut">
              <a:rPr lang="en-US" smtClean="0"/>
              <a:pPr/>
              <a:t>3/28/2016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6519689-4022-46A2-8026-23458E22E2A5}" type="slidenum">
              <a:rPr lang="en-US" smtClean="0"/>
              <a:pPr/>
              <a:t>‹#›</a:t>
            </a:fld>
            <a:endParaRPr lang="en-US"/>
          </a:p>
        </p:txBody>
      </p:sp>
    </p:spTree>
    <p:extLst>
      <p:ext uri="{BB962C8B-B14F-4D97-AF65-F5344CB8AC3E}">
        <p14:creationId xmlns:p14="http://schemas.microsoft.com/office/powerpoint/2010/main" val="2593280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956F1E7-5AED-45FD-A9FD-752434A0AC1B}" type="datetimeFigureOut">
              <a:rPr lang="en-US" smtClean="0"/>
              <a:pPr/>
              <a:t>3/28/2016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6519689-4022-46A2-8026-23458E22E2A5}" type="slidenum">
              <a:rPr lang="en-US" smtClean="0"/>
              <a:pPr/>
              <a:t>‹#›</a:t>
            </a:fld>
            <a:endParaRPr lang="en-US"/>
          </a:p>
        </p:txBody>
      </p:sp>
    </p:spTree>
    <p:extLst>
      <p:ext uri="{BB962C8B-B14F-4D97-AF65-F5344CB8AC3E}">
        <p14:creationId xmlns:p14="http://schemas.microsoft.com/office/powerpoint/2010/main" val="2497482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iRespond Graph</a:t>
            </a:r>
            <a:endParaRPr lang="en-US"/>
          </a:p>
        </p:txBody>
      </p:sp>
      <p:grpSp>
        <p:nvGrpSpPr>
          <p:cNvPr id="37" name="CorrectBarGroup"/>
          <p:cNvGrpSpPr/>
          <p:nvPr userDrawn="1"/>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PercentLabelGroup"/>
          <p:cNvGrpSpPr/>
          <p:nvPr userDrawn="1"/>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11"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4"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7"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20"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38" name="IncorrectBarGroup"/>
          <p:cNvGrpSpPr/>
          <p:nvPr userDrawn="1"/>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XLabelGroup"/>
          <p:cNvGrpSpPr/>
          <p:nvPr userDrawn="1"/>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13"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6"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19"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2"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36" name="AxisLineGroup"/>
          <p:cNvGrpSpPr/>
          <p:nvPr userDrawn="1"/>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YLabelGroup"/>
          <p:cNvGrpSpPr/>
          <p:nvPr userDrawn="1"/>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28"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30"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2"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Tree>
    <p:extLst>
      <p:ext uri="{BB962C8B-B14F-4D97-AF65-F5344CB8AC3E}">
        <p14:creationId xmlns:p14="http://schemas.microsoft.com/office/powerpoint/2010/main" val="171753445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fontAlgn="base">
              <a:spcBef>
                <a:spcPct val="0"/>
              </a:spcBef>
              <a:spcAft>
                <a:spcPct val="0"/>
              </a:spcAft>
              <a:defRPr/>
            </a:pPr>
            <a:fld id="{204B7760-71A5-445C-B959-027EF4C1332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4132877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715962"/>
          </a:xfrm>
        </p:spPr>
        <p:txBody>
          <a:bodyPr/>
          <a:lstStyle/>
          <a:p>
            <a:r>
              <a:rPr lang="en-US" altLang="en-US" sz="2400" dirty="0" smtClean="0"/>
              <a:t>Journal </a:t>
            </a:r>
            <a:r>
              <a:rPr lang="en-US" altLang="en-US" sz="2400" dirty="0" smtClean="0"/>
              <a:t>#101 </a:t>
            </a:r>
            <a:r>
              <a:rPr lang="en-US" altLang="en-US" sz="2400" dirty="0" smtClean="0"/>
              <a:t>– Personal Finance</a:t>
            </a:r>
            <a:br>
              <a:rPr lang="en-US" altLang="en-US" sz="2400" dirty="0" smtClean="0"/>
            </a:br>
            <a:r>
              <a:rPr lang="en-US" altLang="en-US" sz="2400" dirty="0" smtClean="0"/>
              <a:t>Copy the following</a:t>
            </a:r>
          </a:p>
        </p:txBody>
      </p:sp>
      <p:sp>
        <p:nvSpPr>
          <p:cNvPr id="5" name="Content Placeholder 4"/>
          <p:cNvSpPr>
            <a:spLocks noGrp="1"/>
          </p:cNvSpPr>
          <p:nvPr>
            <p:ph sz="half" idx="2"/>
          </p:nvPr>
        </p:nvSpPr>
        <p:spPr>
          <a:xfrm>
            <a:off x="457200" y="1143000"/>
            <a:ext cx="4040188" cy="5410200"/>
          </a:xfrm>
        </p:spPr>
        <p:txBody>
          <a:bodyPr/>
          <a:lstStyle/>
          <a:p>
            <a:pPr marL="514350" indent="-514350">
              <a:buFontTx/>
              <a:buAutoNum type="arabicPeriod"/>
            </a:pPr>
            <a:r>
              <a:rPr lang="en-US" altLang="en-US" sz="2000" smtClean="0"/>
              <a:t>The money individual people make at a job is called _______.</a:t>
            </a:r>
          </a:p>
          <a:p>
            <a:pPr marL="514350" indent="-514350">
              <a:buFontTx/>
              <a:buAutoNum type="arabicPeriod"/>
            </a:pPr>
            <a:r>
              <a:rPr lang="en-US" altLang="en-US" sz="2000" smtClean="0"/>
              <a:t>If a person chooses to place money into a bank to earn additional income, this is called ________.</a:t>
            </a:r>
          </a:p>
          <a:p>
            <a:pPr marL="514350" indent="-514350">
              <a:buFontTx/>
              <a:buAutoNum type="arabicPeriod"/>
            </a:pPr>
            <a:r>
              <a:rPr lang="en-US" altLang="en-US" sz="2000" smtClean="0"/>
              <a:t>If a person does not have enough cash for a car, they must ______ money.</a:t>
            </a:r>
          </a:p>
          <a:p>
            <a:pPr marL="514350" indent="-514350">
              <a:buFontTx/>
              <a:buAutoNum type="arabicPeriod"/>
            </a:pPr>
            <a:r>
              <a:rPr lang="en-US" altLang="en-US" sz="2000" smtClean="0"/>
              <a:t>What is the economic term used when a person uses money to make money.</a:t>
            </a:r>
          </a:p>
          <a:p>
            <a:pPr marL="514350" indent="-514350">
              <a:buFontTx/>
              <a:buAutoNum type="arabicPeriod"/>
            </a:pPr>
            <a:r>
              <a:rPr lang="en-US" altLang="en-US" sz="2000" smtClean="0"/>
              <a:t>Money available for a client to borrow and pay back is called_______.</a:t>
            </a:r>
          </a:p>
        </p:txBody>
      </p:sp>
      <p:sp>
        <p:nvSpPr>
          <p:cNvPr id="11268" name="Content Placeholder 3"/>
          <p:cNvSpPr>
            <a:spLocks noGrp="1"/>
          </p:cNvSpPr>
          <p:nvPr>
            <p:ph sz="quarter" idx="4"/>
          </p:nvPr>
        </p:nvSpPr>
        <p:spPr>
          <a:xfrm>
            <a:off x="4645025" y="1447800"/>
            <a:ext cx="4041775" cy="3951288"/>
          </a:xfrm>
        </p:spPr>
        <p:txBody>
          <a:bodyPr/>
          <a:lstStyle/>
          <a:p>
            <a:r>
              <a:rPr lang="en-US" altLang="en-US" smtClean="0"/>
              <a:t>Use the following word bank to complete the questions</a:t>
            </a:r>
          </a:p>
          <a:p>
            <a:r>
              <a:rPr lang="en-US" altLang="en-US" smtClean="0"/>
              <a:t>Income</a:t>
            </a:r>
          </a:p>
          <a:p>
            <a:r>
              <a:rPr lang="en-US" altLang="en-US" smtClean="0"/>
              <a:t>Credit</a:t>
            </a:r>
          </a:p>
          <a:p>
            <a:r>
              <a:rPr lang="en-US" altLang="en-US" smtClean="0"/>
              <a:t>Savings</a:t>
            </a:r>
          </a:p>
          <a:p>
            <a:r>
              <a:rPr lang="en-US" altLang="en-US" smtClean="0"/>
              <a:t>Investing</a:t>
            </a:r>
          </a:p>
          <a:p>
            <a:r>
              <a:rPr lang="en-US" altLang="en-US" smtClean="0"/>
              <a:t>borrow</a:t>
            </a:r>
          </a:p>
        </p:txBody>
      </p:sp>
    </p:spTree>
    <p:extLst>
      <p:ext uri="{BB962C8B-B14F-4D97-AF65-F5344CB8AC3E}">
        <p14:creationId xmlns:p14="http://schemas.microsoft.com/office/powerpoint/2010/main" val="12700828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lstStyle/>
          <a:p>
            <a:r>
              <a:rPr lang="en-US" sz="8800" dirty="0"/>
              <a:t>Colonial</a:t>
            </a:r>
            <a:br>
              <a:rPr lang="en-US" sz="8800" dirty="0"/>
            </a:br>
            <a:r>
              <a:rPr lang="en-US" sz="8800" dirty="0"/>
              <a:t>1732-1790</a:t>
            </a:r>
          </a:p>
        </p:txBody>
      </p:sp>
    </p:spTree>
    <p:extLst>
      <p:ext uri="{BB962C8B-B14F-4D97-AF65-F5344CB8AC3E}">
        <p14:creationId xmlns:p14="http://schemas.microsoft.com/office/powerpoint/2010/main" val="1401534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8229600" cy="5592762"/>
          </a:xfrm>
        </p:spPr>
        <p:txBody>
          <a:bodyPr/>
          <a:lstStyle/>
          <a:p>
            <a:pPr algn="l"/>
            <a:r>
              <a:rPr lang="en-US" sz="6600" u="sng" dirty="0" smtClean="0">
                <a:effectLst>
                  <a:outerShdw blurRad="38100" dist="38100" dir="2700000" algn="tl">
                    <a:srgbClr val="000000">
                      <a:alpha val="43137"/>
                    </a:srgbClr>
                  </a:outerShdw>
                </a:effectLst>
              </a:rPr>
              <a:t>W</a:t>
            </a:r>
            <a:r>
              <a:rPr lang="en-US" sz="6600" dirty="0" smtClean="0"/>
              <a:t>ine</a:t>
            </a:r>
            <a:br>
              <a:rPr lang="en-US" sz="6600" dirty="0" smtClean="0"/>
            </a:br>
            <a:r>
              <a:rPr lang="en-US" sz="6600" u="sng" dirty="0" smtClean="0">
                <a:effectLst>
                  <a:outerShdw blurRad="38100" dist="38100" dir="2700000" algn="tl">
                    <a:srgbClr val="000000">
                      <a:alpha val="43137"/>
                    </a:srgbClr>
                  </a:outerShdw>
                </a:effectLst>
              </a:rPr>
              <a:t>R</a:t>
            </a:r>
            <a:r>
              <a:rPr lang="en-US" sz="6600" dirty="0" smtClean="0"/>
              <a:t>ice</a:t>
            </a:r>
            <a:br>
              <a:rPr lang="en-US" sz="6600" dirty="0" smtClean="0"/>
            </a:br>
            <a:r>
              <a:rPr lang="en-US" sz="6600" u="sng" dirty="0" smtClean="0">
                <a:effectLst>
                  <a:outerShdw blurRad="38100" dist="38100" dir="2700000" algn="tl">
                    <a:srgbClr val="000000">
                      <a:alpha val="43137"/>
                    </a:srgbClr>
                  </a:outerShdw>
                </a:effectLst>
              </a:rPr>
              <a:t>I</a:t>
            </a:r>
            <a:r>
              <a:rPr lang="en-US" sz="6600" dirty="0" smtClean="0"/>
              <a:t>ndigo</a:t>
            </a:r>
            <a:br>
              <a:rPr lang="en-US" sz="6600" dirty="0" smtClean="0"/>
            </a:br>
            <a:r>
              <a:rPr lang="en-US" sz="6600" u="sng" dirty="0" smtClean="0">
                <a:effectLst>
                  <a:outerShdw blurRad="38100" dist="38100" dir="2700000" algn="tl">
                    <a:srgbClr val="000000">
                      <a:alpha val="43137"/>
                    </a:srgbClr>
                  </a:outerShdw>
                </a:effectLst>
              </a:rPr>
              <a:t>S</a:t>
            </a:r>
            <a:r>
              <a:rPr lang="en-US" sz="6600" dirty="0" smtClean="0"/>
              <a:t>ilk </a:t>
            </a:r>
            <a:r>
              <a:rPr lang="en-US" sz="4000" dirty="0" smtClean="0"/>
              <a:t>(Mulberry Trees)</a:t>
            </a:r>
            <a:r>
              <a:rPr lang="en-US" sz="6600" dirty="0" smtClean="0"/>
              <a:t/>
            </a:r>
            <a:br>
              <a:rPr lang="en-US" sz="6600" dirty="0" smtClean="0"/>
            </a:br>
            <a:r>
              <a:rPr lang="en-US" sz="6600" u="sng" dirty="0" smtClean="0">
                <a:effectLst>
                  <a:outerShdw blurRad="38100" dist="38100" dir="2700000" algn="tl">
                    <a:srgbClr val="000000">
                      <a:alpha val="43137"/>
                    </a:srgbClr>
                  </a:outerShdw>
                </a:effectLst>
              </a:rPr>
              <a:t>T</a:t>
            </a:r>
            <a:r>
              <a:rPr lang="en-US" sz="6600" dirty="0" smtClean="0"/>
              <a:t>obacco</a:t>
            </a:r>
            <a:endParaRPr lang="en-US" sz="6600" dirty="0"/>
          </a:p>
        </p:txBody>
      </p:sp>
    </p:spTree>
    <p:extLst>
      <p:ext uri="{BB962C8B-B14F-4D97-AF65-F5344CB8AC3E}">
        <p14:creationId xmlns:p14="http://schemas.microsoft.com/office/powerpoint/2010/main" val="1401534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lstStyle/>
          <a:p>
            <a:r>
              <a:rPr lang="en-US" sz="6600" dirty="0"/>
              <a:t>Antebellum</a:t>
            </a:r>
            <a:br>
              <a:rPr lang="en-US" sz="6600" dirty="0"/>
            </a:br>
            <a:r>
              <a:rPr lang="en-US" sz="6600" dirty="0"/>
              <a:t>Before </a:t>
            </a:r>
            <a:br>
              <a:rPr lang="en-US" sz="6600" dirty="0"/>
            </a:br>
            <a:r>
              <a:rPr lang="en-US" sz="6600" dirty="0"/>
              <a:t>Civil War</a:t>
            </a:r>
            <a:br>
              <a:rPr lang="en-US" sz="6600" dirty="0"/>
            </a:br>
            <a:r>
              <a:rPr lang="en-US" sz="6600" dirty="0"/>
              <a:t>1790-1860</a:t>
            </a:r>
          </a:p>
        </p:txBody>
      </p:sp>
    </p:spTree>
    <p:extLst>
      <p:ext uri="{BB962C8B-B14F-4D97-AF65-F5344CB8AC3E}">
        <p14:creationId xmlns:p14="http://schemas.microsoft.com/office/powerpoint/2010/main" val="1933822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lstStyle/>
          <a:p>
            <a:r>
              <a:rPr lang="en-US" sz="6000" dirty="0" smtClean="0"/>
              <a:t>Cotton</a:t>
            </a:r>
            <a:br>
              <a:rPr lang="en-US" sz="6000" dirty="0" smtClean="0"/>
            </a:br>
            <a:r>
              <a:rPr lang="en-US" sz="6000" dirty="0" smtClean="0"/>
              <a:t>Railroad</a:t>
            </a:r>
            <a:br>
              <a:rPr lang="en-US" sz="6000" dirty="0" smtClean="0"/>
            </a:br>
            <a:r>
              <a:rPr lang="en-US" sz="6000" dirty="0" smtClean="0"/>
              <a:t>Gold</a:t>
            </a:r>
            <a:endParaRPr lang="en-US" sz="6000" dirty="0"/>
          </a:p>
        </p:txBody>
      </p:sp>
    </p:spTree>
    <p:extLst>
      <p:ext uri="{BB962C8B-B14F-4D97-AF65-F5344CB8AC3E}">
        <p14:creationId xmlns:p14="http://schemas.microsoft.com/office/powerpoint/2010/main" val="2770327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lstStyle/>
          <a:p>
            <a:r>
              <a:rPr lang="en-US" sz="8000" dirty="0"/>
              <a:t>Civil War and Reconstruction</a:t>
            </a:r>
            <a:br>
              <a:rPr lang="en-US" sz="8000" dirty="0"/>
            </a:br>
            <a:r>
              <a:rPr lang="en-US" sz="8000" dirty="0"/>
              <a:t>1861-1877 </a:t>
            </a:r>
          </a:p>
        </p:txBody>
      </p:sp>
    </p:spTree>
    <p:extLst>
      <p:ext uri="{BB962C8B-B14F-4D97-AF65-F5344CB8AC3E}">
        <p14:creationId xmlns:p14="http://schemas.microsoft.com/office/powerpoint/2010/main" val="2770327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lstStyle/>
          <a:p>
            <a:r>
              <a:rPr lang="en-US" sz="7200" dirty="0" smtClean="0"/>
              <a:t>Cotton</a:t>
            </a:r>
            <a:br>
              <a:rPr lang="en-US" sz="7200" dirty="0" smtClean="0"/>
            </a:br>
            <a:r>
              <a:rPr lang="en-US" sz="7200" dirty="0" smtClean="0"/>
              <a:t>Textile</a:t>
            </a:r>
            <a:br>
              <a:rPr lang="en-US" sz="7200" dirty="0" smtClean="0"/>
            </a:br>
            <a:r>
              <a:rPr lang="en-US" sz="7200" dirty="0" smtClean="0"/>
              <a:t>Weapons</a:t>
            </a:r>
            <a:endParaRPr lang="en-US" sz="7200" dirty="0"/>
          </a:p>
        </p:txBody>
      </p:sp>
    </p:spTree>
    <p:extLst>
      <p:ext uri="{BB962C8B-B14F-4D97-AF65-F5344CB8AC3E}">
        <p14:creationId xmlns:p14="http://schemas.microsoft.com/office/powerpoint/2010/main" val="2770327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lstStyle/>
          <a:p>
            <a:r>
              <a:rPr lang="en-US" sz="8800" dirty="0"/>
              <a:t>The New South Period </a:t>
            </a:r>
            <a:br>
              <a:rPr lang="en-US" sz="8800" dirty="0"/>
            </a:br>
            <a:r>
              <a:rPr lang="en-US" sz="8800" dirty="0"/>
              <a:t>1877-1918 </a:t>
            </a:r>
          </a:p>
        </p:txBody>
      </p:sp>
    </p:spTree>
    <p:extLst>
      <p:ext uri="{BB962C8B-B14F-4D97-AF65-F5344CB8AC3E}">
        <p14:creationId xmlns:p14="http://schemas.microsoft.com/office/powerpoint/2010/main" val="2770327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lstStyle/>
          <a:p>
            <a:r>
              <a:rPr lang="en-US" dirty="0" smtClean="0"/>
              <a:t>Cotton</a:t>
            </a:r>
            <a:br>
              <a:rPr lang="en-US" dirty="0" smtClean="0"/>
            </a:br>
            <a:r>
              <a:rPr lang="en-US" dirty="0" smtClean="0"/>
              <a:t>Textile</a:t>
            </a:r>
            <a:r>
              <a:rPr lang="en-US" dirty="0" smtClean="0"/>
              <a:t/>
            </a:r>
            <a:br>
              <a:rPr lang="en-US" dirty="0" smtClean="0"/>
            </a:br>
            <a:r>
              <a:rPr lang="en-US" dirty="0" smtClean="0"/>
              <a:t>Coca Cola</a:t>
            </a:r>
            <a:br>
              <a:rPr lang="en-US" dirty="0" smtClean="0"/>
            </a:br>
            <a:r>
              <a:rPr lang="en-US" dirty="0" smtClean="0"/>
              <a:t>Atlanta Life Ins. </a:t>
            </a:r>
            <a:r>
              <a:rPr lang="en-US" sz="3200" dirty="0" smtClean="0"/>
              <a:t>(Alonzo Herndon)</a:t>
            </a:r>
            <a:endParaRPr lang="en-US" sz="3200" dirty="0"/>
          </a:p>
        </p:txBody>
      </p:sp>
    </p:spTree>
    <p:extLst>
      <p:ext uri="{BB962C8B-B14F-4D97-AF65-F5344CB8AC3E}">
        <p14:creationId xmlns:p14="http://schemas.microsoft.com/office/powerpoint/2010/main" val="2770327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lstStyle/>
          <a:p>
            <a:r>
              <a:rPr lang="en-US" sz="7200" dirty="0"/>
              <a:t>World War II 1941-1945 </a:t>
            </a:r>
          </a:p>
        </p:txBody>
      </p:sp>
    </p:spTree>
    <p:extLst>
      <p:ext uri="{BB962C8B-B14F-4D97-AF65-F5344CB8AC3E}">
        <p14:creationId xmlns:p14="http://schemas.microsoft.com/office/powerpoint/2010/main" val="2770327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lstStyle/>
          <a:p>
            <a:r>
              <a:rPr lang="en-US" dirty="0" smtClean="0"/>
              <a:t>Liberty Ships</a:t>
            </a:r>
            <a:br>
              <a:rPr lang="en-US" dirty="0" smtClean="0"/>
            </a:br>
            <a:r>
              <a:rPr lang="en-US" dirty="0"/>
              <a:t/>
            </a:r>
            <a:br>
              <a:rPr lang="en-US" dirty="0"/>
            </a:br>
            <a:r>
              <a:rPr lang="en-US" dirty="0" smtClean="0"/>
              <a:t>B-29 Bomber</a:t>
            </a:r>
            <a:br>
              <a:rPr lang="en-US" dirty="0" smtClean="0"/>
            </a:br>
            <a:r>
              <a:rPr lang="en-US" dirty="0"/>
              <a:t/>
            </a:r>
            <a:br>
              <a:rPr lang="en-US" dirty="0"/>
            </a:br>
            <a:r>
              <a:rPr lang="en-US" dirty="0" smtClean="0"/>
              <a:t>Textiles</a:t>
            </a:r>
            <a:endParaRPr lang="en-US" dirty="0"/>
          </a:p>
        </p:txBody>
      </p:sp>
    </p:spTree>
    <p:extLst>
      <p:ext uri="{BB962C8B-B14F-4D97-AF65-F5344CB8AC3E}">
        <p14:creationId xmlns:p14="http://schemas.microsoft.com/office/powerpoint/2010/main" val="1486594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228600"/>
            <a:ext cx="7848600" cy="6245882"/>
          </a:xfrm>
          <a:prstGeom prst="rect">
            <a:avLst/>
          </a:prstGeom>
        </p:spPr>
      </p:pic>
      <p:pic>
        <p:nvPicPr>
          <p:cNvPr id="3" name="34 - Survivor.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3097" y="5638800"/>
            <a:ext cx="609600" cy="609600"/>
          </a:xfrm>
          <a:prstGeom prst="rect">
            <a:avLst/>
          </a:prstGeom>
        </p:spPr>
      </p:pic>
    </p:spTree>
    <p:extLst>
      <p:ext uri="{BB962C8B-B14F-4D97-AF65-F5344CB8AC3E}">
        <p14:creationId xmlns:p14="http://schemas.microsoft.com/office/powerpoint/2010/main" val="11843748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07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lstStyle/>
          <a:p>
            <a:r>
              <a:rPr lang="en-US" sz="7200" dirty="0"/>
              <a:t>Postwar Georgia </a:t>
            </a:r>
            <a:br>
              <a:rPr lang="en-US" sz="7200" dirty="0"/>
            </a:br>
            <a:r>
              <a:rPr lang="en-US" sz="7200" dirty="0"/>
              <a:t>1945-Present</a:t>
            </a:r>
            <a:r>
              <a:rPr lang="en-US" dirty="0"/>
              <a:t/>
            </a:r>
            <a:br>
              <a:rPr lang="en-US" dirty="0"/>
            </a:br>
            <a:endParaRPr lang="en-US" dirty="0"/>
          </a:p>
        </p:txBody>
      </p:sp>
    </p:spTree>
    <p:extLst>
      <p:ext uri="{BB962C8B-B14F-4D97-AF65-F5344CB8AC3E}">
        <p14:creationId xmlns:p14="http://schemas.microsoft.com/office/powerpoint/2010/main" val="1486594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lstStyle/>
          <a:p>
            <a:r>
              <a:rPr lang="en-US" sz="3200" dirty="0" smtClean="0"/>
              <a:t>Pecan</a:t>
            </a:r>
            <a:r>
              <a:rPr lang="en-US" sz="3200" dirty="0"/>
              <a:t>, </a:t>
            </a:r>
            <a:r>
              <a:rPr lang="en-US" sz="3200" dirty="0" smtClean="0"/>
              <a:t>Peanuts</a:t>
            </a:r>
            <a:r>
              <a:rPr lang="en-US" sz="3200" dirty="0"/>
              <a:t>, </a:t>
            </a:r>
            <a:r>
              <a:rPr lang="en-US" sz="3200" dirty="0" smtClean="0"/>
              <a:t>Cotton</a:t>
            </a:r>
            <a:r>
              <a:rPr lang="en-US" sz="3200" dirty="0"/>
              <a:t>, </a:t>
            </a:r>
            <a:r>
              <a:rPr lang="en-US" sz="3200" dirty="0" smtClean="0"/>
              <a:t>Peaches, Vidalia onion</a:t>
            </a:r>
            <a:br>
              <a:rPr lang="en-US" sz="3200" dirty="0" smtClean="0"/>
            </a:br>
            <a:r>
              <a:rPr lang="en-US" sz="3200" dirty="0"/>
              <a:t/>
            </a:r>
            <a:br>
              <a:rPr lang="en-US" sz="3200" dirty="0"/>
            </a:br>
            <a:r>
              <a:rPr lang="en-US" sz="3200" dirty="0" smtClean="0"/>
              <a:t>Shrimping</a:t>
            </a:r>
            <a:r>
              <a:rPr lang="en-US" sz="3200" dirty="0"/>
              <a:t>, </a:t>
            </a:r>
            <a:r>
              <a:rPr lang="en-US" sz="3200" dirty="0" smtClean="0"/>
              <a:t>Cattle</a:t>
            </a:r>
            <a:r>
              <a:rPr lang="en-US" sz="3200" dirty="0"/>
              <a:t>, and </a:t>
            </a:r>
            <a:r>
              <a:rPr lang="en-US" sz="3200" dirty="0" smtClean="0"/>
              <a:t>Poultry </a:t>
            </a:r>
            <a:r>
              <a:rPr lang="en-US" sz="3200" dirty="0"/>
              <a:t>industries. </a:t>
            </a:r>
            <a:r>
              <a:rPr lang="en-US" sz="3200" dirty="0" smtClean="0"/>
              <a:t/>
            </a:r>
            <a:br>
              <a:rPr lang="en-US" sz="3200" dirty="0" smtClean="0"/>
            </a:br>
            <a:r>
              <a:rPr lang="en-US" sz="3200" dirty="0"/>
              <a:t/>
            </a:r>
            <a:br>
              <a:rPr lang="en-US" sz="3200" dirty="0"/>
            </a:br>
            <a:r>
              <a:rPr lang="en-US" sz="3200" dirty="0" smtClean="0"/>
              <a:t>Tourism </a:t>
            </a:r>
            <a:br>
              <a:rPr lang="en-US" sz="3200" dirty="0" smtClean="0"/>
            </a:br>
            <a:r>
              <a:rPr lang="en-US" sz="3200" dirty="0" smtClean="0"/>
              <a:t/>
            </a:r>
            <a:br>
              <a:rPr lang="en-US" sz="3200" dirty="0" smtClean="0"/>
            </a:br>
            <a:r>
              <a:rPr lang="en-US" sz="3200" dirty="0" smtClean="0"/>
              <a:t>Entertainment Industry</a:t>
            </a:r>
            <a:r>
              <a:rPr lang="en-US" sz="3200" dirty="0"/>
              <a:t/>
            </a:r>
            <a:br>
              <a:rPr lang="en-US" sz="3200" dirty="0"/>
            </a:br>
            <a:r>
              <a:rPr lang="en-US" sz="3200" dirty="0" smtClean="0"/>
              <a:t/>
            </a:r>
            <a:br>
              <a:rPr lang="en-US" sz="3200" dirty="0" smtClean="0"/>
            </a:br>
            <a:r>
              <a:rPr lang="en-US" sz="3200" dirty="0" smtClean="0"/>
              <a:t>Dalton- the </a:t>
            </a:r>
            <a:r>
              <a:rPr lang="en-US" sz="3200" dirty="0"/>
              <a:t>carpet capital of the world </a:t>
            </a:r>
            <a:r>
              <a:rPr lang="en-US" sz="3200" dirty="0" smtClean="0"/>
              <a:t/>
            </a:r>
            <a:br>
              <a:rPr lang="en-US" sz="3200" dirty="0" smtClean="0"/>
            </a:br>
            <a:r>
              <a:rPr lang="en-US" sz="3200" dirty="0"/>
              <a:t>	</a:t>
            </a:r>
            <a:br>
              <a:rPr lang="en-US" sz="3200" dirty="0"/>
            </a:br>
            <a:r>
              <a:rPr lang="en-US" sz="3200" dirty="0" smtClean="0"/>
              <a:t>Elberton- the </a:t>
            </a:r>
            <a:r>
              <a:rPr lang="en-US" sz="3200" dirty="0"/>
              <a:t>granite capital of the </a:t>
            </a:r>
            <a:r>
              <a:rPr lang="en-US" sz="3200" dirty="0" smtClean="0"/>
              <a:t>world</a:t>
            </a:r>
            <a:endParaRPr lang="en-US" sz="2000" dirty="0"/>
          </a:p>
        </p:txBody>
      </p:sp>
    </p:spTree>
    <p:extLst>
      <p:ext uri="{BB962C8B-B14F-4D97-AF65-F5344CB8AC3E}">
        <p14:creationId xmlns:p14="http://schemas.microsoft.com/office/powerpoint/2010/main" val="1486594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WordArt 5"/>
          <p:cNvSpPr>
            <a:spLocks noChangeArrowheads="1" noChangeShapeType="1" noTextEdit="1"/>
          </p:cNvSpPr>
          <p:nvPr/>
        </p:nvSpPr>
        <p:spPr bwMode="auto">
          <a:xfrm>
            <a:off x="294289" y="304800"/>
            <a:ext cx="8534400" cy="10668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1400" kern="10" dirty="0">
                <a:ln w="38100">
                  <a:solidFill>
                    <a:srgbClr val="000000"/>
                  </a:solidFill>
                  <a:round/>
                  <a:headEnd/>
                  <a:tailEnd/>
                </a:ln>
                <a:gradFill rotWithShape="1">
                  <a:gsLst>
                    <a:gs pos="0">
                      <a:srgbClr val="FFFF00"/>
                    </a:gs>
                    <a:gs pos="100000">
                      <a:srgbClr val="FF9900"/>
                    </a:gs>
                  </a:gsLst>
                  <a:path path="rect">
                    <a:fillToRect l="50000" t="50000" r="50000" b="50000"/>
                  </a:path>
                </a:gradFill>
                <a:latin typeface="Comic Sans MS" panose="030F0702030302020204" pitchFamily="66" charset="0"/>
              </a:rPr>
              <a:t>Survivor </a:t>
            </a:r>
            <a:r>
              <a:rPr lang="en-US" sz="1400" kern="10" dirty="0" smtClean="0">
                <a:ln w="38100">
                  <a:solidFill>
                    <a:srgbClr val="000000"/>
                  </a:solidFill>
                  <a:round/>
                  <a:headEnd/>
                  <a:tailEnd/>
                </a:ln>
                <a:gradFill rotWithShape="1">
                  <a:gsLst>
                    <a:gs pos="0">
                      <a:srgbClr val="FFFF00"/>
                    </a:gs>
                    <a:gs pos="100000">
                      <a:srgbClr val="FF9900"/>
                    </a:gs>
                  </a:gsLst>
                  <a:path path="rect">
                    <a:fillToRect l="50000" t="50000" r="50000" b="50000"/>
                  </a:path>
                </a:gradFill>
                <a:latin typeface="Comic Sans MS" panose="030F0702030302020204" pitchFamily="66" charset="0"/>
              </a:rPr>
              <a:t>Standard E3</a:t>
            </a:r>
            <a:endParaRPr lang="en-US" sz="1400" kern="10" dirty="0">
              <a:ln w="38100">
                <a:solidFill>
                  <a:srgbClr val="000000"/>
                </a:solidFill>
                <a:round/>
                <a:headEnd/>
                <a:tailEnd/>
              </a:ln>
              <a:gradFill rotWithShape="1">
                <a:gsLst>
                  <a:gs pos="0">
                    <a:srgbClr val="FFFF00"/>
                  </a:gs>
                  <a:gs pos="100000">
                    <a:srgbClr val="FF9900"/>
                  </a:gs>
                </a:gsLst>
                <a:path path="rect">
                  <a:fillToRect l="50000" t="50000" r="50000" b="50000"/>
                </a:path>
              </a:gradFill>
              <a:latin typeface="Comic Sans MS" panose="030F0702030302020204" pitchFamily="66" charset="0"/>
            </a:endParaRPr>
          </a:p>
        </p:txBody>
      </p:sp>
      <p:sp>
        <p:nvSpPr>
          <p:cNvPr id="4" name="Content Placeholder 3"/>
          <p:cNvSpPr>
            <a:spLocks noGrp="1"/>
          </p:cNvSpPr>
          <p:nvPr>
            <p:ph idx="1"/>
          </p:nvPr>
        </p:nvSpPr>
        <p:spPr/>
        <p:txBody>
          <a:bodyPr/>
          <a:lstStyle/>
          <a:p>
            <a:r>
              <a:rPr lang="en-US" b="1" dirty="0"/>
              <a:t>SS8E3 The student will evaluate the influence of Georgia’s economic growth and </a:t>
            </a:r>
            <a:r>
              <a:rPr lang="en-US" b="1" dirty="0" smtClean="0"/>
              <a:t>development</a:t>
            </a:r>
            <a:r>
              <a:rPr lang="en-US" b="1" dirty="0"/>
              <a:t>. </a:t>
            </a:r>
            <a:endParaRPr lang="en-US" b="1" dirty="0" smtClean="0"/>
          </a:p>
          <a:p>
            <a:endParaRPr lang="en-US" b="1" dirty="0"/>
          </a:p>
          <a:p>
            <a:r>
              <a:rPr lang="en-US" b="1" dirty="0" smtClean="0"/>
              <a:t>The rest of the standard will follow… can’t give away the answers.</a:t>
            </a:r>
            <a:endParaRPr lang="en-US" dirty="0"/>
          </a:p>
        </p:txBody>
      </p:sp>
    </p:spTree>
    <p:extLst>
      <p:ext uri="{BB962C8B-B14F-4D97-AF65-F5344CB8AC3E}">
        <p14:creationId xmlns:p14="http://schemas.microsoft.com/office/powerpoint/2010/main" val="3618484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lstStyle/>
          <a:p>
            <a:r>
              <a:rPr lang="en-US" sz="4800" dirty="0" smtClean="0"/>
              <a:t>What is the name for a person who takes on all aspects of a new business, including the operation, management, and risk?</a:t>
            </a:r>
            <a:endParaRPr lang="en-US" sz="4800" dirty="0"/>
          </a:p>
        </p:txBody>
      </p:sp>
    </p:spTree>
    <p:extLst>
      <p:ext uri="{BB962C8B-B14F-4D97-AF65-F5344CB8AC3E}">
        <p14:creationId xmlns:p14="http://schemas.microsoft.com/office/powerpoint/2010/main" val="4112971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lstStyle/>
          <a:p>
            <a:r>
              <a:rPr lang="en-US" sz="8800" dirty="0" smtClean="0"/>
              <a:t>Entrepreneur</a:t>
            </a:r>
            <a:endParaRPr lang="en-US" sz="8800" dirty="0"/>
          </a:p>
        </p:txBody>
      </p:sp>
    </p:spTree>
    <p:extLst>
      <p:ext uri="{BB962C8B-B14F-4D97-AF65-F5344CB8AC3E}">
        <p14:creationId xmlns:p14="http://schemas.microsoft.com/office/powerpoint/2010/main" val="3151759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lstStyle/>
          <a:p>
            <a:r>
              <a:rPr lang="en-US" sz="5400" dirty="0" smtClean="0"/>
              <a:t>What is the term for the money remaining after a business has paid all of its expenses?</a:t>
            </a:r>
            <a:endParaRPr lang="en-US" sz="5400" dirty="0"/>
          </a:p>
        </p:txBody>
      </p:sp>
    </p:spTree>
    <p:extLst>
      <p:ext uri="{BB962C8B-B14F-4D97-AF65-F5344CB8AC3E}">
        <p14:creationId xmlns:p14="http://schemas.microsoft.com/office/powerpoint/2010/main" val="3151759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lstStyle/>
          <a:p>
            <a:r>
              <a:rPr lang="en-US" sz="16600" dirty="0" smtClean="0"/>
              <a:t>Profit</a:t>
            </a:r>
            <a:endParaRPr lang="en-US" sz="16600" dirty="0"/>
          </a:p>
        </p:txBody>
      </p:sp>
    </p:spTree>
    <p:extLst>
      <p:ext uri="{BB962C8B-B14F-4D97-AF65-F5344CB8AC3E}">
        <p14:creationId xmlns:p14="http://schemas.microsoft.com/office/powerpoint/2010/main" val="3151759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WordArt 5"/>
          <p:cNvSpPr>
            <a:spLocks noChangeArrowheads="1" noChangeShapeType="1" noTextEdit="1"/>
          </p:cNvSpPr>
          <p:nvPr/>
        </p:nvSpPr>
        <p:spPr bwMode="auto">
          <a:xfrm>
            <a:off x="283779" y="381000"/>
            <a:ext cx="8534400" cy="10668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1400" kern="10" dirty="0">
                <a:ln w="38100">
                  <a:solidFill>
                    <a:srgbClr val="000000"/>
                  </a:solidFill>
                  <a:round/>
                  <a:headEnd/>
                  <a:tailEnd/>
                </a:ln>
                <a:gradFill rotWithShape="1">
                  <a:gsLst>
                    <a:gs pos="0">
                      <a:srgbClr val="FFFF00"/>
                    </a:gs>
                    <a:gs pos="100000">
                      <a:srgbClr val="FF9900"/>
                    </a:gs>
                  </a:gsLst>
                  <a:path path="rect">
                    <a:fillToRect l="50000" t="50000" r="50000" b="50000"/>
                  </a:path>
                </a:gradFill>
                <a:latin typeface="Comic Sans MS" panose="030F0702030302020204" pitchFamily="66" charset="0"/>
              </a:rPr>
              <a:t>Survivor </a:t>
            </a:r>
            <a:r>
              <a:rPr lang="en-US" sz="1400" kern="10" dirty="0" smtClean="0">
                <a:ln w="38100">
                  <a:solidFill>
                    <a:srgbClr val="000000"/>
                  </a:solidFill>
                  <a:round/>
                  <a:headEnd/>
                  <a:tailEnd/>
                </a:ln>
                <a:gradFill rotWithShape="1">
                  <a:gsLst>
                    <a:gs pos="0">
                      <a:srgbClr val="FFFF00"/>
                    </a:gs>
                    <a:gs pos="100000">
                      <a:srgbClr val="FF9900"/>
                    </a:gs>
                  </a:gsLst>
                  <a:path path="rect">
                    <a:fillToRect l="50000" t="50000" r="50000" b="50000"/>
                  </a:path>
                </a:gradFill>
                <a:latin typeface="Comic Sans MS" panose="030F0702030302020204" pitchFamily="66" charset="0"/>
              </a:rPr>
              <a:t>Standard E3</a:t>
            </a:r>
            <a:endParaRPr lang="en-US" sz="1400" kern="10" dirty="0">
              <a:ln w="38100">
                <a:solidFill>
                  <a:srgbClr val="000000"/>
                </a:solidFill>
                <a:round/>
                <a:headEnd/>
                <a:tailEnd/>
              </a:ln>
              <a:gradFill rotWithShape="1">
                <a:gsLst>
                  <a:gs pos="0">
                    <a:srgbClr val="FFFF00"/>
                  </a:gs>
                  <a:gs pos="100000">
                    <a:srgbClr val="FF9900"/>
                  </a:gs>
                </a:gsLst>
                <a:path path="rect">
                  <a:fillToRect l="50000" t="50000" r="50000" b="50000"/>
                </a:path>
              </a:gradFill>
              <a:latin typeface="Comic Sans MS" panose="030F0702030302020204" pitchFamily="66" charset="0"/>
            </a:endParaRPr>
          </a:p>
        </p:txBody>
      </p:sp>
      <p:sp>
        <p:nvSpPr>
          <p:cNvPr id="3" name="Content Placeholder 2"/>
          <p:cNvSpPr>
            <a:spLocks noGrp="1"/>
          </p:cNvSpPr>
          <p:nvPr>
            <p:ph idx="1"/>
          </p:nvPr>
        </p:nvSpPr>
        <p:spPr>
          <a:xfrm>
            <a:off x="457200" y="1600200"/>
            <a:ext cx="8229600" cy="4724400"/>
          </a:xfrm>
        </p:spPr>
        <p:txBody>
          <a:bodyPr/>
          <a:lstStyle/>
          <a:p>
            <a:pPr marL="0" indent="0">
              <a:buNone/>
            </a:pPr>
            <a:r>
              <a:rPr lang="en-US" sz="2800" dirty="0"/>
              <a:t>SS8E3 The student will evaluate the influence of Georgia’s economic growth and</a:t>
            </a:r>
          </a:p>
          <a:p>
            <a:pPr marL="0" indent="0">
              <a:buNone/>
            </a:pPr>
            <a:r>
              <a:rPr lang="en-US" sz="2800" dirty="0"/>
              <a:t>development.</a:t>
            </a:r>
          </a:p>
          <a:p>
            <a:pPr marL="0" indent="0">
              <a:buNone/>
            </a:pPr>
            <a:r>
              <a:rPr lang="en-US" sz="2800" dirty="0"/>
              <a:t>a. Define profit and describe how profit is an incentive for entrepreneurs.</a:t>
            </a:r>
          </a:p>
          <a:p>
            <a:pPr marL="0" indent="0">
              <a:buNone/>
            </a:pPr>
            <a:r>
              <a:rPr lang="en-US" sz="2800" dirty="0"/>
              <a:t>b. Explain how entrepreneurs take risks to develop new goods and services to start a business.</a:t>
            </a:r>
          </a:p>
          <a:p>
            <a:pPr marL="0" indent="0">
              <a:buNone/>
            </a:pPr>
            <a:r>
              <a:rPr lang="en-US" sz="2800" dirty="0"/>
              <a:t>c. Evaluate the importance of entrepreneurs in </a:t>
            </a:r>
            <a:r>
              <a:rPr lang="en-US" sz="2800" dirty="0" smtClean="0"/>
              <a:t>Georgia…</a:t>
            </a:r>
            <a:endParaRPr lang="en-US" sz="2800" dirty="0"/>
          </a:p>
        </p:txBody>
      </p:sp>
    </p:spTree>
    <p:extLst>
      <p:ext uri="{BB962C8B-B14F-4D97-AF65-F5344CB8AC3E}">
        <p14:creationId xmlns:p14="http://schemas.microsoft.com/office/powerpoint/2010/main" val="10262283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lstStyle/>
          <a:p>
            <a:r>
              <a:rPr lang="en-US" dirty="0" smtClean="0"/>
              <a:t>Name all the </a:t>
            </a:r>
            <a:br>
              <a:rPr lang="en-US" dirty="0" smtClean="0"/>
            </a:br>
            <a:r>
              <a:rPr lang="en-US" dirty="0" smtClean="0"/>
              <a:t>“Georgia Based Companies” that can be found throughout the U.S. that you can.</a:t>
            </a:r>
            <a:endParaRPr lang="en-US" dirty="0"/>
          </a:p>
        </p:txBody>
      </p:sp>
    </p:spTree>
    <p:extLst>
      <p:ext uri="{BB962C8B-B14F-4D97-AF65-F5344CB8AC3E}">
        <p14:creationId xmlns:p14="http://schemas.microsoft.com/office/powerpoint/2010/main" val="1486594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r>
              <a:rPr lang="en-US" dirty="0" smtClean="0"/>
              <a:t>Coca-Cola</a:t>
            </a:r>
            <a:br>
              <a:rPr lang="en-US" dirty="0" smtClean="0"/>
            </a:br>
            <a:r>
              <a:rPr lang="en-US" dirty="0" smtClean="0"/>
              <a:t>Delta Airlines </a:t>
            </a:r>
            <a:br>
              <a:rPr lang="en-US" dirty="0" smtClean="0"/>
            </a:br>
            <a:r>
              <a:rPr lang="en-US" dirty="0" smtClean="0"/>
              <a:t>Georgia-Pacific</a:t>
            </a:r>
            <a:r>
              <a:rPr lang="en-US" dirty="0"/>
              <a:t/>
            </a:r>
            <a:br>
              <a:rPr lang="en-US" dirty="0"/>
            </a:br>
            <a:r>
              <a:rPr lang="en-US" dirty="0"/>
              <a:t>Home </a:t>
            </a:r>
            <a:r>
              <a:rPr lang="en-US" dirty="0" smtClean="0"/>
              <a:t>Depot</a:t>
            </a:r>
            <a:br>
              <a:rPr lang="en-US" dirty="0" smtClean="0"/>
            </a:br>
            <a:r>
              <a:rPr lang="en-US" dirty="0" smtClean="0"/>
              <a:t>AFLAC</a:t>
            </a:r>
            <a:br>
              <a:rPr lang="en-US" dirty="0" smtClean="0"/>
            </a:br>
            <a:r>
              <a:rPr lang="en-US" dirty="0" smtClean="0"/>
              <a:t>Chick-</a:t>
            </a:r>
            <a:r>
              <a:rPr lang="en-US" dirty="0" err="1" smtClean="0"/>
              <a:t>fil</a:t>
            </a:r>
            <a:r>
              <a:rPr lang="en-US" dirty="0" smtClean="0"/>
              <a:t>-A</a:t>
            </a:r>
            <a:br>
              <a:rPr lang="en-US" dirty="0" smtClean="0"/>
            </a:br>
            <a:r>
              <a:rPr lang="en-US" dirty="0" smtClean="0"/>
              <a:t>UPS</a:t>
            </a:r>
            <a:br>
              <a:rPr lang="en-US" dirty="0" smtClean="0"/>
            </a:br>
            <a:r>
              <a:rPr lang="en-US" dirty="0" smtClean="0"/>
              <a:t>Waffle House</a:t>
            </a:r>
            <a:br>
              <a:rPr lang="en-US" dirty="0" smtClean="0"/>
            </a:br>
            <a:r>
              <a:rPr lang="en-US" dirty="0" err="1" smtClean="0"/>
              <a:t>Zaxbys</a:t>
            </a:r>
            <a:endParaRPr lang="en-US" dirty="0"/>
          </a:p>
        </p:txBody>
      </p:sp>
    </p:spTree>
    <p:extLst>
      <p:ext uri="{BB962C8B-B14F-4D97-AF65-F5344CB8AC3E}">
        <p14:creationId xmlns:p14="http://schemas.microsoft.com/office/powerpoint/2010/main" val="1486594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WordArt 5"/>
          <p:cNvSpPr>
            <a:spLocks noChangeArrowheads="1" noChangeShapeType="1" noTextEdit="1"/>
          </p:cNvSpPr>
          <p:nvPr/>
        </p:nvSpPr>
        <p:spPr bwMode="auto">
          <a:xfrm>
            <a:off x="283779" y="381000"/>
            <a:ext cx="8534400" cy="10668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1400" kern="10" dirty="0">
                <a:ln w="38100">
                  <a:solidFill>
                    <a:srgbClr val="000000"/>
                  </a:solidFill>
                  <a:round/>
                  <a:headEnd/>
                  <a:tailEnd/>
                </a:ln>
                <a:gradFill rotWithShape="1">
                  <a:gsLst>
                    <a:gs pos="0">
                      <a:srgbClr val="FFFF00"/>
                    </a:gs>
                    <a:gs pos="100000">
                      <a:srgbClr val="FF9900"/>
                    </a:gs>
                  </a:gsLst>
                  <a:path path="rect">
                    <a:fillToRect l="50000" t="50000" r="50000" b="50000"/>
                  </a:path>
                </a:gradFill>
                <a:latin typeface="Comic Sans MS" panose="030F0702030302020204" pitchFamily="66" charset="0"/>
              </a:rPr>
              <a:t>Survivor </a:t>
            </a:r>
            <a:r>
              <a:rPr lang="en-US" sz="1400" kern="10" dirty="0" smtClean="0">
                <a:ln w="38100">
                  <a:solidFill>
                    <a:srgbClr val="000000"/>
                  </a:solidFill>
                  <a:round/>
                  <a:headEnd/>
                  <a:tailEnd/>
                </a:ln>
                <a:gradFill rotWithShape="1">
                  <a:gsLst>
                    <a:gs pos="0">
                      <a:srgbClr val="FFFF00"/>
                    </a:gs>
                    <a:gs pos="100000">
                      <a:srgbClr val="FF9900"/>
                    </a:gs>
                  </a:gsLst>
                  <a:path path="rect">
                    <a:fillToRect l="50000" t="50000" r="50000" b="50000"/>
                  </a:path>
                </a:gradFill>
                <a:latin typeface="Comic Sans MS" panose="030F0702030302020204" pitchFamily="66" charset="0"/>
              </a:rPr>
              <a:t>Standard E1 &amp; 2</a:t>
            </a:r>
            <a:endParaRPr lang="en-US" sz="1400" kern="10" dirty="0">
              <a:ln w="38100">
                <a:solidFill>
                  <a:srgbClr val="000000"/>
                </a:solidFill>
                <a:round/>
                <a:headEnd/>
                <a:tailEnd/>
              </a:ln>
              <a:gradFill rotWithShape="1">
                <a:gsLst>
                  <a:gs pos="0">
                    <a:srgbClr val="FFFF00"/>
                  </a:gs>
                  <a:gs pos="100000">
                    <a:srgbClr val="FF9900"/>
                  </a:gs>
                </a:gsLst>
                <a:path path="rect">
                  <a:fillToRect l="50000" t="50000" r="50000" b="50000"/>
                </a:path>
              </a:gradFill>
              <a:latin typeface="Comic Sans MS" panose="030F0702030302020204" pitchFamily="66" charset="0"/>
            </a:endParaRPr>
          </a:p>
        </p:txBody>
      </p:sp>
      <p:sp>
        <p:nvSpPr>
          <p:cNvPr id="27655" name="TextBox 2"/>
          <p:cNvSpPr txBox="1">
            <a:spLocks noChangeArrowheads="1"/>
          </p:cNvSpPr>
          <p:nvPr/>
        </p:nvSpPr>
        <p:spPr bwMode="auto">
          <a:xfrm>
            <a:off x="495300" y="1981200"/>
            <a:ext cx="81534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b="1" dirty="0">
                <a:latin typeface="+mn-lt"/>
              </a:rPr>
              <a:t>SS8E1 The student will give examples of the kinds of goods and services produced </a:t>
            </a:r>
            <a:endParaRPr lang="en-US" sz="2800" dirty="0">
              <a:latin typeface="+mn-lt"/>
            </a:endParaRPr>
          </a:p>
          <a:p>
            <a:r>
              <a:rPr lang="en-US" sz="2800" b="1" dirty="0">
                <a:latin typeface="+mn-lt"/>
              </a:rPr>
              <a:t>in Georgia in different historical periods. </a:t>
            </a:r>
            <a:endParaRPr lang="en-US" sz="2800" b="1" dirty="0" smtClean="0">
              <a:latin typeface="+mn-lt"/>
            </a:endParaRPr>
          </a:p>
          <a:p>
            <a:endParaRPr lang="en-US" sz="2800" dirty="0">
              <a:latin typeface="+mn-lt"/>
            </a:endParaRPr>
          </a:p>
          <a:p>
            <a:r>
              <a:rPr lang="en-US" sz="2800" b="1" dirty="0">
                <a:latin typeface="+mn-lt"/>
              </a:rPr>
              <a:t>SS8E2 The student will explain the benefits of free trade. </a:t>
            </a:r>
            <a:endParaRPr lang="en-US" sz="2800" dirty="0">
              <a:latin typeface="+mn-lt"/>
            </a:endParaRPr>
          </a:p>
          <a:p>
            <a:r>
              <a:rPr lang="en-US" sz="2800" dirty="0">
                <a:latin typeface="+mn-lt"/>
              </a:rPr>
              <a:t>a. Describe how Georgians have engaged in trade in different historical time periods. </a:t>
            </a:r>
          </a:p>
          <a:p>
            <a:r>
              <a:rPr lang="en-US" sz="2800" dirty="0">
                <a:latin typeface="+mn-lt"/>
              </a:rPr>
              <a:t>b. Explain how the four transportation systems from </a:t>
            </a:r>
            <a:r>
              <a:rPr lang="en-US" sz="2800" dirty="0" smtClean="0">
                <a:latin typeface="+mn-lt"/>
              </a:rPr>
              <a:t>contribute </a:t>
            </a:r>
            <a:r>
              <a:rPr lang="en-US" sz="2800" dirty="0">
                <a:latin typeface="+mn-lt"/>
              </a:rPr>
              <a:t>to Georgia’s role in trade. </a:t>
            </a:r>
          </a:p>
        </p:txBody>
      </p:sp>
    </p:spTree>
    <p:extLst>
      <p:ext uri="{BB962C8B-B14F-4D97-AF65-F5344CB8AC3E}">
        <p14:creationId xmlns:p14="http://schemas.microsoft.com/office/powerpoint/2010/main" val="13466193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638800"/>
          </a:xfrm>
        </p:spPr>
        <p:txBody>
          <a:bodyPr/>
          <a:lstStyle/>
          <a:p>
            <a:r>
              <a:rPr lang="en-US" sz="5400" dirty="0" smtClean="0"/>
              <a:t>For each of the following, tell me what company is being described.</a:t>
            </a:r>
            <a:endParaRPr lang="en-US" sz="5400" dirty="0"/>
          </a:p>
        </p:txBody>
      </p:sp>
    </p:spTree>
    <p:extLst>
      <p:ext uri="{BB962C8B-B14F-4D97-AF65-F5344CB8AC3E}">
        <p14:creationId xmlns:p14="http://schemas.microsoft.com/office/powerpoint/2010/main" val="39464342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lstStyle/>
          <a:p>
            <a:r>
              <a:rPr lang="en-US" dirty="0" smtClean="0"/>
              <a:t>Was originally called </a:t>
            </a:r>
            <a:r>
              <a:rPr lang="en-US" dirty="0"/>
              <a:t>Huff </a:t>
            </a:r>
            <a:r>
              <a:rPr lang="en-US" dirty="0" err="1"/>
              <a:t>Daland</a:t>
            </a:r>
            <a:r>
              <a:rPr lang="en-US" dirty="0"/>
              <a:t> </a:t>
            </a:r>
            <a:r>
              <a:rPr lang="en-US" dirty="0" smtClean="0"/>
              <a:t>Dusters</a:t>
            </a:r>
            <a:br>
              <a:rPr lang="en-US" dirty="0" smtClean="0"/>
            </a:br>
            <a:r>
              <a:rPr lang="en-US" dirty="0"/>
              <a:t>	</a:t>
            </a:r>
            <a:br>
              <a:rPr lang="en-US" dirty="0"/>
            </a:br>
            <a:r>
              <a:rPr lang="en-US" dirty="0" smtClean="0"/>
              <a:t>Began </a:t>
            </a:r>
            <a:r>
              <a:rPr lang="en-US" dirty="0"/>
              <a:t>as a crop-dusting operation in Macon 	</a:t>
            </a:r>
            <a:br>
              <a:rPr lang="en-US" dirty="0"/>
            </a:br>
            <a:endParaRPr lang="en-US" dirty="0"/>
          </a:p>
        </p:txBody>
      </p:sp>
    </p:spTree>
    <p:extLst>
      <p:ext uri="{BB962C8B-B14F-4D97-AF65-F5344CB8AC3E}">
        <p14:creationId xmlns:p14="http://schemas.microsoft.com/office/powerpoint/2010/main" val="41979209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r>
              <a:rPr lang="en-US" sz="19900" dirty="0" smtClean="0"/>
              <a:t>Delta</a:t>
            </a:r>
            <a:endParaRPr lang="en-US" sz="19900" dirty="0"/>
          </a:p>
        </p:txBody>
      </p:sp>
    </p:spTree>
    <p:extLst>
      <p:ext uri="{BB962C8B-B14F-4D97-AF65-F5344CB8AC3E}">
        <p14:creationId xmlns:p14="http://schemas.microsoft.com/office/powerpoint/2010/main" val="14123957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lstStyle/>
          <a:p>
            <a:r>
              <a:rPr lang="en-US" dirty="0" smtClean="0"/>
              <a:t>Began </a:t>
            </a:r>
            <a:r>
              <a:rPr lang="en-US" dirty="0"/>
              <a:t>in 1927 as the Georgia Hardwood Lumber Company 	</a:t>
            </a:r>
            <a:br>
              <a:rPr lang="en-US" dirty="0"/>
            </a:br>
            <a:endParaRPr lang="en-US" dirty="0"/>
          </a:p>
        </p:txBody>
      </p:sp>
    </p:spTree>
    <p:extLst>
      <p:ext uri="{BB962C8B-B14F-4D97-AF65-F5344CB8AC3E}">
        <p14:creationId xmlns:p14="http://schemas.microsoft.com/office/powerpoint/2010/main" val="41979209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r>
              <a:rPr lang="en-US" sz="11500" dirty="0" smtClean="0"/>
              <a:t>Georgia Pacific</a:t>
            </a:r>
            <a:endParaRPr lang="en-US" sz="11500" dirty="0"/>
          </a:p>
        </p:txBody>
      </p:sp>
    </p:spTree>
    <p:extLst>
      <p:ext uri="{BB962C8B-B14F-4D97-AF65-F5344CB8AC3E}">
        <p14:creationId xmlns:p14="http://schemas.microsoft.com/office/powerpoint/2010/main" val="22275362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lstStyle/>
          <a:p>
            <a:r>
              <a:rPr lang="en-US" dirty="0" smtClean="0"/>
              <a:t>Started in </a:t>
            </a:r>
            <a:r>
              <a:rPr lang="en-US" dirty="0"/>
              <a:t>Atlanta by </a:t>
            </a:r>
            <a:r>
              <a:rPr lang="en-US" dirty="0" smtClean="0"/>
              <a:t/>
            </a:r>
            <a:br>
              <a:rPr lang="en-US" dirty="0" smtClean="0"/>
            </a:br>
            <a:r>
              <a:rPr lang="en-US" dirty="0" smtClean="0"/>
              <a:t>John </a:t>
            </a:r>
            <a:r>
              <a:rPr lang="en-US" dirty="0"/>
              <a:t>S. </a:t>
            </a:r>
            <a:r>
              <a:rPr lang="en-US" dirty="0" smtClean="0"/>
              <a:t>Pemberton. </a:t>
            </a:r>
            <a:r>
              <a:rPr lang="en-US" dirty="0"/>
              <a:t>	</a:t>
            </a:r>
            <a:br>
              <a:rPr lang="en-US" dirty="0"/>
            </a:br>
            <a:endParaRPr lang="en-US" dirty="0"/>
          </a:p>
        </p:txBody>
      </p:sp>
    </p:spTree>
    <p:extLst>
      <p:ext uri="{BB962C8B-B14F-4D97-AF65-F5344CB8AC3E}">
        <p14:creationId xmlns:p14="http://schemas.microsoft.com/office/powerpoint/2010/main" val="33905851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lstStyle/>
          <a:p>
            <a:r>
              <a:rPr lang="en-US" sz="11500" dirty="0" smtClean="0"/>
              <a:t>Coca- Cola</a:t>
            </a:r>
            <a:endParaRPr lang="en-US" sz="11500" dirty="0"/>
          </a:p>
        </p:txBody>
      </p:sp>
    </p:spTree>
    <p:extLst>
      <p:ext uri="{BB962C8B-B14F-4D97-AF65-F5344CB8AC3E}">
        <p14:creationId xmlns:p14="http://schemas.microsoft.com/office/powerpoint/2010/main" val="41979209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lstStyle/>
          <a:p>
            <a:r>
              <a:rPr lang="en-US" dirty="0" smtClean="0"/>
              <a:t>Was </a:t>
            </a:r>
            <a:r>
              <a:rPr lang="en-US" dirty="0"/>
              <a:t>created to help fight the destruction that the boll weevil 	</a:t>
            </a:r>
            <a:br>
              <a:rPr lang="en-US" dirty="0"/>
            </a:br>
            <a:endParaRPr lang="en-US" dirty="0"/>
          </a:p>
        </p:txBody>
      </p:sp>
    </p:spTree>
    <p:extLst>
      <p:ext uri="{BB962C8B-B14F-4D97-AF65-F5344CB8AC3E}">
        <p14:creationId xmlns:p14="http://schemas.microsoft.com/office/powerpoint/2010/main" val="41979209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r>
              <a:rPr lang="en-US" sz="19900" dirty="0" smtClean="0"/>
              <a:t>Delta</a:t>
            </a:r>
            <a:endParaRPr lang="en-US" sz="19900" dirty="0"/>
          </a:p>
        </p:txBody>
      </p:sp>
    </p:spTree>
    <p:extLst>
      <p:ext uri="{BB962C8B-B14F-4D97-AF65-F5344CB8AC3E}">
        <p14:creationId xmlns:p14="http://schemas.microsoft.com/office/powerpoint/2010/main" val="32227215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lstStyle/>
          <a:p>
            <a:r>
              <a:rPr lang="en-US" dirty="0"/>
              <a:t>Established by Owen R. Cheatham in Augusta 	</a:t>
            </a:r>
            <a:br>
              <a:rPr lang="en-US" dirty="0"/>
            </a:br>
            <a:endParaRPr lang="en-US" dirty="0"/>
          </a:p>
        </p:txBody>
      </p:sp>
    </p:spTree>
    <p:extLst>
      <p:ext uri="{BB962C8B-B14F-4D97-AF65-F5344CB8AC3E}">
        <p14:creationId xmlns:p14="http://schemas.microsoft.com/office/powerpoint/2010/main" val="4197920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lstStyle/>
          <a:p>
            <a:r>
              <a:rPr lang="en-US" sz="5400" dirty="0" smtClean="0"/>
              <a:t>What are the four systems of transportation that contribute to trade in Georgia?</a:t>
            </a:r>
            <a:endParaRPr lang="en-US" sz="5400" dirty="0"/>
          </a:p>
        </p:txBody>
      </p:sp>
    </p:spTree>
    <p:extLst>
      <p:ext uri="{BB962C8B-B14F-4D97-AF65-F5344CB8AC3E}">
        <p14:creationId xmlns:p14="http://schemas.microsoft.com/office/powerpoint/2010/main" val="37287903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r>
              <a:rPr lang="en-US" sz="11500" dirty="0" smtClean="0"/>
              <a:t>Georgia Pacific</a:t>
            </a:r>
            <a:endParaRPr lang="en-US" sz="11500" dirty="0"/>
          </a:p>
        </p:txBody>
      </p:sp>
    </p:spTree>
    <p:extLst>
      <p:ext uri="{BB962C8B-B14F-4D97-AF65-F5344CB8AC3E}">
        <p14:creationId xmlns:p14="http://schemas.microsoft.com/office/powerpoint/2010/main" val="31095272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lstStyle/>
          <a:p>
            <a:r>
              <a:rPr lang="en-US" dirty="0" smtClean="0"/>
              <a:t>Created to be a “one-stop </a:t>
            </a:r>
            <a:r>
              <a:rPr lang="en-US" dirty="0"/>
              <a:t>shop for home improvement do-it-yourselfers</a:t>
            </a:r>
            <a:r>
              <a:rPr lang="en-US" dirty="0" smtClean="0"/>
              <a:t>.”</a:t>
            </a:r>
            <a:endParaRPr lang="en-US" dirty="0"/>
          </a:p>
        </p:txBody>
      </p:sp>
    </p:spTree>
    <p:extLst>
      <p:ext uri="{BB962C8B-B14F-4D97-AF65-F5344CB8AC3E}">
        <p14:creationId xmlns:p14="http://schemas.microsoft.com/office/powerpoint/2010/main" val="41979209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lstStyle/>
          <a:p>
            <a:r>
              <a:rPr lang="en-US" sz="13800" dirty="0" smtClean="0"/>
              <a:t>Home</a:t>
            </a:r>
            <a:br>
              <a:rPr lang="en-US" sz="13800" dirty="0" smtClean="0"/>
            </a:br>
            <a:r>
              <a:rPr lang="en-US" sz="13800" dirty="0" smtClean="0"/>
              <a:t>Depot</a:t>
            </a:r>
            <a:endParaRPr lang="en-US" sz="13800" dirty="0"/>
          </a:p>
        </p:txBody>
      </p:sp>
    </p:spTree>
    <p:extLst>
      <p:ext uri="{BB962C8B-B14F-4D97-AF65-F5344CB8AC3E}">
        <p14:creationId xmlns:p14="http://schemas.microsoft.com/office/powerpoint/2010/main" val="3543220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lstStyle/>
          <a:p>
            <a:r>
              <a:rPr lang="en-US" dirty="0" smtClean="0"/>
              <a:t>During </a:t>
            </a:r>
            <a:r>
              <a:rPr lang="en-US" dirty="0"/>
              <a:t>World War II, sold </a:t>
            </a:r>
            <a:r>
              <a:rPr lang="en-US" dirty="0" smtClean="0"/>
              <a:t>to American </a:t>
            </a:r>
            <a:r>
              <a:rPr lang="en-US" dirty="0"/>
              <a:t>military </a:t>
            </a:r>
            <a:r>
              <a:rPr lang="en-US" dirty="0" smtClean="0"/>
              <a:t>personnel making it a favorite of the military.</a:t>
            </a:r>
            <a:endParaRPr lang="en-US" dirty="0"/>
          </a:p>
        </p:txBody>
      </p:sp>
    </p:spTree>
    <p:extLst>
      <p:ext uri="{BB962C8B-B14F-4D97-AF65-F5344CB8AC3E}">
        <p14:creationId xmlns:p14="http://schemas.microsoft.com/office/powerpoint/2010/main" val="41979209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lstStyle/>
          <a:p>
            <a:r>
              <a:rPr lang="en-US" sz="9600" dirty="0"/>
              <a:t>Coca- Cola</a:t>
            </a:r>
            <a:endParaRPr lang="en-US" dirty="0"/>
          </a:p>
        </p:txBody>
      </p:sp>
    </p:spTree>
    <p:extLst>
      <p:ext uri="{BB962C8B-B14F-4D97-AF65-F5344CB8AC3E}">
        <p14:creationId xmlns:p14="http://schemas.microsoft.com/office/powerpoint/2010/main" val="41979209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11762"/>
          </a:xfrm>
        </p:spPr>
        <p:txBody>
          <a:bodyPr/>
          <a:lstStyle/>
          <a:p>
            <a:r>
              <a:rPr lang="en-US" sz="6000" dirty="0"/>
              <a:t>Founded by B.R. Coad and C.E. </a:t>
            </a:r>
            <a:r>
              <a:rPr lang="en-US" sz="6000" dirty="0" err="1"/>
              <a:t>Woolman</a:t>
            </a:r>
            <a:endParaRPr lang="en-US" sz="6000" dirty="0"/>
          </a:p>
        </p:txBody>
      </p:sp>
    </p:spTree>
    <p:extLst>
      <p:ext uri="{BB962C8B-B14F-4D97-AF65-F5344CB8AC3E}">
        <p14:creationId xmlns:p14="http://schemas.microsoft.com/office/powerpoint/2010/main" val="41979209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r>
              <a:rPr lang="en-US" sz="19900" dirty="0" smtClean="0"/>
              <a:t>Delta</a:t>
            </a:r>
            <a:endParaRPr lang="en-US" sz="19900" dirty="0"/>
          </a:p>
        </p:txBody>
      </p:sp>
    </p:spTree>
    <p:extLst>
      <p:ext uri="{BB962C8B-B14F-4D97-AF65-F5344CB8AC3E}">
        <p14:creationId xmlns:p14="http://schemas.microsoft.com/office/powerpoint/2010/main" val="32227215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lstStyle/>
          <a:p>
            <a:r>
              <a:rPr lang="en-US" dirty="0" smtClean="0"/>
              <a:t>Company is found in over 200 countries world wide.</a:t>
            </a:r>
            <a:endParaRPr lang="en-US" dirty="0"/>
          </a:p>
        </p:txBody>
      </p:sp>
    </p:spTree>
    <p:extLst>
      <p:ext uri="{BB962C8B-B14F-4D97-AF65-F5344CB8AC3E}">
        <p14:creationId xmlns:p14="http://schemas.microsoft.com/office/powerpoint/2010/main" val="41979209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lstStyle/>
          <a:p>
            <a:r>
              <a:rPr lang="en-US" sz="9600" dirty="0"/>
              <a:t>Coca- Cola</a:t>
            </a:r>
            <a:endParaRPr lang="en-US" dirty="0"/>
          </a:p>
        </p:txBody>
      </p:sp>
    </p:spTree>
    <p:extLst>
      <p:ext uri="{BB962C8B-B14F-4D97-AF65-F5344CB8AC3E}">
        <p14:creationId xmlns:p14="http://schemas.microsoft.com/office/powerpoint/2010/main" val="38530493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lstStyle/>
          <a:p>
            <a:r>
              <a:rPr lang="en-US" dirty="0" smtClean="0"/>
              <a:t>Founded </a:t>
            </a:r>
            <a:r>
              <a:rPr lang="en-US" dirty="0"/>
              <a:t>in Atlanta in 1978 by Arthur Blank and Bernie Marcus 	</a:t>
            </a:r>
            <a:br>
              <a:rPr lang="en-US" dirty="0"/>
            </a:br>
            <a:endParaRPr lang="en-US" dirty="0"/>
          </a:p>
        </p:txBody>
      </p:sp>
    </p:spTree>
    <p:extLst>
      <p:ext uri="{BB962C8B-B14F-4D97-AF65-F5344CB8AC3E}">
        <p14:creationId xmlns:p14="http://schemas.microsoft.com/office/powerpoint/2010/main" val="1746098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lstStyle/>
          <a:p>
            <a:r>
              <a:rPr lang="en-US" sz="5400" dirty="0" smtClean="0"/>
              <a:t>Deep Water Ports</a:t>
            </a:r>
            <a:br>
              <a:rPr lang="en-US" sz="5400" dirty="0" smtClean="0"/>
            </a:br>
            <a:r>
              <a:rPr lang="en-US" sz="5400" dirty="0" smtClean="0"/>
              <a:t>Highways</a:t>
            </a:r>
            <a:br>
              <a:rPr lang="en-US" sz="5400" dirty="0" smtClean="0"/>
            </a:br>
            <a:r>
              <a:rPr lang="en-US" sz="5400" dirty="0" smtClean="0"/>
              <a:t>Airports</a:t>
            </a:r>
            <a:br>
              <a:rPr lang="en-US" sz="5400" dirty="0" smtClean="0"/>
            </a:br>
            <a:r>
              <a:rPr lang="en-US" sz="5400" dirty="0" smtClean="0"/>
              <a:t>Railroads</a:t>
            </a:r>
            <a:endParaRPr lang="en-US" sz="5400" dirty="0"/>
          </a:p>
        </p:txBody>
      </p:sp>
    </p:spTree>
    <p:extLst>
      <p:ext uri="{BB962C8B-B14F-4D97-AF65-F5344CB8AC3E}">
        <p14:creationId xmlns:p14="http://schemas.microsoft.com/office/powerpoint/2010/main" val="14015348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lstStyle/>
          <a:p>
            <a:r>
              <a:rPr lang="en-US" sz="13800" dirty="0" smtClean="0"/>
              <a:t>Home</a:t>
            </a:r>
            <a:br>
              <a:rPr lang="en-US" sz="13800" dirty="0" smtClean="0"/>
            </a:br>
            <a:r>
              <a:rPr lang="en-US" sz="13800" dirty="0" smtClean="0"/>
              <a:t>Depot</a:t>
            </a:r>
            <a:endParaRPr lang="en-US" sz="13800" dirty="0"/>
          </a:p>
        </p:txBody>
      </p:sp>
    </p:spTree>
    <p:extLst>
      <p:ext uri="{BB962C8B-B14F-4D97-AF65-F5344CB8AC3E}">
        <p14:creationId xmlns:p14="http://schemas.microsoft.com/office/powerpoint/2010/main" val="29602599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lstStyle/>
          <a:p>
            <a:r>
              <a:rPr lang="en-US" dirty="0" smtClean="0"/>
              <a:t>Started by a pharmacist mixing headache medicine.</a:t>
            </a:r>
            <a:endParaRPr lang="en-US" dirty="0"/>
          </a:p>
        </p:txBody>
      </p:sp>
    </p:spTree>
    <p:extLst>
      <p:ext uri="{BB962C8B-B14F-4D97-AF65-F5344CB8AC3E}">
        <p14:creationId xmlns:p14="http://schemas.microsoft.com/office/powerpoint/2010/main" val="28237447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lstStyle/>
          <a:p>
            <a:r>
              <a:rPr lang="en-US" sz="9600" dirty="0"/>
              <a:t>Coca- Cola</a:t>
            </a:r>
            <a:endParaRPr lang="en-US" dirty="0"/>
          </a:p>
        </p:txBody>
      </p:sp>
    </p:spTree>
    <p:extLst>
      <p:ext uri="{BB962C8B-B14F-4D97-AF65-F5344CB8AC3E}">
        <p14:creationId xmlns:p14="http://schemas.microsoft.com/office/powerpoint/2010/main" val="41707160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WordArt 5"/>
          <p:cNvSpPr>
            <a:spLocks noChangeArrowheads="1" noChangeShapeType="1" noTextEdit="1"/>
          </p:cNvSpPr>
          <p:nvPr/>
        </p:nvSpPr>
        <p:spPr bwMode="auto">
          <a:xfrm>
            <a:off x="283779" y="381000"/>
            <a:ext cx="8534400" cy="10668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1400" kern="10" dirty="0">
                <a:ln w="38100">
                  <a:solidFill>
                    <a:srgbClr val="000000"/>
                  </a:solidFill>
                  <a:round/>
                  <a:headEnd/>
                  <a:tailEnd/>
                </a:ln>
                <a:gradFill rotWithShape="1">
                  <a:gsLst>
                    <a:gs pos="0">
                      <a:srgbClr val="FFFF00"/>
                    </a:gs>
                    <a:gs pos="100000">
                      <a:srgbClr val="FF9900"/>
                    </a:gs>
                  </a:gsLst>
                  <a:path path="rect">
                    <a:fillToRect l="50000" t="50000" r="50000" b="50000"/>
                  </a:path>
                </a:gradFill>
                <a:latin typeface="Comic Sans MS" panose="030F0702030302020204" pitchFamily="66" charset="0"/>
              </a:rPr>
              <a:t>Survivor </a:t>
            </a:r>
            <a:r>
              <a:rPr lang="en-US" sz="1400" kern="10" dirty="0" smtClean="0">
                <a:ln w="38100">
                  <a:solidFill>
                    <a:srgbClr val="000000"/>
                  </a:solidFill>
                  <a:round/>
                  <a:headEnd/>
                  <a:tailEnd/>
                </a:ln>
                <a:gradFill rotWithShape="1">
                  <a:gsLst>
                    <a:gs pos="0">
                      <a:srgbClr val="FFFF00"/>
                    </a:gs>
                    <a:gs pos="100000">
                      <a:srgbClr val="FF9900"/>
                    </a:gs>
                  </a:gsLst>
                  <a:path path="rect">
                    <a:fillToRect l="50000" t="50000" r="50000" b="50000"/>
                  </a:path>
                </a:gradFill>
                <a:latin typeface="Comic Sans MS" panose="030F0702030302020204" pitchFamily="66" charset="0"/>
              </a:rPr>
              <a:t>Standard E4 &amp; 5</a:t>
            </a:r>
            <a:endParaRPr lang="en-US" sz="1400" kern="10" dirty="0">
              <a:ln w="38100">
                <a:solidFill>
                  <a:srgbClr val="000000"/>
                </a:solidFill>
                <a:round/>
                <a:headEnd/>
                <a:tailEnd/>
              </a:ln>
              <a:gradFill rotWithShape="1">
                <a:gsLst>
                  <a:gs pos="0">
                    <a:srgbClr val="FFFF00"/>
                  </a:gs>
                  <a:gs pos="100000">
                    <a:srgbClr val="FF9900"/>
                  </a:gs>
                </a:gsLst>
                <a:path path="rect">
                  <a:fillToRect l="50000" t="50000" r="50000" b="50000"/>
                </a:path>
              </a:gradFill>
              <a:latin typeface="Comic Sans MS" panose="030F0702030302020204" pitchFamily="66" charset="0"/>
            </a:endParaRPr>
          </a:p>
        </p:txBody>
      </p:sp>
      <p:sp>
        <p:nvSpPr>
          <p:cNvPr id="3" name="Content Placeholder 2"/>
          <p:cNvSpPr>
            <a:spLocks noGrp="1"/>
          </p:cNvSpPr>
          <p:nvPr>
            <p:ph idx="1"/>
          </p:nvPr>
        </p:nvSpPr>
        <p:spPr>
          <a:xfrm>
            <a:off x="457199" y="1905000"/>
            <a:ext cx="8360979" cy="4419600"/>
          </a:xfrm>
        </p:spPr>
        <p:txBody>
          <a:bodyPr/>
          <a:lstStyle/>
          <a:p>
            <a:pPr marL="0" indent="0">
              <a:buNone/>
            </a:pPr>
            <a:r>
              <a:rPr lang="en-US" sz="2000" b="1" dirty="0"/>
              <a:t>SS8E4 The student will identify revenue sources for and services provided by state and </a:t>
            </a:r>
            <a:r>
              <a:rPr lang="en-US" sz="2000" b="1" dirty="0" smtClean="0"/>
              <a:t>local </a:t>
            </a:r>
            <a:r>
              <a:rPr lang="en-US" sz="2000" b="1" dirty="0"/>
              <a:t>governments. </a:t>
            </a:r>
            <a:endParaRPr lang="en-US" sz="2000" dirty="0"/>
          </a:p>
          <a:p>
            <a:pPr marL="0" indent="0">
              <a:buNone/>
            </a:pPr>
            <a:r>
              <a:rPr lang="en-US" sz="2000" dirty="0"/>
              <a:t>a. Trace sources of state revenue such as sales taxes, federal grants, personal income taxes, and property taxes. </a:t>
            </a:r>
          </a:p>
          <a:p>
            <a:pPr marL="0" indent="0">
              <a:buNone/>
            </a:pPr>
            <a:r>
              <a:rPr lang="en-US" sz="2000" dirty="0"/>
              <a:t>b. Explain the distribution of state revenue to provide services. </a:t>
            </a:r>
          </a:p>
          <a:p>
            <a:pPr marL="0" indent="0">
              <a:buNone/>
            </a:pPr>
            <a:r>
              <a:rPr lang="en-US" sz="2000" dirty="0"/>
              <a:t>c. Evaluate how choices are made given the limited revenues of state and local governments. </a:t>
            </a:r>
          </a:p>
          <a:p>
            <a:pPr marL="0" indent="0">
              <a:buNone/>
            </a:pPr>
            <a:endParaRPr lang="en-US" sz="2000" dirty="0"/>
          </a:p>
          <a:p>
            <a:pPr marL="0" indent="0">
              <a:buNone/>
            </a:pPr>
            <a:r>
              <a:rPr lang="en-US" sz="2000" b="1" dirty="0"/>
              <a:t>SS8E5 The student will explain personal money management choices in terms of </a:t>
            </a:r>
            <a:endParaRPr lang="en-US" sz="2000" dirty="0"/>
          </a:p>
          <a:p>
            <a:pPr marL="0" indent="0">
              <a:buNone/>
            </a:pPr>
            <a:r>
              <a:rPr lang="en-US" sz="2000" b="1" dirty="0"/>
              <a:t>income, spending, credit, saving, and investing.</a:t>
            </a:r>
            <a:endParaRPr lang="en-US" sz="2000" dirty="0"/>
          </a:p>
        </p:txBody>
      </p:sp>
    </p:spTree>
    <p:extLst>
      <p:ext uri="{BB962C8B-B14F-4D97-AF65-F5344CB8AC3E}">
        <p14:creationId xmlns:p14="http://schemas.microsoft.com/office/powerpoint/2010/main" val="31812248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202362"/>
          </a:xfrm>
        </p:spPr>
        <p:txBody>
          <a:bodyPr/>
          <a:lstStyle/>
          <a:p>
            <a:r>
              <a:rPr lang="en-US" sz="5400" dirty="0" smtClean="0"/>
              <a:t>What term means </a:t>
            </a:r>
            <a:br>
              <a:rPr lang="en-US" sz="5400" dirty="0" smtClean="0"/>
            </a:br>
            <a:r>
              <a:rPr lang="en-US" sz="5400" dirty="0" smtClean="0"/>
              <a:t>“a source of income”?</a:t>
            </a:r>
            <a:br>
              <a:rPr lang="en-US" sz="5400" dirty="0" smtClean="0"/>
            </a:br>
            <a:r>
              <a:rPr lang="en-US" sz="5400" dirty="0"/>
              <a:t/>
            </a:r>
            <a:br>
              <a:rPr lang="en-US" sz="5400" dirty="0"/>
            </a:br>
            <a:r>
              <a:rPr lang="en-US" sz="5400" dirty="0" smtClean="0"/>
              <a:t>How the state gets its money…</a:t>
            </a:r>
            <a:endParaRPr lang="en-US" sz="5400" dirty="0"/>
          </a:p>
        </p:txBody>
      </p:sp>
    </p:spTree>
    <p:extLst>
      <p:ext uri="{BB962C8B-B14F-4D97-AF65-F5344CB8AC3E}">
        <p14:creationId xmlns:p14="http://schemas.microsoft.com/office/powerpoint/2010/main" val="5615866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202362"/>
          </a:xfrm>
        </p:spPr>
        <p:txBody>
          <a:bodyPr/>
          <a:lstStyle/>
          <a:p>
            <a:r>
              <a:rPr lang="en-US" sz="9600" dirty="0" smtClean="0"/>
              <a:t>Revenue</a:t>
            </a:r>
            <a:endParaRPr lang="en-US" sz="9600" dirty="0"/>
          </a:p>
        </p:txBody>
      </p:sp>
    </p:spTree>
    <p:extLst>
      <p:ext uri="{BB962C8B-B14F-4D97-AF65-F5344CB8AC3E}">
        <p14:creationId xmlns:p14="http://schemas.microsoft.com/office/powerpoint/2010/main" val="36938865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202362"/>
          </a:xfrm>
        </p:spPr>
        <p:txBody>
          <a:bodyPr/>
          <a:lstStyle/>
          <a:p>
            <a:r>
              <a:rPr lang="en-US" dirty="0" smtClean="0"/>
              <a:t>What type of tax is on what a person makes for working?</a:t>
            </a:r>
            <a:endParaRPr lang="en-US" dirty="0"/>
          </a:p>
        </p:txBody>
      </p:sp>
    </p:spTree>
    <p:extLst>
      <p:ext uri="{BB962C8B-B14F-4D97-AF65-F5344CB8AC3E}">
        <p14:creationId xmlns:p14="http://schemas.microsoft.com/office/powerpoint/2010/main" val="36938865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202362"/>
          </a:xfrm>
        </p:spPr>
        <p:txBody>
          <a:bodyPr/>
          <a:lstStyle/>
          <a:p>
            <a:r>
              <a:rPr lang="en-US" sz="6000" dirty="0"/>
              <a:t>Personal Income Tax</a:t>
            </a:r>
          </a:p>
        </p:txBody>
      </p:sp>
    </p:spTree>
    <p:extLst>
      <p:ext uri="{BB962C8B-B14F-4D97-AF65-F5344CB8AC3E}">
        <p14:creationId xmlns:p14="http://schemas.microsoft.com/office/powerpoint/2010/main" val="36938865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202362"/>
          </a:xfrm>
        </p:spPr>
        <p:txBody>
          <a:bodyPr/>
          <a:lstStyle/>
          <a:p>
            <a:r>
              <a:rPr lang="en-US" dirty="0" smtClean="0"/>
              <a:t>What type of tax is put on items that people purchase?</a:t>
            </a:r>
            <a:endParaRPr lang="en-US" dirty="0"/>
          </a:p>
        </p:txBody>
      </p:sp>
    </p:spTree>
    <p:extLst>
      <p:ext uri="{BB962C8B-B14F-4D97-AF65-F5344CB8AC3E}">
        <p14:creationId xmlns:p14="http://schemas.microsoft.com/office/powerpoint/2010/main" val="36938865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202362"/>
          </a:xfrm>
        </p:spPr>
        <p:txBody>
          <a:bodyPr/>
          <a:lstStyle/>
          <a:p>
            <a:r>
              <a:rPr lang="en-US" sz="7200" dirty="0"/>
              <a:t>Sales Taxes</a:t>
            </a:r>
          </a:p>
        </p:txBody>
      </p:sp>
    </p:spTree>
    <p:extLst>
      <p:ext uri="{BB962C8B-B14F-4D97-AF65-F5344CB8AC3E}">
        <p14:creationId xmlns:p14="http://schemas.microsoft.com/office/powerpoint/2010/main" val="3693886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lstStyle/>
          <a:p>
            <a:pPr algn="l"/>
            <a:r>
              <a:rPr lang="en-US" sz="2400" dirty="0"/>
              <a:t>Georgia’s four transportation systems impact the state greatly. </a:t>
            </a:r>
            <a:r>
              <a:rPr lang="en-US" sz="2400" dirty="0" smtClean="0"/>
              <a:t/>
            </a:r>
            <a:br>
              <a:rPr lang="en-US" sz="2400" dirty="0" smtClean="0"/>
            </a:br>
            <a:r>
              <a:rPr lang="en-US" sz="2400" dirty="0" smtClean="0"/>
              <a:t/>
            </a:r>
            <a:br>
              <a:rPr lang="en-US" sz="2400" dirty="0" smtClean="0"/>
            </a:br>
            <a:r>
              <a:rPr lang="en-US" sz="2400" dirty="0" smtClean="0"/>
              <a:t>The </a:t>
            </a:r>
            <a:r>
              <a:rPr lang="en-US" sz="2400" dirty="0"/>
              <a:t>transportation systems have a local economic impact as they provide </a:t>
            </a:r>
            <a:r>
              <a:rPr lang="en-US" sz="2400" b="1" u="sng" dirty="0"/>
              <a:t>job opportunities</a:t>
            </a:r>
            <a:r>
              <a:rPr lang="en-US" sz="2400" dirty="0"/>
              <a:t>, help in the </a:t>
            </a:r>
            <a:r>
              <a:rPr lang="en-US" sz="2400" b="1" u="sng" dirty="0"/>
              <a:t>development of many cities</a:t>
            </a:r>
            <a:r>
              <a:rPr lang="en-US" sz="2400" dirty="0"/>
              <a:t>, and </a:t>
            </a:r>
            <a:r>
              <a:rPr lang="en-US" sz="2400" b="1" u="sng" dirty="0"/>
              <a:t>bring tourists </a:t>
            </a:r>
            <a:r>
              <a:rPr lang="en-US" sz="2400" dirty="0"/>
              <a:t>to the state. </a:t>
            </a:r>
            <a:r>
              <a:rPr lang="en-US" sz="2400" dirty="0" smtClean="0"/>
              <a:t/>
            </a:r>
            <a:br>
              <a:rPr lang="en-US" sz="2400" dirty="0" smtClean="0"/>
            </a:br>
            <a:r>
              <a:rPr lang="en-US" sz="2400" dirty="0"/>
              <a:t/>
            </a:r>
            <a:br>
              <a:rPr lang="en-US" sz="2400" dirty="0"/>
            </a:br>
            <a:r>
              <a:rPr lang="en-US" sz="2400" b="1" u="sng" dirty="0" smtClean="0"/>
              <a:t>Another </a:t>
            </a:r>
            <a:r>
              <a:rPr lang="en-US" sz="2400" b="1" u="sng" dirty="0"/>
              <a:t>major function </a:t>
            </a:r>
            <a:r>
              <a:rPr lang="en-US" sz="2400" dirty="0"/>
              <a:t>of Georgia’s interstate highway system, international airport, railroads, and deep water ports </a:t>
            </a:r>
            <a:r>
              <a:rPr lang="en-US" sz="2400" b="1" u="sng" dirty="0"/>
              <a:t>is trade. </a:t>
            </a:r>
            <a:r>
              <a:rPr lang="en-US" sz="2400" dirty="0"/>
              <a:t>Each of these systems provide Georgians with the opportunity to ship their </a:t>
            </a:r>
            <a:r>
              <a:rPr lang="en-US" sz="2400" b="1" u="sng" dirty="0"/>
              <a:t>goods and services </a:t>
            </a:r>
            <a:r>
              <a:rPr lang="en-US" sz="2400" dirty="0"/>
              <a:t>to other </a:t>
            </a:r>
            <a:r>
              <a:rPr lang="en-US" sz="2400" b="1" u="sng" dirty="0"/>
              <a:t>national and international locations</a:t>
            </a:r>
            <a:r>
              <a:rPr lang="en-US" sz="2400" dirty="0"/>
              <a:t>, while bringing in goods and services from all over the </a:t>
            </a:r>
            <a:r>
              <a:rPr lang="en-US" sz="2400" dirty="0" smtClean="0"/>
              <a:t>world</a:t>
            </a:r>
            <a:r>
              <a:rPr lang="en-US" sz="2400" dirty="0"/>
              <a:t>.</a:t>
            </a:r>
          </a:p>
        </p:txBody>
      </p:sp>
    </p:spTree>
    <p:extLst>
      <p:ext uri="{BB962C8B-B14F-4D97-AF65-F5344CB8AC3E}">
        <p14:creationId xmlns:p14="http://schemas.microsoft.com/office/powerpoint/2010/main" val="14015348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202362"/>
          </a:xfrm>
        </p:spPr>
        <p:txBody>
          <a:bodyPr/>
          <a:lstStyle/>
          <a:p>
            <a:r>
              <a:rPr lang="en-US" dirty="0" smtClean="0"/>
              <a:t>What type of tax is paid on where a person lives?</a:t>
            </a:r>
            <a:endParaRPr lang="en-US" dirty="0"/>
          </a:p>
        </p:txBody>
      </p:sp>
    </p:spTree>
    <p:extLst>
      <p:ext uri="{BB962C8B-B14F-4D97-AF65-F5344CB8AC3E}">
        <p14:creationId xmlns:p14="http://schemas.microsoft.com/office/powerpoint/2010/main" val="36938865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202362"/>
          </a:xfrm>
        </p:spPr>
        <p:txBody>
          <a:bodyPr/>
          <a:lstStyle/>
          <a:p>
            <a:r>
              <a:rPr lang="en-US" sz="6600" dirty="0"/>
              <a:t>Property Taxes</a:t>
            </a:r>
          </a:p>
        </p:txBody>
      </p:sp>
    </p:spTree>
    <p:extLst>
      <p:ext uri="{BB962C8B-B14F-4D97-AF65-F5344CB8AC3E}">
        <p14:creationId xmlns:p14="http://schemas.microsoft.com/office/powerpoint/2010/main" val="36938865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202362"/>
          </a:xfrm>
        </p:spPr>
        <p:txBody>
          <a:bodyPr/>
          <a:lstStyle/>
          <a:p>
            <a:r>
              <a:rPr lang="en-US" sz="6600" dirty="0" smtClean="0"/>
              <a:t>What is Georgia’s largest source of revenue?</a:t>
            </a:r>
            <a:br>
              <a:rPr lang="en-US" sz="6600" dirty="0" smtClean="0"/>
            </a:br>
            <a:r>
              <a:rPr lang="en-US" sz="6600" dirty="0" smtClean="0"/>
              <a:t>Second Largest Source?</a:t>
            </a:r>
            <a:endParaRPr lang="en-US" sz="6600" dirty="0"/>
          </a:p>
        </p:txBody>
      </p:sp>
    </p:spTree>
    <p:extLst>
      <p:ext uri="{BB962C8B-B14F-4D97-AF65-F5344CB8AC3E}">
        <p14:creationId xmlns:p14="http://schemas.microsoft.com/office/powerpoint/2010/main" val="36938865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202362"/>
          </a:xfrm>
        </p:spPr>
        <p:txBody>
          <a:bodyPr/>
          <a:lstStyle/>
          <a:p>
            <a:r>
              <a:rPr lang="en-US" sz="7200" dirty="0" smtClean="0"/>
              <a:t>1. Income</a:t>
            </a:r>
            <a:br>
              <a:rPr lang="en-US" sz="7200" dirty="0" smtClean="0"/>
            </a:br>
            <a:r>
              <a:rPr lang="en-US" sz="7200" dirty="0"/>
              <a:t/>
            </a:r>
            <a:br>
              <a:rPr lang="en-US" sz="7200" dirty="0"/>
            </a:br>
            <a:r>
              <a:rPr lang="en-US" sz="7200" dirty="0" smtClean="0"/>
              <a:t>2. Sales</a:t>
            </a:r>
            <a:endParaRPr lang="en-US" sz="7200" dirty="0"/>
          </a:p>
        </p:txBody>
      </p:sp>
    </p:spTree>
    <p:extLst>
      <p:ext uri="{BB962C8B-B14F-4D97-AF65-F5344CB8AC3E}">
        <p14:creationId xmlns:p14="http://schemas.microsoft.com/office/powerpoint/2010/main" val="36938865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202362"/>
          </a:xfrm>
        </p:spPr>
        <p:txBody>
          <a:bodyPr/>
          <a:lstStyle/>
          <a:p>
            <a:r>
              <a:rPr lang="en-US" sz="6000" dirty="0" smtClean="0"/>
              <a:t>Which type of tax goes mainly to county and city governments?</a:t>
            </a:r>
            <a:endParaRPr lang="en-US" sz="6000" dirty="0"/>
          </a:p>
        </p:txBody>
      </p:sp>
    </p:spTree>
    <p:extLst>
      <p:ext uri="{BB962C8B-B14F-4D97-AF65-F5344CB8AC3E}">
        <p14:creationId xmlns:p14="http://schemas.microsoft.com/office/powerpoint/2010/main" val="36938865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202362"/>
          </a:xfrm>
        </p:spPr>
        <p:txBody>
          <a:bodyPr/>
          <a:lstStyle/>
          <a:p>
            <a:r>
              <a:rPr lang="en-US" sz="9600" dirty="0" smtClean="0"/>
              <a:t>Property</a:t>
            </a:r>
            <a:br>
              <a:rPr lang="en-US" sz="9600" dirty="0" smtClean="0"/>
            </a:br>
            <a:r>
              <a:rPr lang="en-US" sz="9600" dirty="0" smtClean="0"/>
              <a:t>Tax</a:t>
            </a:r>
            <a:endParaRPr lang="en-US" sz="9600" dirty="0"/>
          </a:p>
        </p:txBody>
      </p:sp>
    </p:spTree>
    <p:extLst>
      <p:ext uri="{BB962C8B-B14F-4D97-AF65-F5344CB8AC3E}">
        <p14:creationId xmlns:p14="http://schemas.microsoft.com/office/powerpoint/2010/main" val="36938865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202362"/>
          </a:xfrm>
        </p:spPr>
        <p:txBody>
          <a:bodyPr/>
          <a:lstStyle/>
          <a:p>
            <a:r>
              <a:rPr lang="en-US" sz="6000" dirty="0" smtClean="0"/>
              <a:t>What is Georgia’s largest non-tax form of revenue?</a:t>
            </a:r>
            <a:endParaRPr lang="en-US" sz="6000" dirty="0"/>
          </a:p>
        </p:txBody>
      </p:sp>
    </p:spTree>
    <p:extLst>
      <p:ext uri="{BB962C8B-B14F-4D97-AF65-F5344CB8AC3E}">
        <p14:creationId xmlns:p14="http://schemas.microsoft.com/office/powerpoint/2010/main" val="36938865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202362"/>
          </a:xfrm>
        </p:spPr>
        <p:txBody>
          <a:bodyPr/>
          <a:lstStyle/>
          <a:p>
            <a:r>
              <a:rPr lang="en-US" sz="9600" dirty="0" smtClean="0"/>
              <a:t>Lottery</a:t>
            </a:r>
            <a:endParaRPr lang="en-US" sz="9600" dirty="0"/>
          </a:p>
        </p:txBody>
      </p:sp>
    </p:spTree>
    <p:extLst>
      <p:ext uri="{BB962C8B-B14F-4D97-AF65-F5344CB8AC3E}">
        <p14:creationId xmlns:p14="http://schemas.microsoft.com/office/powerpoint/2010/main" val="36938865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202362"/>
          </a:xfrm>
        </p:spPr>
        <p:txBody>
          <a:bodyPr/>
          <a:lstStyle/>
          <a:p>
            <a:r>
              <a:rPr lang="en-US" sz="4800" dirty="0" smtClean="0"/>
              <a:t>What type of revenue comes from the U.S. government and can be applied for?</a:t>
            </a:r>
            <a:endParaRPr lang="en-US" sz="4800" dirty="0"/>
          </a:p>
        </p:txBody>
      </p:sp>
    </p:spTree>
    <p:extLst>
      <p:ext uri="{BB962C8B-B14F-4D97-AF65-F5344CB8AC3E}">
        <p14:creationId xmlns:p14="http://schemas.microsoft.com/office/powerpoint/2010/main" val="36938865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202362"/>
          </a:xfrm>
        </p:spPr>
        <p:txBody>
          <a:bodyPr/>
          <a:lstStyle/>
          <a:p>
            <a:r>
              <a:rPr lang="en-US" sz="7200" dirty="0" smtClean="0"/>
              <a:t>Federal Grants</a:t>
            </a:r>
            <a:endParaRPr lang="en-US" sz="7200" dirty="0"/>
          </a:p>
        </p:txBody>
      </p:sp>
    </p:spTree>
    <p:extLst>
      <p:ext uri="{BB962C8B-B14F-4D97-AF65-F5344CB8AC3E}">
        <p14:creationId xmlns:p14="http://schemas.microsoft.com/office/powerpoint/2010/main" val="3693886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lstStyle/>
          <a:p>
            <a:r>
              <a:rPr lang="en-US" sz="4800" dirty="0" smtClean="0"/>
              <a:t>For each of the following periods, provide examples of products produced during that time. </a:t>
            </a:r>
            <a:br>
              <a:rPr lang="en-US" sz="4800" dirty="0" smtClean="0"/>
            </a:br>
            <a:r>
              <a:rPr lang="en-US" sz="4800" dirty="0" smtClean="0"/>
              <a:t/>
            </a:r>
            <a:br>
              <a:rPr lang="en-US" sz="4800" dirty="0" smtClean="0"/>
            </a:br>
            <a:r>
              <a:rPr lang="en-US" sz="4800" dirty="0" smtClean="0"/>
              <a:t>These can be grown, made, or services.</a:t>
            </a:r>
            <a:endParaRPr lang="en-US" sz="4800" dirty="0"/>
          </a:p>
        </p:txBody>
      </p:sp>
    </p:spTree>
    <p:extLst>
      <p:ext uri="{BB962C8B-B14F-4D97-AF65-F5344CB8AC3E}">
        <p14:creationId xmlns:p14="http://schemas.microsoft.com/office/powerpoint/2010/main" val="14015348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202362"/>
          </a:xfrm>
        </p:spPr>
        <p:txBody>
          <a:bodyPr/>
          <a:lstStyle/>
          <a:p>
            <a:r>
              <a:rPr lang="en-US" dirty="0"/>
              <a:t>Fees are collected for various reasons </a:t>
            </a:r>
            <a:r>
              <a:rPr lang="en-US" dirty="0" smtClean="0"/>
              <a:t>and add </a:t>
            </a:r>
            <a:r>
              <a:rPr lang="en-US" dirty="0"/>
              <a:t>to the state’s </a:t>
            </a:r>
            <a:r>
              <a:rPr lang="en-US" dirty="0" smtClean="0"/>
              <a:t>revenue. Provide examples of fees collected by the state.</a:t>
            </a:r>
            <a:endParaRPr lang="en-US" dirty="0"/>
          </a:p>
        </p:txBody>
      </p:sp>
    </p:spTree>
    <p:extLst>
      <p:ext uri="{BB962C8B-B14F-4D97-AF65-F5344CB8AC3E}">
        <p14:creationId xmlns:p14="http://schemas.microsoft.com/office/powerpoint/2010/main" val="36938865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202362"/>
          </a:xfrm>
        </p:spPr>
        <p:txBody>
          <a:bodyPr/>
          <a:lstStyle/>
          <a:p>
            <a:r>
              <a:rPr lang="en-US" sz="6000" dirty="0" smtClean="0"/>
              <a:t>State Park</a:t>
            </a:r>
            <a:br>
              <a:rPr lang="en-US" sz="6000" dirty="0" smtClean="0"/>
            </a:br>
            <a:r>
              <a:rPr lang="en-US" sz="6000" dirty="0" smtClean="0"/>
              <a:t>Driver’s License</a:t>
            </a:r>
            <a:br>
              <a:rPr lang="en-US" sz="6000" dirty="0" smtClean="0"/>
            </a:br>
            <a:r>
              <a:rPr lang="en-US" sz="6000" dirty="0" smtClean="0"/>
              <a:t>Hunting License</a:t>
            </a:r>
            <a:endParaRPr lang="en-US" sz="6000" dirty="0"/>
          </a:p>
        </p:txBody>
      </p:sp>
    </p:spTree>
    <p:extLst>
      <p:ext uri="{BB962C8B-B14F-4D97-AF65-F5344CB8AC3E}">
        <p14:creationId xmlns:p14="http://schemas.microsoft.com/office/powerpoint/2010/main" val="42601600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202362"/>
          </a:xfrm>
        </p:spPr>
        <p:txBody>
          <a:bodyPr/>
          <a:lstStyle/>
          <a:p>
            <a:r>
              <a:rPr lang="en-US" sz="6000" dirty="0" smtClean="0"/>
              <a:t>What term means money spent or paid out by the state?</a:t>
            </a:r>
            <a:endParaRPr lang="en-US" sz="6000" dirty="0"/>
          </a:p>
        </p:txBody>
      </p:sp>
    </p:spTree>
    <p:extLst>
      <p:ext uri="{BB962C8B-B14F-4D97-AF65-F5344CB8AC3E}">
        <p14:creationId xmlns:p14="http://schemas.microsoft.com/office/powerpoint/2010/main" val="42601600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202362"/>
          </a:xfrm>
        </p:spPr>
        <p:txBody>
          <a:bodyPr/>
          <a:lstStyle/>
          <a:p>
            <a:r>
              <a:rPr lang="en-US" sz="8000" dirty="0" smtClean="0"/>
              <a:t>Expenditures </a:t>
            </a:r>
            <a:endParaRPr lang="en-US" sz="8000" dirty="0"/>
          </a:p>
        </p:txBody>
      </p:sp>
    </p:spTree>
    <p:extLst>
      <p:ext uri="{BB962C8B-B14F-4D97-AF65-F5344CB8AC3E}">
        <p14:creationId xmlns:p14="http://schemas.microsoft.com/office/powerpoint/2010/main" val="42601600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202362"/>
          </a:xfrm>
        </p:spPr>
        <p:txBody>
          <a:bodyPr/>
          <a:lstStyle/>
          <a:p>
            <a:r>
              <a:rPr lang="en-US" sz="6000" dirty="0" smtClean="0"/>
              <a:t>What is the state’s largest expenditure?</a:t>
            </a:r>
            <a:endParaRPr lang="en-US" sz="6000" dirty="0"/>
          </a:p>
        </p:txBody>
      </p:sp>
    </p:spTree>
    <p:extLst>
      <p:ext uri="{BB962C8B-B14F-4D97-AF65-F5344CB8AC3E}">
        <p14:creationId xmlns:p14="http://schemas.microsoft.com/office/powerpoint/2010/main" val="42601600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202362"/>
          </a:xfrm>
        </p:spPr>
        <p:txBody>
          <a:bodyPr/>
          <a:lstStyle/>
          <a:p>
            <a:r>
              <a:rPr lang="en-US" sz="11500" dirty="0" smtClean="0"/>
              <a:t>Education</a:t>
            </a:r>
            <a:endParaRPr lang="en-US" sz="11500" dirty="0"/>
          </a:p>
        </p:txBody>
      </p:sp>
    </p:spTree>
    <p:extLst>
      <p:ext uri="{BB962C8B-B14F-4D97-AF65-F5344CB8AC3E}">
        <p14:creationId xmlns:p14="http://schemas.microsoft.com/office/powerpoint/2010/main" val="42601600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202362"/>
          </a:xfrm>
        </p:spPr>
        <p:txBody>
          <a:bodyPr/>
          <a:lstStyle/>
          <a:p>
            <a:r>
              <a:rPr lang="en-US" sz="4800" dirty="0"/>
              <a:t>How does the Georgia State Constitution differ from the Federal government concerning the budget? </a:t>
            </a:r>
          </a:p>
        </p:txBody>
      </p:sp>
    </p:spTree>
    <p:extLst>
      <p:ext uri="{BB962C8B-B14F-4D97-AF65-F5344CB8AC3E}">
        <p14:creationId xmlns:p14="http://schemas.microsoft.com/office/powerpoint/2010/main" val="42601600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202362"/>
          </a:xfrm>
        </p:spPr>
        <p:txBody>
          <a:bodyPr/>
          <a:lstStyle/>
          <a:p>
            <a:r>
              <a:rPr lang="en-US" sz="6000" dirty="0" smtClean="0"/>
              <a:t>Georgia has to have a balanced budget.</a:t>
            </a:r>
            <a:endParaRPr lang="en-US" sz="6000" dirty="0"/>
          </a:p>
        </p:txBody>
      </p:sp>
    </p:spTree>
    <p:extLst>
      <p:ext uri="{BB962C8B-B14F-4D97-AF65-F5344CB8AC3E}">
        <p14:creationId xmlns:p14="http://schemas.microsoft.com/office/powerpoint/2010/main" val="42601600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202362"/>
          </a:xfrm>
        </p:spPr>
        <p:txBody>
          <a:bodyPr/>
          <a:lstStyle/>
          <a:p>
            <a:r>
              <a:rPr lang="en-US" dirty="0" smtClean="0"/>
              <a:t>What term means “the </a:t>
            </a:r>
            <a:r>
              <a:rPr lang="en-US" dirty="0"/>
              <a:t>amount a person </a:t>
            </a:r>
            <a:r>
              <a:rPr lang="en-US" dirty="0" smtClean="0"/>
              <a:t>purchases…To </a:t>
            </a:r>
            <a:r>
              <a:rPr lang="en-US" dirty="0"/>
              <a:t>pay out money in exchange for goods or </a:t>
            </a:r>
            <a:r>
              <a:rPr lang="en-US" dirty="0" smtClean="0"/>
              <a:t>services?”</a:t>
            </a:r>
            <a:endParaRPr lang="en-US" dirty="0"/>
          </a:p>
        </p:txBody>
      </p:sp>
    </p:spTree>
    <p:extLst>
      <p:ext uri="{BB962C8B-B14F-4D97-AF65-F5344CB8AC3E}">
        <p14:creationId xmlns:p14="http://schemas.microsoft.com/office/powerpoint/2010/main" val="42601600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202362"/>
          </a:xfrm>
        </p:spPr>
        <p:txBody>
          <a:bodyPr/>
          <a:lstStyle/>
          <a:p>
            <a:r>
              <a:rPr lang="en-US" sz="11500" dirty="0" smtClean="0"/>
              <a:t>Spending</a:t>
            </a:r>
            <a:endParaRPr lang="en-US" sz="11500" dirty="0"/>
          </a:p>
        </p:txBody>
      </p:sp>
    </p:spTree>
    <p:extLst>
      <p:ext uri="{BB962C8B-B14F-4D97-AF65-F5344CB8AC3E}">
        <p14:creationId xmlns:p14="http://schemas.microsoft.com/office/powerpoint/2010/main" val="4260160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lstStyle/>
          <a:p>
            <a:r>
              <a:rPr lang="en-US" sz="7200" dirty="0"/>
              <a:t>Prehistoric</a:t>
            </a:r>
            <a:br>
              <a:rPr lang="en-US" sz="7200" dirty="0"/>
            </a:br>
            <a:r>
              <a:rPr lang="en-US" sz="7200" dirty="0"/>
              <a:t>Early Native Americans</a:t>
            </a:r>
            <a:br>
              <a:rPr lang="en-US" sz="7200" dirty="0"/>
            </a:br>
            <a:r>
              <a:rPr lang="en-US" sz="7200" dirty="0"/>
              <a:t>Pre 1732</a:t>
            </a:r>
          </a:p>
        </p:txBody>
      </p:sp>
    </p:spTree>
    <p:extLst>
      <p:ext uri="{BB962C8B-B14F-4D97-AF65-F5344CB8AC3E}">
        <p14:creationId xmlns:p14="http://schemas.microsoft.com/office/powerpoint/2010/main" val="14015348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202362"/>
          </a:xfrm>
        </p:spPr>
        <p:txBody>
          <a:bodyPr/>
          <a:lstStyle/>
          <a:p>
            <a:r>
              <a:rPr lang="en-US" sz="5400" dirty="0" smtClean="0"/>
              <a:t>What term means “the </a:t>
            </a:r>
            <a:r>
              <a:rPr lang="en-US" sz="5400" dirty="0"/>
              <a:t>total amount of money a person earns during the year for work, goods, or </a:t>
            </a:r>
            <a:r>
              <a:rPr lang="en-US" sz="5400" dirty="0" smtClean="0"/>
              <a:t>services?” </a:t>
            </a:r>
            <a:endParaRPr lang="en-US" sz="5400" dirty="0"/>
          </a:p>
        </p:txBody>
      </p:sp>
    </p:spTree>
    <p:extLst>
      <p:ext uri="{BB962C8B-B14F-4D97-AF65-F5344CB8AC3E}">
        <p14:creationId xmlns:p14="http://schemas.microsoft.com/office/powerpoint/2010/main" val="42601600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lstStyle/>
          <a:p>
            <a:r>
              <a:rPr lang="en-US" sz="13800" dirty="0" smtClean="0"/>
              <a:t>Income</a:t>
            </a:r>
            <a:endParaRPr lang="en-US" sz="13800" dirty="0"/>
          </a:p>
        </p:txBody>
      </p:sp>
    </p:spTree>
    <p:extLst>
      <p:ext uri="{BB962C8B-B14F-4D97-AF65-F5344CB8AC3E}">
        <p14:creationId xmlns:p14="http://schemas.microsoft.com/office/powerpoint/2010/main" val="41092957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lstStyle/>
          <a:p>
            <a:r>
              <a:rPr lang="en-US" dirty="0" smtClean="0"/>
              <a:t>What term means “A </a:t>
            </a:r>
            <a:r>
              <a:rPr lang="en-US" dirty="0"/>
              <a:t>contractual agreement in which a borrower receives something of value now and agrees to repay the lender at some date in the future, generally with </a:t>
            </a:r>
            <a:r>
              <a:rPr lang="en-US" dirty="0" smtClean="0"/>
              <a:t>interest?”</a:t>
            </a:r>
            <a:endParaRPr lang="en-US" dirty="0"/>
          </a:p>
        </p:txBody>
      </p:sp>
    </p:spTree>
    <p:extLst>
      <p:ext uri="{BB962C8B-B14F-4D97-AF65-F5344CB8AC3E}">
        <p14:creationId xmlns:p14="http://schemas.microsoft.com/office/powerpoint/2010/main" val="29350358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lstStyle/>
          <a:p>
            <a:r>
              <a:rPr lang="en-US" sz="11500" dirty="0" smtClean="0"/>
              <a:t>Credit</a:t>
            </a:r>
            <a:endParaRPr lang="en-US" sz="11500" dirty="0"/>
          </a:p>
        </p:txBody>
      </p:sp>
    </p:spTree>
    <p:extLst>
      <p:ext uri="{BB962C8B-B14F-4D97-AF65-F5344CB8AC3E}">
        <p14:creationId xmlns:p14="http://schemas.microsoft.com/office/powerpoint/2010/main" val="29350358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lstStyle/>
          <a:p>
            <a:r>
              <a:rPr lang="en-US" sz="5400" dirty="0" smtClean="0"/>
              <a:t>What term means “</a:t>
            </a:r>
            <a:r>
              <a:rPr lang="en-US" sz="5400" dirty="0"/>
              <a:t>An amount of something that is not spent or </a:t>
            </a:r>
            <a:r>
              <a:rPr lang="en-US" sz="5400" dirty="0" smtClean="0"/>
              <a:t>used?”</a:t>
            </a:r>
            <a:endParaRPr lang="en-US" sz="5400" dirty="0"/>
          </a:p>
        </p:txBody>
      </p:sp>
    </p:spTree>
    <p:extLst>
      <p:ext uri="{BB962C8B-B14F-4D97-AF65-F5344CB8AC3E}">
        <p14:creationId xmlns:p14="http://schemas.microsoft.com/office/powerpoint/2010/main" val="29350358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lstStyle/>
          <a:p>
            <a:r>
              <a:rPr lang="en-US" sz="13800" dirty="0" smtClean="0"/>
              <a:t>Savings</a:t>
            </a:r>
            <a:endParaRPr lang="en-US" sz="13800" dirty="0"/>
          </a:p>
        </p:txBody>
      </p:sp>
    </p:spTree>
    <p:extLst>
      <p:ext uri="{BB962C8B-B14F-4D97-AF65-F5344CB8AC3E}">
        <p14:creationId xmlns:p14="http://schemas.microsoft.com/office/powerpoint/2010/main" val="29350358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lstStyle/>
          <a:p>
            <a:r>
              <a:rPr lang="en-US" dirty="0" smtClean="0"/>
              <a:t>What type of interest is paid </a:t>
            </a:r>
            <a:r>
              <a:rPr lang="en-US" dirty="0"/>
              <a:t>on the original amount </a:t>
            </a:r>
            <a:r>
              <a:rPr lang="en-US" dirty="0" smtClean="0"/>
              <a:t>only</a:t>
            </a:r>
            <a:r>
              <a:rPr lang="en-US" dirty="0"/>
              <a:t>?</a:t>
            </a:r>
          </a:p>
        </p:txBody>
      </p:sp>
    </p:spTree>
    <p:extLst>
      <p:ext uri="{BB962C8B-B14F-4D97-AF65-F5344CB8AC3E}">
        <p14:creationId xmlns:p14="http://schemas.microsoft.com/office/powerpoint/2010/main" val="29350358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lstStyle/>
          <a:p>
            <a:r>
              <a:rPr lang="en-US" sz="13800" dirty="0" smtClean="0"/>
              <a:t>Simple</a:t>
            </a:r>
            <a:endParaRPr lang="en-US" sz="13800" dirty="0"/>
          </a:p>
        </p:txBody>
      </p:sp>
    </p:spTree>
    <p:extLst>
      <p:ext uri="{BB962C8B-B14F-4D97-AF65-F5344CB8AC3E}">
        <p14:creationId xmlns:p14="http://schemas.microsoft.com/office/powerpoint/2010/main" val="8044492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lstStyle/>
          <a:p>
            <a:r>
              <a:rPr lang="en-US" dirty="0" smtClean="0"/>
              <a:t>What type of interest is earned </a:t>
            </a:r>
            <a:r>
              <a:rPr lang="en-US" dirty="0"/>
              <a:t>not only on the original principal, but also on all interests earned </a:t>
            </a:r>
            <a:r>
              <a:rPr lang="en-US" dirty="0" smtClean="0"/>
              <a:t>previously? </a:t>
            </a:r>
            <a:endParaRPr lang="en-US" dirty="0"/>
          </a:p>
        </p:txBody>
      </p:sp>
    </p:spTree>
    <p:extLst>
      <p:ext uri="{BB962C8B-B14F-4D97-AF65-F5344CB8AC3E}">
        <p14:creationId xmlns:p14="http://schemas.microsoft.com/office/powerpoint/2010/main" val="30159805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lstStyle/>
          <a:p>
            <a:r>
              <a:rPr lang="en-US" sz="8800" dirty="0" smtClean="0"/>
              <a:t>Compound</a:t>
            </a:r>
            <a:endParaRPr lang="en-US" sz="8800" dirty="0"/>
          </a:p>
        </p:txBody>
      </p:sp>
    </p:spTree>
    <p:extLst>
      <p:ext uri="{BB962C8B-B14F-4D97-AF65-F5344CB8AC3E}">
        <p14:creationId xmlns:p14="http://schemas.microsoft.com/office/powerpoint/2010/main" val="3015980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lstStyle/>
          <a:p>
            <a:r>
              <a:rPr lang="en-US" sz="7200" dirty="0" smtClean="0"/>
              <a:t>Maize </a:t>
            </a:r>
            <a:br>
              <a:rPr lang="en-US" sz="7200" dirty="0" smtClean="0"/>
            </a:br>
            <a:r>
              <a:rPr lang="en-US" sz="7200" dirty="0" smtClean="0"/>
              <a:t>Beans</a:t>
            </a:r>
            <a:br>
              <a:rPr lang="en-US" sz="7200" dirty="0" smtClean="0"/>
            </a:br>
            <a:r>
              <a:rPr lang="en-US" sz="7200" dirty="0" smtClean="0"/>
              <a:t>Squash</a:t>
            </a:r>
            <a:endParaRPr lang="en-US" sz="7200" dirty="0"/>
          </a:p>
        </p:txBody>
      </p:sp>
    </p:spTree>
    <p:extLst>
      <p:ext uri="{BB962C8B-B14F-4D97-AF65-F5344CB8AC3E}">
        <p14:creationId xmlns:p14="http://schemas.microsoft.com/office/powerpoint/2010/main" val="140153485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lstStyle/>
          <a:p>
            <a:r>
              <a:rPr lang="en-US" dirty="0" smtClean="0"/>
              <a:t>Stocks, bonds, and real estate are example of way that someone can…</a:t>
            </a:r>
            <a:endParaRPr lang="en-US" dirty="0"/>
          </a:p>
        </p:txBody>
      </p:sp>
    </p:spTree>
    <p:extLst>
      <p:ext uri="{BB962C8B-B14F-4D97-AF65-F5344CB8AC3E}">
        <p14:creationId xmlns:p14="http://schemas.microsoft.com/office/powerpoint/2010/main" val="301598052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lstStyle/>
          <a:p>
            <a:r>
              <a:rPr lang="en-US" sz="13800" dirty="0" smtClean="0"/>
              <a:t>Invest</a:t>
            </a:r>
            <a:endParaRPr lang="en-US" sz="13800" dirty="0"/>
          </a:p>
        </p:txBody>
      </p:sp>
    </p:spTree>
    <p:extLst>
      <p:ext uri="{BB962C8B-B14F-4D97-AF65-F5344CB8AC3E}">
        <p14:creationId xmlns:p14="http://schemas.microsoft.com/office/powerpoint/2010/main" val="3015980521"/>
      </p:ext>
    </p:extLst>
  </p:cSld>
  <p:clrMapOvr>
    <a:masterClrMapping/>
  </p:clrMapOvr>
</p:sld>
</file>

<file path=ppt/theme/theme1.xml><?xml version="1.0" encoding="utf-8"?>
<a:theme xmlns:a="http://schemas.openxmlformats.org/drawingml/2006/main" name="iRespondGraph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TotalTime>
  <Words>926</Words>
  <Application>Microsoft Office PowerPoint</Application>
  <PresentationFormat>On-screen Show (4:3)</PresentationFormat>
  <Paragraphs>122</Paragraphs>
  <Slides>91</Slides>
  <Notes>0</Notes>
  <HiddenSlides>0</HiddenSlides>
  <MMClips>1</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91</vt:i4>
      </vt:variant>
    </vt:vector>
  </HeadingPairs>
  <TitlesOfParts>
    <vt:vector size="96" baseType="lpstr">
      <vt:lpstr>Arial</vt:lpstr>
      <vt:lpstr>Calibri</vt:lpstr>
      <vt:lpstr>Comic Sans MS</vt:lpstr>
      <vt:lpstr>iRespondGraphMaster</vt:lpstr>
      <vt:lpstr>Default Design</vt:lpstr>
      <vt:lpstr>Journal #101 – Personal Finance Copy the following</vt:lpstr>
      <vt:lpstr>PowerPoint Presentation</vt:lpstr>
      <vt:lpstr>PowerPoint Presentation</vt:lpstr>
      <vt:lpstr>What are the four systems of transportation that contribute to trade in Georgia?</vt:lpstr>
      <vt:lpstr>Deep Water Ports Highways Airports Railroads</vt:lpstr>
      <vt:lpstr>Georgia’s four transportation systems impact the state greatly.   The transportation systems have a local economic impact as they provide job opportunities, help in the development of many cities, and bring tourists to the state.   Another major function of Georgia’s interstate highway system, international airport, railroads, and deep water ports is trade. Each of these systems provide Georgians with the opportunity to ship their goods and services to other national and international locations, while bringing in goods and services from all over the world.</vt:lpstr>
      <vt:lpstr>For each of the following periods, provide examples of products produced during that time.   These can be grown, made, or services.</vt:lpstr>
      <vt:lpstr>Prehistoric Early Native Americans Pre 1732</vt:lpstr>
      <vt:lpstr>Maize  Beans Squash</vt:lpstr>
      <vt:lpstr>Colonial 1732-1790</vt:lpstr>
      <vt:lpstr>Wine Rice Indigo Silk (Mulberry Trees) Tobacco</vt:lpstr>
      <vt:lpstr>Antebellum Before  Civil War 1790-1860</vt:lpstr>
      <vt:lpstr>Cotton Railroad Gold</vt:lpstr>
      <vt:lpstr>Civil War and Reconstruction 1861-1877 </vt:lpstr>
      <vt:lpstr>Cotton Textile Weapons</vt:lpstr>
      <vt:lpstr>The New South Period  1877-1918 </vt:lpstr>
      <vt:lpstr>Cotton Textile Coca Cola Atlanta Life Ins. (Alonzo Herndon)</vt:lpstr>
      <vt:lpstr>World War II 1941-1945 </vt:lpstr>
      <vt:lpstr>Liberty Ships  B-29 Bomber  Textiles</vt:lpstr>
      <vt:lpstr>Postwar Georgia  1945-Present </vt:lpstr>
      <vt:lpstr>Pecan, Peanuts, Cotton, Peaches, Vidalia onion  Shrimping, Cattle, and Poultry industries.   Tourism   Entertainment Industry  Dalton- the carpet capital of the world    Elberton- the granite capital of the world</vt:lpstr>
      <vt:lpstr>PowerPoint Presentation</vt:lpstr>
      <vt:lpstr>What is the name for a person who takes on all aspects of a new business, including the operation, management, and risk?</vt:lpstr>
      <vt:lpstr>Entrepreneur</vt:lpstr>
      <vt:lpstr>What is the term for the money remaining after a business has paid all of its expenses?</vt:lpstr>
      <vt:lpstr>Profit</vt:lpstr>
      <vt:lpstr>PowerPoint Presentation</vt:lpstr>
      <vt:lpstr>Name all the  “Georgia Based Companies” that can be found throughout the U.S. that you can.</vt:lpstr>
      <vt:lpstr>Coca-Cola Delta Airlines  Georgia-Pacific Home Depot AFLAC Chick-fil-A UPS Waffle House Zaxbys</vt:lpstr>
      <vt:lpstr>For each of the following, tell me what company is being described.</vt:lpstr>
      <vt:lpstr>Was originally called Huff Daland Dusters   Began as a crop-dusting operation in Macon   </vt:lpstr>
      <vt:lpstr>Delta</vt:lpstr>
      <vt:lpstr>Began in 1927 as the Georgia Hardwood Lumber Company   </vt:lpstr>
      <vt:lpstr>Georgia Pacific</vt:lpstr>
      <vt:lpstr>Started in Atlanta by  John S. Pemberton.   </vt:lpstr>
      <vt:lpstr>Coca- Cola</vt:lpstr>
      <vt:lpstr>Was created to help fight the destruction that the boll weevil   </vt:lpstr>
      <vt:lpstr>Delta</vt:lpstr>
      <vt:lpstr>Established by Owen R. Cheatham in Augusta   </vt:lpstr>
      <vt:lpstr>Georgia Pacific</vt:lpstr>
      <vt:lpstr>Created to be a “one-stop shop for home improvement do-it-yourselfers.”</vt:lpstr>
      <vt:lpstr>Home Depot</vt:lpstr>
      <vt:lpstr>During World War II, sold to American military personnel making it a favorite of the military.</vt:lpstr>
      <vt:lpstr>Coca- Cola</vt:lpstr>
      <vt:lpstr>Founded by B.R. Coad and C.E. Woolman</vt:lpstr>
      <vt:lpstr>Delta</vt:lpstr>
      <vt:lpstr>Company is found in over 200 countries world wide.</vt:lpstr>
      <vt:lpstr>Coca- Cola</vt:lpstr>
      <vt:lpstr>Founded in Atlanta in 1978 by Arthur Blank and Bernie Marcus   </vt:lpstr>
      <vt:lpstr>Home Depot</vt:lpstr>
      <vt:lpstr>Started by a pharmacist mixing headache medicine.</vt:lpstr>
      <vt:lpstr>Coca- Cola</vt:lpstr>
      <vt:lpstr>PowerPoint Presentation</vt:lpstr>
      <vt:lpstr>What term means  “a source of income”?  How the state gets its money…</vt:lpstr>
      <vt:lpstr>Revenue</vt:lpstr>
      <vt:lpstr>What type of tax is on what a person makes for working?</vt:lpstr>
      <vt:lpstr>Personal Income Tax</vt:lpstr>
      <vt:lpstr>What type of tax is put on items that people purchase?</vt:lpstr>
      <vt:lpstr>Sales Taxes</vt:lpstr>
      <vt:lpstr>What type of tax is paid on where a person lives?</vt:lpstr>
      <vt:lpstr>Property Taxes</vt:lpstr>
      <vt:lpstr>What is Georgia’s largest source of revenue? Second Largest Source?</vt:lpstr>
      <vt:lpstr>1. Income  2. Sales</vt:lpstr>
      <vt:lpstr>Which type of tax goes mainly to county and city governments?</vt:lpstr>
      <vt:lpstr>Property Tax</vt:lpstr>
      <vt:lpstr>What is Georgia’s largest non-tax form of revenue?</vt:lpstr>
      <vt:lpstr>Lottery</vt:lpstr>
      <vt:lpstr>What type of revenue comes from the U.S. government and can be applied for?</vt:lpstr>
      <vt:lpstr>Federal Grants</vt:lpstr>
      <vt:lpstr>Fees are collected for various reasons and add to the state’s revenue. Provide examples of fees collected by the state.</vt:lpstr>
      <vt:lpstr>State Park Driver’s License Hunting License</vt:lpstr>
      <vt:lpstr>What term means money spent or paid out by the state?</vt:lpstr>
      <vt:lpstr>Expenditures </vt:lpstr>
      <vt:lpstr>What is the state’s largest expenditure?</vt:lpstr>
      <vt:lpstr>Education</vt:lpstr>
      <vt:lpstr>How does the Georgia State Constitution differ from the Federal government concerning the budget? </vt:lpstr>
      <vt:lpstr>Georgia has to have a balanced budget.</vt:lpstr>
      <vt:lpstr>What term means “the amount a person purchases…To pay out money in exchange for goods or services?”</vt:lpstr>
      <vt:lpstr>Spending</vt:lpstr>
      <vt:lpstr>What term means “the total amount of money a person earns during the year for work, goods, or services?” </vt:lpstr>
      <vt:lpstr>Income</vt:lpstr>
      <vt:lpstr>What term means “A contractual agreement in which a borrower receives something of value now and agrees to repay the lender at some date in the future, generally with interest?”</vt:lpstr>
      <vt:lpstr>Credit</vt:lpstr>
      <vt:lpstr>What term means “An amount of something that is not spent or used?”</vt:lpstr>
      <vt:lpstr>Savings</vt:lpstr>
      <vt:lpstr>What type of interest is paid on the original amount only?</vt:lpstr>
      <vt:lpstr>Simple</vt:lpstr>
      <vt:lpstr>What type of interest is earned not only on the original principal, but also on all interests earned previously? </vt:lpstr>
      <vt:lpstr>Compound</vt:lpstr>
      <vt:lpstr>Stocks, bonds, and real estate are example of way that someone can…</vt:lpstr>
      <vt:lpstr>Invest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Winters</dc:creator>
  <cp:lastModifiedBy>Rhonda Braswell</cp:lastModifiedBy>
  <cp:revision>40</cp:revision>
  <dcterms:created xsi:type="dcterms:W3CDTF">2012-03-21T16:00:18Z</dcterms:created>
  <dcterms:modified xsi:type="dcterms:W3CDTF">2016-03-28T14:42:45Z</dcterms:modified>
</cp:coreProperties>
</file>